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6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4A7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3D5A-CD71-4BFA-BCE8-01FDE0D4E91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D715-9770-464C-A0EC-FD29314F0E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3D5A-CD71-4BFA-BCE8-01FDE0D4E91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D715-9770-464C-A0EC-FD29314F0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3D5A-CD71-4BFA-BCE8-01FDE0D4E91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D715-9770-464C-A0EC-FD29314F0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3D5A-CD71-4BFA-BCE8-01FDE0D4E91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D715-9770-464C-A0EC-FD29314F0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3D5A-CD71-4BFA-BCE8-01FDE0D4E91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D715-9770-464C-A0EC-FD29314F0E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3D5A-CD71-4BFA-BCE8-01FDE0D4E91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D715-9770-464C-A0EC-FD29314F0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3D5A-CD71-4BFA-BCE8-01FDE0D4E91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D715-9770-464C-A0EC-FD29314F0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3D5A-CD71-4BFA-BCE8-01FDE0D4E91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85D715-9770-464C-A0EC-FD29314F0E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3D5A-CD71-4BFA-BCE8-01FDE0D4E91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D715-9770-464C-A0EC-FD29314F0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3D5A-CD71-4BFA-BCE8-01FDE0D4E91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885D715-9770-464C-A0EC-FD29314F0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1673D5A-CD71-4BFA-BCE8-01FDE0D4E91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D715-9770-464C-A0EC-FD29314F0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1673D5A-CD71-4BFA-BCE8-01FDE0D4E91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885D715-9770-464C-A0EC-FD29314F0E9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learnzillion.com/" TargetMode="External"/><Relationship Id="rId3" Type="http://schemas.openxmlformats.org/officeDocument/2006/relationships/hyperlink" Target="http://www.parcconline.org/samples/mathematics/high-school-mathematics" TargetMode="External"/><Relationship Id="rId7" Type="http://schemas.openxmlformats.org/officeDocument/2006/relationships/hyperlink" Target="http://www.illustrativemathematics.org/" TargetMode="External"/><Relationship Id="rId2" Type="http://schemas.openxmlformats.org/officeDocument/2006/relationships/hyperlink" Target="http://www.illustrativemathematics.org/standards/hs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khanacademy.org/" TargetMode="External"/><Relationship Id="rId5" Type="http://schemas.openxmlformats.org/officeDocument/2006/relationships/hyperlink" Target="http://mathforum.org/math_help_landing.html" TargetMode="External"/><Relationship Id="rId4" Type="http://schemas.openxmlformats.org/officeDocument/2006/relationships/hyperlink" Target="http://www.corestandards.org/" TargetMode="External"/><Relationship Id="rId9" Type="http://schemas.openxmlformats.org/officeDocument/2006/relationships/hyperlink" Target="http://www.smarterbalanced.org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FvYZDR4OeY" TargetMode="External"/><Relationship Id="rId2" Type="http://schemas.openxmlformats.org/officeDocument/2006/relationships/hyperlink" Target="http://www.montgomeryschoolsmd.org/curriculum/math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81200"/>
            <a:ext cx="6934200" cy="1371600"/>
          </a:xfrm>
        </p:spPr>
        <p:txBody>
          <a:bodyPr>
            <a:normAutofit/>
          </a:bodyPr>
          <a:lstStyle/>
          <a:p>
            <a:r>
              <a:rPr lang="en-US" sz="4200" cap="none" dirty="0" smtClean="0">
                <a:solidFill>
                  <a:schemeClr val="accent1"/>
                </a:solidFill>
                <a:latin typeface="Perpetua Titling MT" pitchFamily="18" charset="0"/>
              </a:rPr>
              <a:t>Understanding The Shifts</a:t>
            </a:r>
            <a:endParaRPr lang="en-US" sz="4200" cap="none" dirty="0">
              <a:solidFill>
                <a:schemeClr val="accent1"/>
              </a:solidFill>
              <a:latin typeface="Perpetua Titling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581400"/>
            <a:ext cx="6096000" cy="990600"/>
          </a:xfrm>
        </p:spPr>
        <p:txBody>
          <a:bodyPr>
            <a:noAutofit/>
          </a:bodyPr>
          <a:lstStyle/>
          <a:p>
            <a:r>
              <a:rPr lang="en-US" sz="3000" dirty="0" smtClean="0"/>
              <a:t>Mathematics Curriculum </a:t>
            </a:r>
          </a:p>
          <a:p>
            <a:r>
              <a:rPr lang="en-US" sz="3000" dirty="0" smtClean="0"/>
              <a:t>Curriculum 2.0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0578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736" y="76200"/>
            <a:ext cx="38862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Resources???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1500" y="1016061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Currently, </a:t>
            </a:r>
            <a:r>
              <a:rPr lang="en-US" dirty="0" err="1" smtClean="0"/>
              <a:t>MCPS</a:t>
            </a:r>
            <a:r>
              <a:rPr lang="en-US" dirty="0" smtClean="0"/>
              <a:t> </a:t>
            </a:r>
            <a:r>
              <a:rPr lang="en-US" dirty="0"/>
              <a:t>has not adopted a textbook for Algebra C2.0 at this </a:t>
            </a:r>
            <a:r>
              <a:rPr lang="en-US" dirty="0" smtClean="0"/>
              <a:t>time…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71850" y="1341766"/>
            <a:ext cx="1866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HOWEVER…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838200" y="1669595"/>
            <a:ext cx="6934200" cy="750376"/>
            <a:chOff x="838200" y="1669595"/>
            <a:chExt cx="6934200" cy="750376"/>
          </a:xfrm>
        </p:grpSpPr>
        <p:sp>
          <p:nvSpPr>
            <p:cNvPr id="6" name="TextBox 5"/>
            <p:cNvSpPr txBox="1"/>
            <p:nvPr/>
          </p:nvSpPr>
          <p:spPr>
            <a:xfrm>
              <a:off x="838200" y="1669595"/>
              <a:ext cx="6934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Students are encouraged to use the textbook as a reference to support concepts covered.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48200" y="2050639"/>
              <a:ext cx="825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And…</a:t>
              </a:r>
              <a:endParaRPr lang="en-US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571500" y="2297454"/>
            <a:ext cx="7467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hlinkClick r:id="rId2"/>
              </a:rPr>
              <a:t>http://</a:t>
            </a:r>
            <a:r>
              <a:rPr lang="en-US" b="1" dirty="0" smtClean="0">
                <a:hlinkClick r:id="rId2"/>
              </a:rPr>
              <a:t>www.illustrativemathematics.org/standards/hs</a:t>
            </a:r>
            <a:endParaRPr lang="en-US" b="1" dirty="0" smtClean="0"/>
          </a:p>
          <a:p>
            <a:endParaRPr lang="en-US" b="1" dirty="0"/>
          </a:p>
          <a:p>
            <a:r>
              <a:rPr lang="en-US" b="1" u="sng" dirty="0" smtClean="0">
                <a:hlinkClick r:id="rId3"/>
              </a:rPr>
              <a:t>http</a:t>
            </a:r>
            <a:r>
              <a:rPr lang="en-US" b="1" u="sng" dirty="0">
                <a:hlinkClick r:id="rId3"/>
              </a:rPr>
              <a:t>://</a:t>
            </a:r>
            <a:r>
              <a:rPr lang="en-US" b="1" u="sng" dirty="0" smtClean="0">
                <a:hlinkClick r:id="rId3"/>
              </a:rPr>
              <a:t>www.parcconline.org/samples/mathematics/high-school-mathematics</a:t>
            </a:r>
            <a:endParaRPr lang="en-US" b="1" u="sng" dirty="0" smtClean="0"/>
          </a:p>
          <a:p>
            <a:endParaRPr lang="en-US" b="1" u="sng" dirty="0"/>
          </a:p>
          <a:p>
            <a:r>
              <a:rPr lang="en-US" b="1" u="sng" dirty="0">
                <a:hlinkClick r:id="rId4"/>
              </a:rPr>
              <a:t>http://</a:t>
            </a:r>
            <a:r>
              <a:rPr lang="en-US" b="1" u="sng" dirty="0" smtClean="0">
                <a:hlinkClick r:id="rId4"/>
              </a:rPr>
              <a:t>www.corestandards.org</a:t>
            </a:r>
            <a:endParaRPr lang="en-US" b="1" u="sng" dirty="0" smtClean="0"/>
          </a:p>
          <a:p>
            <a:endParaRPr lang="en-US" b="1" u="sng" dirty="0"/>
          </a:p>
          <a:p>
            <a:r>
              <a:rPr lang="en-US" b="1" u="sng" dirty="0">
                <a:hlinkClick r:id="rId5"/>
              </a:rPr>
              <a:t>http://</a:t>
            </a:r>
            <a:r>
              <a:rPr lang="en-US" b="1" u="sng" dirty="0" smtClean="0">
                <a:hlinkClick r:id="rId5"/>
              </a:rPr>
              <a:t>mathforum.org/math_help_landing.html</a:t>
            </a:r>
            <a:endParaRPr lang="en-US" b="1" u="sng" dirty="0" smtClean="0"/>
          </a:p>
          <a:p>
            <a:endParaRPr lang="en-US" b="1" u="sng" dirty="0"/>
          </a:p>
          <a:p>
            <a:r>
              <a:rPr lang="en-US" b="1" u="sng" dirty="0">
                <a:hlinkClick r:id="rId6"/>
              </a:rPr>
              <a:t>http://www.khanacademy.org</a:t>
            </a:r>
            <a:r>
              <a:rPr lang="en-US" b="1" u="sng" dirty="0" smtClean="0">
                <a:hlinkClick r:id="rId6"/>
              </a:rPr>
              <a:t>/</a:t>
            </a:r>
            <a:endParaRPr lang="en-US" b="1" u="sng" dirty="0" smtClean="0"/>
          </a:p>
          <a:p>
            <a:endParaRPr lang="en-US" b="1" u="sng" dirty="0"/>
          </a:p>
          <a:p>
            <a:r>
              <a:rPr lang="en-US" b="1" dirty="0" smtClean="0">
                <a:hlinkClick r:id="rId7"/>
              </a:rPr>
              <a:t>http://www.illustrativemathematics.org/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>
                <a:hlinkClick r:id="rId8"/>
              </a:rPr>
              <a:t>http://learnzillion.com/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>
                <a:hlinkClick r:id="rId9"/>
              </a:rPr>
              <a:t>http://www.smarterbalanced.org/</a:t>
            </a:r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661596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2724727"/>
            <a:ext cx="44196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solidFill>
                  <a:srgbClr val="CC0000"/>
                </a:solidFill>
              </a:rPr>
              <a:t>Questions???</a:t>
            </a:r>
            <a:endParaRPr lang="en-US" sz="45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51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609600"/>
            <a:ext cx="3429000" cy="862818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CC0000"/>
                </a:solidFill>
                <a:latin typeface="Perpetua Titling MT" pitchFamily="18" charset="0"/>
              </a:rPr>
              <a:t>The SHIFT</a:t>
            </a:r>
            <a:endParaRPr lang="en-US" dirty="0">
              <a:solidFill>
                <a:srgbClr val="CC0000"/>
              </a:solidFill>
              <a:latin typeface="Perpetua Titling MT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568500"/>
            <a:ext cx="65532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Georgia" pitchFamily="18" charset="0"/>
                <a:ea typeface="FangSong" pitchFamily="49" charset="-122"/>
                <a:cs typeface="David" pitchFamily="34" charset="-79"/>
              </a:rPr>
              <a:t>There are </a:t>
            </a:r>
            <a:r>
              <a:rPr lang="en-US" sz="2700" b="1" dirty="0" smtClean="0">
                <a:latin typeface="Georgia" pitchFamily="18" charset="0"/>
                <a:ea typeface="FangSong" pitchFamily="49" charset="-122"/>
                <a:cs typeface="David" pitchFamily="34" charset="-79"/>
              </a:rPr>
              <a:t>three</a:t>
            </a:r>
            <a:r>
              <a:rPr lang="en-US" sz="2200" dirty="0" smtClean="0">
                <a:latin typeface="Georgia" pitchFamily="18" charset="0"/>
                <a:ea typeface="FangSong" pitchFamily="49" charset="-122"/>
                <a:cs typeface="David" pitchFamily="34" charset="-79"/>
              </a:rPr>
              <a:t> major shifts happening in </a:t>
            </a:r>
          </a:p>
          <a:p>
            <a:r>
              <a:rPr lang="en-US" sz="2200" dirty="0" smtClean="0">
                <a:latin typeface="Georgia" pitchFamily="18" charset="0"/>
                <a:ea typeface="FangSong" pitchFamily="49" charset="-122"/>
                <a:cs typeface="David" pitchFamily="34" charset="-79"/>
              </a:rPr>
              <a:t>your child’s math education</a:t>
            </a:r>
            <a:endParaRPr lang="en-US" sz="2200" dirty="0">
              <a:latin typeface="Georgia" pitchFamily="18" charset="0"/>
              <a:ea typeface="FangSong" pitchFamily="49" charset="-122"/>
              <a:cs typeface="David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4872" y="2743199"/>
            <a:ext cx="2514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200" dirty="0" smtClean="0">
                <a:latin typeface="Georgia" pitchFamily="18" charset="0"/>
              </a:rPr>
              <a:t>Curriculum</a:t>
            </a:r>
            <a:endParaRPr lang="en-US" sz="2200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7182" y="3331105"/>
            <a:ext cx="441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200" dirty="0" smtClean="0">
                <a:latin typeface="Georgia" pitchFamily="18" charset="0"/>
                <a:cs typeface="David" pitchFamily="34" charset="-79"/>
              </a:rPr>
              <a:t>Classroom Environment</a:t>
            </a:r>
            <a:endParaRPr lang="en-US" sz="2200" dirty="0">
              <a:latin typeface="Georgia" pitchFamily="18" charset="0"/>
              <a:cs typeface="David" pitchFamily="34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7182" y="3962400"/>
            <a:ext cx="27986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200" dirty="0" smtClean="0">
                <a:latin typeface="Georgia" pitchFamily="18" charset="0"/>
              </a:rPr>
              <a:t>Assessment</a:t>
            </a:r>
            <a:endParaRPr lang="en-US" sz="22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9836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rgbClr val="CC0000"/>
                </a:solidFill>
                <a:latin typeface="Perpetua Titling MT" pitchFamily="18" charset="0"/>
              </a:rPr>
              <a:t>Timeline for these shifts </a:t>
            </a:r>
            <a:br>
              <a:rPr lang="en-US" dirty="0" smtClean="0">
                <a:solidFill>
                  <a:srgbClr val="CC0000"/>
                </a:solidFill>
                <a:latin typeface="Perpetua Titling MT" pitchFamily="18" charset="0"/>
              </a:rPr>
            </a:br>
            <a:r>
              <a:rPr lang="en-US" sz="2800" dirty="0" smtClean="0">
                <a:solidFill>
                  <a:srgbClr val="CC0000"/>
                </a:solidFill>
                <a:latin typeface="Perpetua Titling MT" pitchFamily="18" charset="0"/>
              </a:rPr>
              <a:t>(in curriculum)</a:t>
            </a:r>
            <a:endParaRPr lang="en-US" sz="2800" dirty="0">
              <a:solidFill>
                <a:srgbClr val="CC0000"/>
              </a:solidFill>
              <a:latin typeface="Perpetua Titling MT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3382" y="1752600"/>
            <a:ext cx="8229600" cy="3962399"/>
          </a:xfrm>
          <a:prstGeom prst="rect">
            <a:avLst/>
          </a:prstGeom>
        </p:spPr>
        <p:txBody>
          <a:bodyPr/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500" dirty="0" smtClean="0"/>
              <a:t>2013-2014 </a:t>
            </a:r>
            <a:r>
              <a:rPr lang="en-US" sz="2500" dirty="0" smtClean="0">
                <a:sym typeface="Wingdings"/>
              </a:rPr>
              <a:t> Algebra I</a:t>
            </a:r>
          </a:p>
          <a:p>
            <a:pPr marL="0" indent="0">
              <a:buNone/>
            </a:pPr>
            <a:endParaRPr lang="en-US" sz="2500" dirty="0" smtClean="0">
              <a:sym typeface="Wingdings"/>
            </a:endParaRPr>
          </a:p>
          <a:p>
            <a:r>
              <a:rPr lang="en-US" sz="2500" dirty="0" smtClean="0">
                <a:sym typeface="Wingdings"/>
              </a:rPr>
              <a:t>2014-2015  Math 6 and Geometry</a:t>
            </a:r>
          </a:p>
          <a:p>
            <a:pPr marL="0" indent="0">
              <a:buNone/>
            </a:pPr>
            <a:endParaRPr lang="en-US" sz="2500" dirty="0" smtClean="0">
              <a:sym typeface="Wingdings"/>
            </a:endParaRPr>
          </a:p>
          <a:p>
            <a:r>
              <a:rPr lang="en-US" sz="2500" dirty="0" smtClean="0">
                <a:sym typeface="Wingdings"/>
              </a:rPr>
              <a:t>2015-2016  Math 7 (and IM 2.0)  and Algebra 2</a:t>
            </a:r>
          </a:p>
          <a:p>
            <a:pPr marL="0" indent="0">
              <a:buNone/>
            </a:pPr>
            <a:endParaRPr lang="en-US" sz="2500" dirty="0" smtClean="0">
              <a:sym typeface="Wingdings"/>
            </a:endParaRPr>
          </a:p>
          <a:p>
            <a:r>
              <a:rPr lang="en-US" sz="2500" dirty="0" smtClean="0">
                <a:sym typeface="Wingdings"/>
              </a:rPr>
              <a:t>2016-2017  Pre-Calculus</a:t>
            </a:r>
          </a:p>
          <a:p>
            <a:pPr marL="0" indent="0" algn="ctr">
              <a:buFont typeface="Wingdings 2"/>
              <a:buNone/>
            </a:pPr>
            <a:endParaRPr lang="en-US" sz="2500" dirty="0" smtClean="0">
              <a:sym typeface="Wingdings"/>
            </a:endParaRPr>
          </a:p>
          <a:p>
            <a:pPr marL="0" indent="0">
              <a:buFont typeface="Wingdings 2"/>
              <a:buNone/>
            </a:pPr>
            <a:r>
              <a:rPr lang="en-US" sz="2500" b="1" dirty="0" smtClean="0">
                <a:sym typeface="Wingdings"/>
              </a:rPr>
              <a:t>The discussion for Honors courses are still going on</a:t>
            </a: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381000" y="1371600"/>
            <a:ext cx="8153400" cy="541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85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320"/>
            <a:ext cx="6861048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C0000"/>
                </a:solidFill>
                <a:latin typeface="Perpetua Titling MT" pitchFamily="18" charset="0"/>
              </a:rPr>
              <a:t>Curriculum </a:t>
            </a:r>
            <a:endParaRPr lang="en-US" dirty="0">
              <a:solidFill>
                <a:srgbClr val="CC0000"/>
              </a:solidFill>
              <a:latin typeface="Perpetua Titling MT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523999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Common Core (</a:t>
            </a:r>
            <a:r>
              <a:rPr lang="en-US" sz="3200" dirty="0" err="1" smtClean="0"/>
              <a:t>CCSS</a:t>
            </a:r>
            <a:r>
              <a:rPr lang="en-US" sz="3200" dirty="0" smtClean="0"/>
              <a:t>) vs. Curriculum 2.0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2860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err="1" smtClean="0"/>
              <a:t>CCSS</a:t>
            </a:r>
            <a:r>
              <a:rPr lang="en-US" dirty="0" smtClean="0"/>
              <a:t> are the Common Core State Standards adopted by the State of Maryland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2274455"/>
            <a:ext cx="4712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Curriculum 2.0 is designed by </a:t>
            </a:r>
            <a:r>
              <a:rPr lang="en-US" dirty="0" err="1" smtClean="0"/>
              <a:t>MCPS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34391" y="4156364"/>
            <a:ext cx="60752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http://www.montgomeryschoolsmd.org/curriculum/math/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24200" y="4812145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Notice and Wonder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2000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27229"/>
            <a:ext cx="6861048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C0000"/>
                </a:solidFill>
                <a:latin typeface="Perpetua Titling MT" pitchFamily="18" charset="0"/>
              </a:rPr>
              <a:t>Curriculum </a:t>
            </a:r>
            <a:endParaRPr lang="en-US" dirty="0">
              <a:solidFill>
                <a:srgbClr val="CC0000"/>
              </a:solidFill>
              <a:latin typeface="Perpetua Titling MT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90600" y="1757909"/>
            <a:ext cx="678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191000" y="1148309"/>
            <a:ext cx="11545" cy="4566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00200" y="1180575"/>
            <a:ext cx="1676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Traditional</a:t>
            </a:r>
            <a:endParaRPr lang="en-US" sz="2500" dirty="0"/>
          </a:p>
        </p:txBody>
      </p:sp>
      <p:sp>
        <p:nvSpPr>
          <p:cNvPr id="12" name="Rectangle 11"/>
          <p:cNvSpPr/>
          <p:nvPr/>
        </p:nvSpPr>
        <p:spPr>
          <a:xfrm>
            <a:off x="5029200" y="1178205"/>
            <a:ext cx="226857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 smtClean="0"/>
              <a:t>Common Core</a:t>
            </a:r>
            <a:endParaRPr lang="en-US" sz="25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708891" y="1834109"/>
            <a:ext cx="7063509" cy="1400383"/>
            <a:chOff x="708891" y="1981200"/>
            <a:chExt cx="7063509" cy="1400383"/>
          </a:xfrm>
        </p:grpSpPr>
        <p:sp>
          <p:nvSpPr>
            <p:cNvPr id="13" name="TextBox 12"/>
            <p:cNvSpPr txBox="1"/>
            <p:nvPr/>
          </p:nvSpPr>
          <p:spPr>
            <a:xfrm>
              <a:off x="4191000" y="1981200"/>
              <a:ext cx="3581400" cy="1400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itchFamily="2" charset="2"/>
                <a:buChar char="§"/>
              </a:pPr>
              <a:r>
                <a:rPr lang="en-US" sz="2000" dirty="0" smtClean="0"/>
                <a:t>Emphasis on conceptual learning and being able to solve problems</a:t>
              </a:r>
            </a:p>
            <a:p>
              <a:endParaRPr lang="en-US" sz="25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8891" y="1981200"/>
              <a:ext cx="340590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itchFamily="2" charset="2"/>
                <a:buChar char="§"/>
              </a:pPr>
              <a:r>
                <a:rPr lang="en-US" sz="2000" dirty="0" smtClean="0"/>
                <a:t>More emphasis on procedure and a focus on the final result</a:t>
              </a:r>
            </a:p>
            <a:p>
              <a:endParaRPr lang="en-US" sz="20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08890" y="2905527"/>
            <a:ext cx="6975764" cy="1631216"/>
            <a:chOff x="708890" y="3052618"/>
            <a:chExt cx="6975764" cy="1631216"/>
          </a:xfrm>
        </p:grpSpPr>
        <p:sp>
          <p:nvSpPr>
            <p:cNvPr id="15" name="TextBox 14"/>
            <p:cNvSpPr txBox="1"/>
            <p:nvPr/>
          </p:nvSpPr>
          <p:spPr>
            <a:xfrm>
              <a:off x="708890" y="3149768"/>
              <a:ext cx="340590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itchFamily="2" charset="2"/>
                <a:buChar char="§"/>
              </a:pPr>
              <a:r>
                <a:rPr lang="en-US" sz="2000" dirty="0" smtClean="0"/>
                <a:t>More show-and-tell method of teaching with </a:t>
              </a:r>
            </a:p>
            <a:p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278745" y="3052618"/>
              <a:ext cx="3405909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itchFamily="2" charset="2"/>
                <a:buChar char="§"/>
              </a:pPr>
              <a:r>
                <a:rPr lang="en-US" sz="2000" dirty="0" smtClean="0"/>
                <a:t>Less show-and-tell method of teaching and more student generated discoveries and ideas</a:t>
              </a:r>
            </a:p>
            <a:p>
              <a:endParaRPr lang="en-US" sz="20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96636" y="4323140"/>
            <a:ext cx="6890327" cy="1938992"/>
            <a:chOff x="796636" y="4470231"/>
            <a:chExt cx="6890327" cy="1938992"/>
          </a:xfrm>
        </p:grpSpPr>
        <p:sp>
          <p:nvSpPr>
            <p:cNvPr id="18" name="TextBox 17"/>
            <p:cNvSpPr txBox="1"/>
            <p:nvPr/>
          </p:nvSpPr>
          <p:spPr>
            <a:xfrm>
              <a:off x="796636" y="4470231"/>
              <a:ext cx="340590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itchFamily="2" charset="2"/>
                <a:buChar char="§"/>
              </a:pPr>
              <a:r>
                <a:rPr lang="en-US" sz="2000" dirty="0" smtClean="0"/>
                <a:t>Small concepts and ideas pieced together to create a “Unit”</a:t>
              </a:r>
            </a:p>
            <a:p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281054" y="4470231"/>
              <a:ext cx="340590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itchFamily="2" charset="2"/>
                <a:buChar char="§"/>
              </a:pPr>
              <a:r>
                <a:rPr lang="en-US" sz="2000" dirty="0" smtClean="0"/>
                <a:t>“Big Picture” or Problem presented to students and allow students to discover given and missing information </a:t>
              </a:r>
            </a:p>
            <a:p>
              <a:endParaRPr lang="en-US" sz="2000" dirty="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708890" y="5985132"/>
            <a:ext cx="75461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Each Unit/Topic/Lesson is VERY rich in resources and explicit in helping teachers make lessons engaging for students </a:t>
            </a:r>
          </a:p>
        </p:txBody>
      </p:sp>
    </p:spTree>
    <p:extLst>
      <p:ext uri="{BB962C8B-B14F-4D97-AF65-F5344CB8AC3E}">
        <p14:creationId xmlns:p14="http://schemas.microsoft.com/office/powerpoint/2010/main" val="60150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CC0000"/>
                </a:solidFill>
                <a:latin typeface="Perpetua Titling MT" pitchFamily="18" charset="0"/>
              </a:rPr>
              <a:t>Classroom Environment</a:t>
            </a:r>
            <a:endParaRPr lang="en-US" dirty="0">
              <a:solidFill>
                <a:srgbClr val="CC0000"/>
              </a:solidFill>
              <a:latin typeface="Perpetua Titling MT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3716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/>
              <a:t>More collaborative environment among students working in small groups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2480394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/>
              <a:t>Creating more critical thinking opportunities for students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561108" y="3516868"/>
            <a:ext cx="4891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/>
              <a:t>Less show-and-tell then practice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63418" y="4267200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/>
              <a:t>Teacher is more of the facilitator and prompting questions for students to think to solve problems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609600" y="5410200"/>
            <a:ext cx="7772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500" b="1" dirty="0" smtClean="0">
                <a:solidFill>
                  <a:srgbClr val="FF0000"/>
                </a:solidFill>
              </a:rPr>
              <a:t>Encouraging students to try, as well as explain their thinking and if they fail, try again!</a:t>
            </a:r>
            <a:endParaRPr lang="en-US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3745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CC0000"/>
                </a:solidFill>
                <a:latin typeface="Perpetua Titling MT" pitchFamily="18" charset="0"/>
              </a:rPr>
              <a:t>Classroom Environment</a:t>
            </a:r>
            <a:endParaRPr lang="en-US" dirty="0">
              <a:solidFill>
                <a:srgbClr val="CC0000"/>
              </a:solidFill>
              <a:latin typeface="Perpetua Titling MT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219200"/>
            <a:ext cx="7543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Standards for Mathematical Practice:</a:t>
            </a:r>
          </a:p>
          <a:p>
            <a:endParaRPr lang="en-US" b="1" dirty="0" smtClean="0"/>
          </a:p>
          <a:p>
            <a:pPr marL="342900" indent="-342900">
              <a:buAutoNum type="arabicPeriod"/>
            </a:pPr>
            <a:r>
              <a:rPr lang="en-US" dirty="0" smtClean="0"/>
              <a:t>Make sense of the problems and persevere in solving them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Reason abstractly and quantitatively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Construct viable argument and critique the reasoning of others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Model with Mathematics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Use appropriate tools strategically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Attend to precision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Look for and make use of structure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Look for and express regularity in repeated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304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Perpetua Titling MT" pitchFamily="18" charset="0"/>
              </a:rPr>
              <a:t>assessments</a:t>
            </a:r>
            <a:endParaRPr lang="en-US" dirty="0">
              <a:solidFill>
                <a:srgbClr val="C00000"/>
              </a:solidFill>
              <a:latin typeface="Perpetua Titling MT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143000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400" dirty="0" err="1" smtClean="0">
                <a:sym typeface="Wingdings"/>
              </a:rPr>
              <a:t>HSA</a:t>
            </a:r>
            <a:r>
              <a:rPr lang="en-US" sz="2400" dirty="0" smtClean="0">
                <a:sym typeface="Wingdings"/>
              </a:rPr>
              <a:t> for Algebra 1 will still occur in 2013-2014 school year but we will already teach Curriculum 2.0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67146" y="1973997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 err="1" smtClean="0">
                <a:sym typeface="Wingdings"/>
              </a:rPr>
              <a:t>PARCC</a:t>
            </a:r>
            <a:r>
              <a:rPr lang="en-US" sz="2400" dirty="0" smtClean="0">
                <a:sym typeface="Wingdings"/>
              </a:rPr>
              <a:t> assessments will roll out in the 2014-2015 to replace </a:t>
            </a:r>
            <a:r>
              <a:rPr lang="en-US" sz="2400" dirty="0" err="1" smtClean="0">
                <a:sym typeface="Wingdings"/>
              </a:rPr>
              <a:t>MSAs</a:t>
            </a:r>
            <a:r>
              <a:rPr lang="en-US" sz="2400" dirty="0" smtClean="0">
                <a:sym typeface="Wingdings"/>
              </a:rPr>
              <a:t> and </a:t>
            </a:r>
            <a:r>
              <a:rPr lang="en-US" sz="2400" dirty="0" err="1" smtClean="0">
                <a:sym typeface="Wingdings"/>
              </a:rPr>
              <a:t>HSAs</a:t>
            </a:r>
            <a:endParaRPr lang="en-US" sz="2400" dirty="0" smtClean="0">
              <a:sym typeface="Wingding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754868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PARCC</a:t>
            </a:r>
            <a:r>
              <a:rPr lang="en-US" dirty="0" smtClean="0"/>
              <a:t> – Partners for Assessment of Readiness for College and Careers)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28255" y="3124200"/>
            <a:ext cx="457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>
              <a:buFont typeface="Wingdings" pitchFamily="2" charset="2"/>
              <a:buChar char="§"/>
            </a:pPr>
            <a:r>
              <a:rPr lang="en-US" sz="2000" dirty="0" smtClean="0">
                <a:sym typeface="Wingdings"/>
              </a:rPr>
              <a:t>Less multiple choice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000" dirty="0" smtClean="0">
                <a:sym typeface="Wingdings"/>
              </a:rPr>
              <a:t>Entirely online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000" dirty="0" smtClean="0">
                <a:sym typeface="Wingdings"/>
              </a:rPr>
              <a:t>More focus on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401782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n-US" dirty="0" smtClean="0"/>
              <a:t>Literacy Skills 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dirty="0" smtClean="0"/>
              <a:t>Analyzing Data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dirty="0" smtClean="0"/>
              <a:t>Identifying a Problem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dirty="0" smtClean="0"/>
              <a:t>Thinking critically to solve problems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" y="5189179"/>
            <a:ext cx="83058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sym typeface="Wingdings"/>
              </a:rPr>
              <a:t>MAP-M (Grades 3 – 8)</a:t>
            </a:r>
          </a:p>
          <a:p>
            <a:r>
              <a:rPr lang="en-US" dirty="0" smtClean="0">
                <a:sym typeface="Wingdings"/>
              </a:rPr>
              <a:t>(MAP-M – Measures of Academic Progress)</a:t>
            </a:r>
            <a:endParaRPr lang="en-US" dirty="0" smtClean="0">
              <a:sym typeface="Wingdings"/>
            </a:endParaRP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sz="2000" dirty="0" smtClean="0">
                <a:sym typeface="Wingdings"/>
              </a:rPr>
              <a:t>To help guide instruction—not for achievement or evaluative purposes</a:t>
            </a:r>
            <a:endParaRPr lang="en-US" sz="20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7763292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How do I support my child at home?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8855" y="144780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Please understand that the emphasis is no longer on the procedure of the math.  It’s about the thinking.  Students should be thinking, “</a:t>
            </a:r>
            <a:r>
              <a:rPr lang="en-US" b="1" dirty="0" smtClean="0"/>
              <a:t>HOW</a:t>
            </a:r>
            <a:r>
              <a:rPr lang="en-US" dirty="0" smtClean="0"/>
              <a:t> do I get the answer?”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5000" y="251460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Support the possibility that your child may follow different paths to answering a math problem  and that they may solve a problem differently than how you may solve it.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8855" y="365760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Don’t rush in with the answer.  Discourage the idea that their way of solving the problem is wrong.  Allow them time to explore different ways to solve problems.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1145" y="4800600"/>
            <a:ext cx="739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Question your child by asking:</a:t>
            </a:r>
          </a:p>
          <a:p>
            <a:pPr marL="1657350" lvl="3" indent="-285750">
              <a:buFont typeface="Courier New" pitchFamily="49" charset="0"/>
              <a:buChar char="o"/>
            </a:pPr>
            <a:r>
              <a:rPr lang="en-US" dirty="0" smtClean="0"/>
              <a:t>“How did you come to this answer?”</a:t>
            </a:r>
          </a:p>
          <a:p>
            <a:pPr marL="1657350" lvl="3" indent="-285750">
              <a:buFont typeface="Courier New" pitchFamily="49" charset="0"/>
              <a:buChar char="o"/>
            </a:pPr>
            <a:r>
              <a:rPr lang="en-US" dirty="0" smtClean="0"/>
              <a:t>“What was the lesson about today?”</a:t>
            </a:r>
          </a:p>
          <a:p>
            <a:pPr marL="1657350" lvl="3" indent="-285750">
              <a:buFont typeface="Courier New" pitchFamily="49" charset="0"/>
              <a:buChar char="o"/>
            </a:pPr>
            <a:r>
              <a:rPr lang="en-US" dirty="0" smtClean="0"/>
              <a:t>“What were you trying to figure out?”</a:t>
            </a:r>
          </a:p>
          <a:p>
            <a:pPr marL="1657350" lvl="3" indent="-285750">
              <a:buFont typeface="Courier New" pitchFamily="49" charset="0"/>
              <a:buChar char="o"/>
            </a:pPr>
            <a:r>
              <a:rPr lang="en-US" dirty="0" smtClean="0"/>
              <a:t>“How did you know?”</a:t>
            </a:r>
          </a:p>
        </p:txBody>
      </p:sp>
    </p:spTree>
    <p:extLst>
      <p:ext uri="{BB962C8B-B14F-4D97-AF65-F5344CB8AC3E}">
        <p14:creationId xmlns:p14="http://schemas.microsoft.com/office/powerpoint/2010/main" val="159438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186</TotalTime>
  <Words>596</Words>
  <Application>Microsoft Office PowerPoint</Application>
  <PresentationFormat>On-screen Show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Understanding The Shifts</vt:lpstr>
      <vt:lpstr>The SHIFT</vt:lpstr>
      <vt:lpstr>Timeline for these shifts  (in curriculum)</vt:lpstr>
      <vt:lpstr>Curriculum </vt:lpstr>
      <vt:lpstr>Curriculum </vt:lpstr>
      <vt:lpstr>Classroom Environment</vt:lpstr>
      <vt:lpstr>Classroom Environment</vt:lpstr>
      <vt:lpstr>assessments</vt:lpstr>
      <vt:lpstr>How do I support my child at home?</vt:lpstr>
      <vt:lpstr>Resources???</vt:lpstr>
      <vt:lpstr>PowerPoint Presentation</vt:lpstr>
    </vt:vector>
  </TitlesOfParts>
  <Company>MCPS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15</cp:revision>
  <dcterms:created xsi:type="dcterms:W3CDTF">2013-11-12T17:58:08Z</dcterms:created>
  <dcterms:modified xsi:type="dcterms:W3CDTF">2013-11-12T21:21:31Z</dcterms:modified>
</cp:coreProperties>
</file>