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omic Sans MS" panose="030F0702030302020204" pitchFamily="66" charset="0"/>
      <p:regular r:id="rId16"/>
      <p:bold r:id="rId17"/>
      <p:italic r:id="rId18"/>
      <p:boldItalic r:id="rId19"/>
    </p:embeddedFont>
    <p:embeddedFont>
      <p:font typeface="Patrick Hand SC" panose="00000500000000000000" pitchFamily="2" charset="0"/>
      <p:regular r:id="rId20"/>
    </p:embeddedFont>
    <p:embeddedFont>
      <p:font typeface="Sniglet"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8da737b177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28da737b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da737b177_0_4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da737b177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(OPTIONAL) Parents must have and active Parentvue account to apply to the application programs Deadline is Friday November 3, 2023</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8da737b177_0_4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8da737b177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8a206bdff7_0_10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8a206bdff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3:27-1301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8a206bdff7_0_1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8a206bdff7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da737b177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da737b17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8a206bdff7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8a206bdf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and define the NEC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cadd1478b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cadd147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8a206bdff7_0_5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8a206bdff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 screen shot of what form looks like, let them know they will get the link to the form in October.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d099f7cca_0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d099f7cc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d099f7cca_0_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d099f7cc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d099f7cca_0_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d099f7cc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0"/>
            </a:lvl1pPr>
            <a:lvl2pPr lvl="1" rtl="0">
              <a:spcBef>
                <a:spcPts val="0"/>
              </a:spcBef>
              <a:spcAft>
                <a:spcPts val="0"/>
              </a:spcAft>
              <a:buSzPts val="6000"/>
              <a:buNone/>
              <a:defRPr sz="6000" b="0"/>
            </a:lvl2pPr>
            <a:lvl3pPr lvl="2" rtl="0">
              <a:spcBef>
                <a:spcPts val="0"/>
              </a:spcBef>
              <a:spcAft>
                <a:spcPts val="0"/>
              </a:spcAft>
              <a:buSzPts val="6000"/>
              <a:buNone/>
              <a:defRPr sz="6000" b="0"/>
            </a:lvl3pPr>
            <a:lvl4pPr lvl="3" rtl="0">
              <a:spcBef>
                <a:spcPts val="0"/>
              </a:spcBef>
              <a:spcAft>
                <a:spcPts val="0"/>
              </a:spcAft>
              <a:buSzPts val="6000"/>
              <a:buNone/>
              <a:defRPr sz="6000" b="0"/>
            </a:lvl4pPr>
            <a:lvl5pPr lvl="4" rtl="0">
              <a:spcBef>
                <a:spcPts val="0"/>
              </a:spcBef>
              <a:spcAft>
                <a:spcPts val="0"/>
              </a:spcAft>
              <a:buSzPts val="6000"/>
              <a:buNone/>
              <a:defRPr sz="6000" b="0"/>
            </a:lvl5pPr>
            <a:lvl6pPr lvl="5" rtl="0">
              <a:spcBef>
                <a:spcPts val="0"/>
              </a:spcBef>
              <a:spcAft>
                <a:spcPts val="0"/>
              </a:spcAft>
              <a:buSzPts val="6000"/>
              <a:buNone/>
              <a:defRPr sz="6000" b="0"/>
            </a:lvl6pPr>
            <a:lvl7pPr lvl="6" rtl="0">
              <a:spcBef>
                <a:spcPts val="0"/>
              </a:spcBef>
              <a:spcAft>
                <a:spcPts val="0"/>
              </a:spcAft>
              <a:buSzPts val="6000"/>
              <a:buNone/>
              <a:defRPr sz="6000" b="0"/>
            </a:lvl7pPr>
            <a:lvl8pPr lvl="7" rtl="0">
              <a:spcBef>
                <a:spcPts val="0"/>
              </a:spcBef>
              <a:spcAft>
                <a:spcPts val="0"/>
              </a:spcAft>
              <a:buSzPts val="6000"/>
              <a:buNone/>
              <a:defRPr sz="6000" b="0"/>
            </a:lvl8pPr>
            <a:lvl9pPr lvl="8" rtl="0">
              <a:spcBef>
                <a:spcPts val="0"/>
              </a:spcBef>
              <a:spcAft>
                <a:spcPts val="0"/>
              </a:spcAft>
              <a:buSzPts val="6000"/>
              <a:buNone/>
              <a:defRPr sz="6000" b="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Image">
  <p:cSld name="BLANK_1">
    <p:spTree>
      <p:nvGrpSpPr>
        <p:cNvPr id="1" name="Shape 42"/>
        <p:cNvGrpSpPr/>
        <p:nvPr/>
      </p:nvGrpSpPr>
      <p:grpSpPr>
        <a:xfrm>
          <a:off x="0" y="0"/>
          <a:ext cx="0" cy="0"/>
          <a:chOff x="0" y="0"/>
          <a:chExt cx="0" cy="0"/>
        </a:xfrm>
      </p:grpSpPr>
      <p:pic>
        <p:nvPicPr>
          <p:cNvPr id="43" name="Google Shape;43;p11" descr="scene_trans.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 name="Google Shape;44;p11"/>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821550" y="1507150"/>
            <a:ext cx="5500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3" name="Google Shape;13;p3"/>
          <p:cNvSpPr txBox="1">
            <a:spLocks noGrp="1"/>
          </p:cNvSpPr>
          <p:nvPr>
            <p:ph type="subTitle" idx="1"/>
          </p:nvPr>
        </p:nvSpPr>
        <p:spPr>
          <a:xfrm>
            <a:off x="1821550" y="2535254"/>
            <a:ext cx="5500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4" name="Google Shape;14;p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441675" y="1628400"/>
            <a:ext cx="6260700" cy="819900"/>
          </a:xfrm>
          <a:prstGeom prst="rect">
            <a:avLst/>
          </a:prstGeom>
        </p:spPr>
        <p:txBody>
          <a:bodyPr spcFirstLastPara="1" wrap="square" lIns="91425" tIns="91425" rIns="91425" bIns="91425" anchor="t" anchorCtr="0">
            <a:noAutofit/>
          </a:bodyPr>
          <a:lstStyle>
            <a:lvl1pPr marL="457200" lvl="0" indent="-393700" algn="ctr" rtl="0">
              <a:spcBef>
                <a:spcPts val="60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rtl="0">
              <a:spcBef>
                <a:spcPts val="0"/>
              </a:spcBef>
              <a:spcAft>
                <a:spcPts val="0"/>
              </a:spcAft>
              <a:buSzPts val="2600"/>
              <a:buChar char="+"/>
              <a:defRPr sz="2600"/>
            </a:lvl9pPr>
          </a:lstStyle>
          <a:p>
            <a:endParaRPr/>
          </a:p>
        </p:txBody>
      </p:sp>
      <p:sp>
        <p:nvSpPr>
          <p:cNvPr id="17" name="Google Shape;17;p4"/>
          <p:cNvSpPr txBox="1"/>
          <p:nvPr/>
        </p:nvSpPr>
        <p:spPr>
          <a:xfrm>
            <a:off x="3593400" y="933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2A95B7"/>
                </a:solidFill>
                <a:latin typeface="Patrick Hand SC"/>
                <a:ea typeface="Patrick Hand SC"/>
                <a:cs typeface="Patrick Hand SC"/>
                <a:sym typeface="Patrick Hand SC"/>
              </a:rPr>
              <a:t>“</a:t>
            </a:r>
            <a:endParaRPr sz="9600">
              <a:solidFill>
                <a:srgbClr val="2A95B7"/>
              </a:solidFill>
              <a:latin typeface="Patrick Hand SC"/>
              <a:ea typeface="Patrick Hand SC"/>
              <a:cs typeface="Patrick Hand SC"/>
              <a:sym typeface="Patrick Hand SC"/>
            </a:endParaRPr>
          </a:p>
        </p:txBody>
      </p:sp>
      <p:sp>
        <p:nvSpPr>
          <p:cNvPr id="18" name="Google Shape;18;p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22" name="Google Shape;22;p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6"/>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6" name="Google Shape;26;p6"/>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7" name="Google Shape;27;p6"/>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7"/>
          <p:cNvSpPr txBox="1">
            <a:spLocks noGrp="1"/>
          </p:cNvSpPr>
          <p:nvPr>
            <p:ph type="body" idx="1"/>
          </p:nvPr>
        </p:nvSpPr>
        <p:spPr>
          <a:xfrm>
            <a:off x="108185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7"/>
          <p:cNvSpPr txBox="1">
            <a:spLocks noGrp="1"/>
          </p:cNvSpPr>
          <p:nvPr>
            <p:ph type="body" idx="2"/>
          </p:nvPr>
        </p:nvSpPr>
        <p:spPr>
          <a:xfrm>
            <a:off x="342530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7"/>
          <p:cNvSpPr txBox="1">
            <a:spLocks noGrp="1"/>
          </p:cNvSpPr>
          <p:nvPr>
            <p:ph type="body" idx="3"/>
          </p:nvPr>
        </p:nvSpPr>
        <p:spPr>
          <a:xfrm>
            <a:off x="5768751"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3" name="Google Shape;33;p7"/>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8"/>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1604425" y="3720500"/>
            <a:ext cx="5935200" cy="519600"/>
          </a:xfrm>
          <a:prstGeom prst="rect">
            <a:avLst/>
          </a:prstGeom>
        </p:spPr>
        <p:txBody>
          <a:bodyPr spcFirstLastPara="1" wrap="square" lIns="91425" tIns="91425" rIns="91425" bIns="91425" anchor="b" anchorCtr="0">
            <a:noAutofit/>
          </a:bodyPr>
          <a:lstStyle>
            <a:lvl1pPr marL="457200" lvl="0" indent="-228600" algn="ctr" rtl="0">
              <a:spcBef>
                <a:spcPts val="360"/>
              </a:spcBef>
              <a:spcAft>
                <a:spcPts val="0"/>
              </a:spcAft>
              <a:buSzPts val="1800"/>
              <a:buNone/>
              <a:defRPr sz="1800">
                <a:solidFill>
                  <a:srgbClr val="2A95B7"/>
                </a:solidFill>
              </a:defRPr>
            </a:lvl1pPr>
          </a:lstStyle>
          <a:p>
            <a:endParaRPr/>
          </a:p>
        </p:txBody>
      </p:sp>
      <p:sp>
        <p:nvSpPr>
          <p:cNvPr id="39" name="Google Shape;39;p9"/>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1pPr>
            <a:lvl2pPr lvl="1"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2pPr>
            <a:lvl3pPr lvl="2"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3pPr>
            <a:lvl4pPr lvl="3"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4pPr>
            <a:lvl5pPr lvl="4"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5pPr>
            <a:lvl6pPr lvl="5"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6pPr>
            <a:lvl7pPr lvl="6"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7pPr>
            <a:lvl8pPr lvl="7"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8pPr>
            <a:lvl9pPr lvl="8"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lvl="0" indent="-381000" rtl="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marL="914400" lvl="1"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marL="1371600" lvl="2"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marL="1828800" lvl="3"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marL="2286000" lvl="4"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marL="2743200" lvl="5"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marL="3200400" lvl="6"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marL="3657600" lvl="7" indent="-381000" rtl="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marL="4114800" lvl="8" indent="-381000" rtl="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5000"/>
              </a:srgbClr>
            </a:outerShdw>
          </a:effectLst>
        </p:spPr>
        <p:txBody>
          <a:bodyPr spcFirstLastPara="1" wrap="square" lIns="91425" tIns="91425" rIns="91425" bIns="91425" anchor="t" anchorCtr="0">
            <a:noAutofit/>
          </a:bodyPr>
          <a:lstStyle>
            <a:lvl1pPr lvl="0" algn="r" rtl="0">
              <a:buNone/>
              <a:defRPr sz="1100">
                <a:solidFill>
                  <a:srgbClr val="FFFFFF"/>
                </a:solidFill>
                <a:latin typeface="Sniglet"/>
                <a:ea typeface="Sniglet"/>
                <a:cs typeface="Sniglet"/>
                <a:sym typeface="Sniglet"/>
              </a:defRPr>
            </a:lvl1pPr>
            <a:lvl2pPr lvl="1" algn="r" rtl="0">
              <a:buNone/>
              <a:defRPr sz="1100">
                <a:solidFill>
                  <a:srgbClr val="FFFFFF"/>
                </a:solidFill>
                <a:latin typeface="Sniglet"/>
                <a:ea typeface="Sniglet"/>
                <a:cs typeface="Sniglet"/>
                <a:sym typeface="Sniglet"/>
              </a:defRPr>
            </a:lvl2pPr>
            <a:lvl3pPr lvl="2" algn="r" rtl="0">
              <a:buNone/>
              <a:defRPr sz="1100">
                <a:solidFill>
                  <a:srgbClr val="FFFFFF"/>
                </a:solidFill>
                <a:latin typeface="Sniglet"/>
                <a:ea typeface="Sniglet"/>
                <a:cs typeface="Sniglet"/>
                <a:sym typeface="Sniglet"/>
              </a:defRPr>
            </a:lvl3pPr>
            <a:lvl4pPr lvl="3" algn="r" rtl="0">
              <a:buNone/>
              <a:defRPr sz="1100">
                <a:solidFill>
                  <a:srgbClr val="FFFFFF"/>
                </a:solidFill>
                <a:latin typeface="Sniglet"/>
                <a:ea typeface="Sniglet"/>
                <a:cs typeface="Sniglet"/>
                <a:sym typeface="Sniglet"/>
              </a:defRPr>
            </a:lvl4pPr>
            <a:lvl5pPr lvl="4" algn="r" rtl="0">
              <a:buNone/>
              <a:defRPr sz="1100">
                <a:solidFill>
                  <a:srgbClr val="FFFFFF"/>
                </a:solidFill>
                <a:latin typeface="Sniglet"/>
                <a:ea typeface="Sniglet"/>
                <a:cs typeface="Sniglet"/>
                <a:sym typeface="Sniglet"/>
              </a:defRPr>
            </a:lvl5pPr>
            <a:lvl6pPr lvl="5" algn="r" rtl="0">
              <a:buNone/>
              <a:defRPr sz="1100">
                <a:solidFill>
                  <a:srgbClr val="FFFFFF"/>
                </a:solidFill>
                <a:latin typeface="Sniglet"/>
                <a:ea typeface="Sniglet"/>
                <a:cs typeface="Sniglet"/>
                <a:sym typeface="Sniglet"/>
              </a:defRPr>
            </a:lvl6pPr>
            <a:lvl7pPr lvl="6" algn="r" rtl="0">
              <a:buNone/>
              <a:defRPr sz="1100">
                <a:solidFill>
                  <a:srgbClr val="FFFFFF"/>
                </a:solidFill>
                <a:latin typeface="Sniglet"/>
                <a:ea typeface="Sniglet"/>
                <a:cs typeface="Sniglet"/>
                <a:sym typeface="Sniglet"/>
              </a:defRPr>
            </a:lvl7pPr>
            <a:lvl8pPr lvl="7" algn="r" rtl="0">
              <a:buNone/>
              <a:defRPr sz="1100">
                <a:solidFill>
                  <a:srgbClr val="FFFFFF"/>
                </a:solidFill>
                <a:latin typeface="Sniglet"/>
                <a:ea typeface="Sniglet"/>
                <a:cs typeface="Sniglet"/>
                <a:sym typeface="Sniglet"/>
              </a:defRPr>
            </a:lvl8pPr>
            <a:lvl9pPr lvl="8" algn="r" rtl="0">
              <a:buNone/>
              <a:defRPr sz="1100">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montgomeryschoolsmd.org/curriculum/specialprograms/high/magnet-ecology.aspx" TargetMode="External"/><Relationship Id="rId3" Type="http://schemas.openxmlformats.org/officeDocument/2006/relationships/hyperlink" Target="https://www.montgomeryschoolsmd.org/curriculum/specialprograms/high/ib.aspx#tabs-4" TargetMode="External"/><Relationship Id="rId7" Type="http://schemas.openxmlformats.org/officeDocument/2006/relationships/hyperlink" Target="https://www2.montgomeryschoolsmd.org/schools/rockvillehs/academics/index"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2.montgomeryschoolsmd.org/schools/edison/programs" TargetMode="External"/><Relationship Id="rId5" Type="http://schemas.openxmlformats.org/officeDocument/2006/relationships/hyperlink" Target="https://www.montgomeryschoolsmd.org/curriculum/specialprograms/high/magnet-science.aspx" TargetMode="External"/><Relationship Id="rId4" Type="http://schemas.openxmlformats.org/officeDocument/2006/relationships/hyperlink" Target="https://www.montgomeryschoolsmd.org/curriculum/partnerships/dual-enrollment.aspx" TargetMode="External"/><Relationship Id="rId9" Type="http://schemas.openxmlformats.org/officeDocument/2006/relationships/hyperlink" Target="https://www.montgomeryschoolsmd.org/schools/va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NjX5gPVpSY"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dontchangethislink.peardeckmagic.zone?audioFileUrl=https:/s3.amazonaws.com/peardeck-production-presentation-artifacts/user/113164140073988070508/cbd70bae-58de-4500-98b8-3ba27a31231f_0b7a129d-35f0-475c-96c4-60d2356d1f99.mp3&amp;pearId=magic-pear-audio-identifie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2.montgomeryschoolsmd.org/schools/blakehs/signature/indexnew/"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sites.google.com/mcpsmd.net/sbhs-signature-programs?usp=sharing" TargetMode="External"/><Relationship Id="rId4" Type="http://schemas.openxmlformats.org/officeDocument/2006/relationships/hyperlink" Target="https://www2.montgomeryschoolsmd.org/schools/paintbranchhs/signatu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gis.mcpsmd.org/SchoolAssignmentTool2/Index.xhtml"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7th/ 8th Grade NEC Parent Presentation</a:t>
            </a:r>
            <a:endParaRPr/>
          </a:p>
          <a:p>
            <a:pPr marL="0" lvl="0" indent="0" algn="ctr" rtl="0">
              <a:spcBef>
                <a:spcPts val="0"/>
              </a:spcBef>
              <a:spcAft>
                <a:spcPts val="0"/>
              </a:spcAft>
              <a:buNone/>
            </a:pPr>
            <a:r>
              <a:rPr lang="en" sz="4000"/>
              <a:t>Mrs. Lyons and Mrs. Chavis</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114" name="Google Shape;114;p21"/>
          <p:cNvSpPr txBox="1"/>
          <p:nvPr/>
        </p:nvSpPr>
        <p:spPr>
          <a:xfrm>
            <a:off x="1462450" y="71250"/>
            <a:ext cx="6869400" cy="43806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1500"/>
              </a:spcBef>
              <a:spcAft>
                <a:spcPts val="0"/>
              </a:spcAft>
              <a:buNone/>
            </a:pPr>
            <a:r>
              <a:rPr lang="en" sz="2500">
                <a:solidFill>
                  <a:schemeClr val="lt1"/>
                </a:solidFill>
                <a:latin typeface="Patrick Hand SC"/>
                <a:ea typeface="Patrick Hand SC"/>
                <a:cs typeface="Patrick Hand SC"/>
                <a:sym typeface="Patrick Hand SC"/>
              </a:rPr>
              <a:t>Application Programs Open to NEC Students</a:t>
            </a:r>
            <a:endParaRPr sz="2500">
              <a:solidFill>
                <a:schemeClr val="lt1"/>
              </a:solidFill>
              <a:latin typeface="Patrick Hand SC"/>
              <a:ea typeface="Patrick Hand SC"/>
              <a:cs typeface="Patrick Hand SC"/>
              <a:sym typeface="Patrick Hand SC"/>
            </a:endParaRPr>
          </a:p>
          <a:p>
            <a:pPr marL="457200" lvl="0" indent="-317500" algn="l" rtl="0">
              <a:lnSpc>
                <a:spcPct val="180000"/>
              </a:lnSpc>
              <a:spcBef>
                <a:spcPts val="1500"/>
              </a:spcBef>
              <a:spcAft>
                <a:spcPts val="0"/>
              </a:spcAft>
              <a:buClr>
                <a:srgbClr val="FFF2CC"/>
              </a:buClr>
              <a:buSzPts val="1400"/>
              <a:buFont typeface="Patrick Hand SC"/>
              <a:buChar char="●"/>
            </a:pPr>
            <a:r>
              <a:rPr lang="en">
                <a:solidFill>
                  <a:srgbClr val="FFF2CC"/>
                </a:solidFill>
                <a:uFill>
                  <a:noFill/>
                </a:uFill>
                <a:latin typeface="Patrick Hand SC"/>
                <a:ea typeface="Patrick Hand SC"/>
                <a:cs typeface="Patrick Hand SC"/>
                <a:sym typeface="Patrick Hand SC"/>
                <a:hlinkClick r:id="rId3">
                  <a:extLst>
                    <a:ext uri="{A12FA001-AC4F-418D-AE19-62706E023703}">
                      <ahyp:hlinkClr xmlns:ahyp="http://schemas.microsoft.com/office/drawing/2018/hyperlinkcolor" val="tx"/>
                    </a:ext>
                  </a:extLst>
                </a:hlinkClick>
              </a:rPr>
              <a:t>Regional International Baccalaureate Diploma Program</a:t>
            </a:r>
            <a:r>
              <a:rPr lang="en">
                <a:solidFill>
                  <a:srgbClr val="FFF2CC"/>
                </a:solidFill>
                <a:latin typeface="Patrick Hand SC"/>
                <a:ea typeface="Patrick Hand SC"/>
                <a:cs typeface="Patrick Hand SC"/>
                <a:sym typeface="Patrick Hand SC"/>
              </a:rPr>
              <a:t> (Springbrook HS)</a:t>
            </a:r>
            <a:endParaRPr>
              <a:solidFill>
                <a:srgbClr val="FFF2CC"/>
              </a:solidFill>
              <a:latin typeface="Patrick Hand SC"/>
              <a:ea typeface="Patrick Hand SC"/>
              <a:cs typeface="Patrick Hand SC"/>
              <a:sym typeface="Patrick Hand SC"/>
            </a:endParaRPr>
          </a:p>
          <a:p>
            <a:pPr marL="457200" lvl="0" indent="-317500" algn="l" rtl="0">
              <a:lnSpc>
                <a:spcPct val="180000"/>
              </a:lnSpc>
              <a:spcBef>
                <a:spcPts val="0"/>
              </a:spcBef>
              <a:spcAft>
                <a:spcPts val="0"/>
              </a:spcAft>
              <a:buClr>
                <a:srgbClr val="FFF2CC"/>
              </a:buClr>
              <a:buSzPts val="1400"/>
              <a:buFont typeface="Patrick Hand SC"/>
              <a:buChar char="●"/>
            </a:pPr>
            <a:r>
              <a:rPr lang="en">
                <a:solidFill>
                  <a:srgbClr val="FFF2CC"/>
                </a:solidFill>
                <a:uFill>
                  <a:noFill/>
                </a:uFill>
                <a:latin typeface="Patrick Hand SC"/>
                <a:ea typeface="Patrick Hand SC"/>
                <a:cs typeface="Patrick Hand SC"/>
                <a:sym typeface="Patrick Hand SC"/>
                <a:hlinkClick r:id="rId4">
                  <a:extLst>
                    <a:ext uri="{A12FA001-AC4F-418D-AE19-62706E023703}">
                      <ahyp:hlinkClr xmlns:ahyp="http://schemas.microsoft.com/office/drawing/2018/hyperlinkcolor" val="tx"/>
                    </a:ext>
                  </a:extLst>
                </a:hlinkClick>
              </a:rPr>
              <a:t>Montgomery College Middle College</a:t>
            </a:r>
            <a:r>
              <a:rPr lang="en">
                <a:solidFill>
                  <a:srgbClr val="FFF2CC"/>
                </a:solidFill>
                <a:latin typeface="Patrick Hand SC"/>
                <a:ea typeface="Patrick Hand SC"/>
                <a:cs typeface="Patrick Hand SC"/>
                <a:sym typeface="Patrick Hand SC"/>
              </a:rPr>
              <a:t> (Northwood HS) </a:t>
            </a:r>
            <a:endParaRPr>
              <a:solidFill>
                <a:srgbClr val="FFF2CC"/>
              </a:solidFill>
              <a:latin typeface="Patrick Hand SC"/>
              <a:ea typeface="Patrick Hand SC"/>
              <a:cs typeface="Patrick Hand SC"/>
              <a:sym typeface="Patrick Hand SC"/>
            </a:endParaRPr>
          </a:p>
          <a:p>
            <a:pPr marL="457200" lvl="0" indent="-317500" algn="l" rtl="0">
              <a:lnSpc>
                <a:spcPct val="180000"/>
              </a:lnSpc>
              <a:spcBef>
                <a:spcPts val="0"/>
              </a:spcBef>
              <a:spcAft>
                <a:spcPts val="0"/>
              </a:spcAft>
              <a:buClr>
                <a:srgbClr val="FFF2CC"/>
              </a:buClr>
              <a:buSzPts val="1400"/>
              <a:buFont typeface="Patrick Hand SC"/>
              <a:buChar char="●"/>
            </a:pPr>
            <a:r>
              <a:rPr lang="en">
                <a:solidFill>
                  <a:srgbClr val="FFF2CC"/>
                </a:solidFill>
                <a:uFill>
                  <a:noFill/>
                </a:uFill>
                <a:latin typeface="Patrick Hand SC"/>
                <a:ea typeface="Patrick Hand SC"/>
                <a:cs typeface="Patrick Hand SC"/>
                <a:sym typeface="Patrick Hand SC"/>
                <a:hlinkClick r:id="rId5">
                  <a:extLst>
                    <a:ext uri="{A12FA001-AC4F-418D-AE19-62706E023703}">
                      <ahyp:hlinkClr xmlns:ahyp="http://schemas.microsoft.com/office/drawing/2018/hyperlinkcolor" val="tx"/>
                    </a:ext>
                  </a:extLst>
                </a:hlinkClick>
              </a:rPr>
              <a:t>Science, Mathematics, and Computer Science Magnet</a:t>
            </a:r>
            <a:r>
              <a:rPr lang="en">
                <a:solidFill>
                  <a:srgbClr val="FFF2CC"/>
                </a:solidFill>
                <a:latin typeface="Patrick Hand SC"/>
                <a:ea typeface="Patrick Hand SC"/>
                <a:cs typeface="Patrick Hand SC"/>
                <a:sym typeface="Patrick Hand SC"/>
              </a:rPr>
              <a:t> (Blair HS)</a:t>
            </a:r>
            <a:endParaRPr>
              <a:solidFill>
                <a:srgbClr val="FFF2CC"/>
              </a:solidFill>
              <a:latin typeface="Patrick Hand SC"/>
              <a:ea typeface="Patrick Hand SC"/>
              <a:cs typeface="Patrick Hand SC"/>
              <a:sym typeface="Patrick Hand SC"/>
            </a:endParaRPr>
          </a:p>
          <a:p>
            <a:pPr marL="457200" lvl="0" indent="-317500" algn="l" rtl="0">
              <a:lnSpc>
                <a:spcPct val="180000"/>
              </a:lnSpc>
              <a:spcBef>
                <a:spcPts val="0"/>
              </a:spcBef>
              <a:spcAft>
                <a:spcPts val="0"/>
              </a:spcAft>
              <a:buClr>
                <a:srgbClr val="FFF2CC"/>
              </a:buClr>
              <a:buSzPts val="1400"/>
              <a:buFont typeface="Patrick Hand SC"/>
              <a:buChar char="●"/>
            </a:pPr>
            <a:r>
              <a:rPr lang="en">
                <a:solidFill>
                  <a:srgbClr val="FFF2CC"/>
                </a:solidFill>
                <a:uFill>
                  <a:noFill/>
                </a:uFill>
                <a:latin typeface="Patrick Hand SC"/>
                <a:ea typeface="Patrick Hand SC"/>
                <a:cs typeface="Patrick Hand SC"/>
                <a:sym typeface="Patrick Hand SC"/>
                <a:hlinkClick r:id="rId6">
                  <a:extLst>
                    <a:ext uri="{A12FA001-AC4F-418D-AE19-62706E023703}">
                      <ahyp:hlinkClr xmlns:ahyp="http://schemas.microsoft.com/office/drawing/2018/hyperlinkcolor" val="tx"/>
                    </a:ext>
                  </a:extLst>
                </a:hlinkClick>
              </a:rPr>
              <a:t>Wheaton/Edison Regional Programs</a:t>
            </a:r>
            <a:r>
              <a:rPr lang="en">
                <a:solidFill>
                  <a:srgbClr val="FFF2CC"/>
                </a:solidFill>
                <a:latin typeface="Patrick Hand SC"/>
                <a:ea typeface="Patrick Hand SC"/>
                <a:cs typeface="Patrick Hand SC"/>
                <a:sym typeface="Patrick Hand SC"/>
              </a:rPr>
              <a:t> </a:t>
            </a:r>
            <a:endParaRPr>
              <a:solidFill>
                <a:srgbClr val="FFF2CC"/>
              </a:solidFill>
              <a:latin typeface="Patrick Hand SC"/>
              <a:ea typeface="Patrick Hand SC"/>
              <a:cs typeface="Patrick Hand SC"/>
              <a:sym typeface="Patrick Hand SC"/>
            </a:endParaRPr>
          </a:p>
          <a:p>
            <a:pPr marL="457200" lvl="0" indent="-317500" algn="l" rtl="0">
              <a:lnSpc>
                <a:spcPct val="180000"/>
              </a:lnSpc>
              <a:spcBef>
                <a:spcPts val="0"/>
              </a:spcBef>
              <a:spcAft>
                <a:spcPts val="0"/>
              </a:spcAft>
              <a:buClr>
                <a:srgbClr val="FFF2CC"/>
              </a:buClr>
              <a:buSzPts val="1400"/>
              <a:buChar char="●"/>
            </a:pPr>
            <a:r>
              <a:rPr lang="en">
                <a:solidFill>
                  <a:srgbClr val="FFF2CC"/>
                </a:solidFill>
                <a:uFill>
                  <a:noFill/>
                </a:uFill>
                <a:latin typeface="Patrick Hand SC"/>
                <a:ea typeface="Patrick Hand SC"/>
                <a:cs typeface="Patrick Hand SC"/>
                <a:sym typeface="Patrick Hand SC"/>
                <a:hlinkClick r:id="rId7">
                  <a:extLst>
                    <a:ext uri="{A12FA001-AC4F-418D-AE19-62706E023703}">
                      <ahyp:hlinkClr xmlns:ahyp="http://schemas.microsoft.com/office/drawing/2018/hyperlinkcolor" val="tx"/>
                    </a:ext>
                  </a:extLst>
                </a:hlinkClick>
              </a:rPr>
              <a:t>International Baccalaureate Career-Related Programs (IB/CP) at Rockville HS</a:t>
            </a:r>
            <a:r>
              <a:rPr lang="en">
                <a:solidFill>
                  <a:srgbClr val="FFF2CC"/>
                </a:solidFill>
                <a:latin typeface="Patrick Hand SC"/>
                <a:ea typeface="Patrick Hand SC"/>
                <a:cs typeface="Patrick Hand SC"/>
                <a:sym typeface="Patrick Hand SC"/>
              </a:rPr>
              <a:t> </a:t>
            </a:r>
            <a:endParaRPr>
              <a:solidFill>
                <a:srgbClr val="FFF2CC"/>
              </a:solidFill>
              <a:latin typeface="Patrick Hand SC"/>
              <a:ea typeface="Patrick Hand SC"/>
              <a:cs typeface="Patrick Hand SC"/>
              <a:sym typeface="Patrick Hand SC"/>
            </a:endParaRPr>
          </a:p>
          <a:p>
            <a:pPr marL="0" lvl="0" indent="0" algn="ctr" rtl="0">
              <a:lnSpc>
                <a:spcPct val="120000"/>
              </a:lnSpc>
              <a:spcBef>
                <a:spcPts val="1500"/>
              </a:spcBef>
              <a:spcAft>
                <a:spcPts val="0"/>
              </a:spcAft>
              <a:buNone/>
            </a:pPr>
            <a:r>
              <a:rPr lang="en" sz="1800">
                <a:solidFill>
                  <a:schemeClr val="lt1"/>
                </a:solidFill>
                <a:latin typeface="Patrick Hand SC"/>
                <a:ea typeface="Patrick Hand SC"/>
                <a:cs typeface="Patrick Hand SC"/>
                <a:sym typeface="Patrick Hand SC"/>
              </a:rPr>
              <a:t>Special Programs Open to ALL MCPS Students</a:t>
            </a:r>
            <a:endParaRPr sz="1800">
              <a:solidFill>
                <a:schemeClr val="lt1"/>
              </a:solidFill>
              <a:latin typeface="Patrick Hand SC"/>
              <a:ea typeface="Patrick Hand SC"/>
              <a:cs typeface="Patrick Hand SC"/>
              <a:sym typeface="Patrick Hand SC"/>
            </a:endParaRPr>
          </a:p>
          <a:p>
            <a:pPr marL="457200" lvl="0" indent="-307975" algn="l" rtl="0">
              <a:lnSpc>
                <a:spcPct val="180000"/>
              </a:lnSpc>
              <a:spcBef>
                <a:spcPts val="1500"/>
              </a:spcBef>
              <a:spcAft>
                <a:spcPts val="0"/>
              </a:spcAft>
              <a:buClr>
                <a:srgbClr val="FFF2CC"/>
              </a:buClr>
              <a:buSzPts val="1250"/>
              <a:buFont typeface="Patrick Hand SC"/>
              <a:buChar char="●"/>
            </a:pPr>
            <a:r>
              <a:rPr lang="en" sz="1250">
                <a:solidFill>
                  <a:srgbClr val="FFF2CC"/>
                </a:solidFill>
                <a:uFill>
                  <a:noFill/>
                </a:uFill>
                <a:latin typeface="Patrick Hand SC"/>
                <a:ea typeface="Patrick Hand SC"/>
                <a:cs typeface="Patrick Hand SC"/>
                <a:sym typeface="Patrick Hand SC"/>
                <a:hlinkClick r:id="rId8">
                  <a:extLst>
                    <a:ext uri="{A12FA001-AC4F-418D-AE19-62706E023703}">
                      <ahyp:hlinkClr xmlns:ahyp="http://schemas.microsoft.com/office/drawing/2018/hyperlinkcolor" val="tx"/>
                    </a:ext>
                  </a:extLst>
                </a:hlinkClick>
              </a:rPr>
              <a:t>Global Ecology House</a:t>
            </a:r>
            <a:r>
              <a:rPr lang="en" sz="1250">
                <a:solidFill>
                  <a:srgbClr val="FFF2CC"/>
                </a:solidFill>
                <a:latin typeface="Patrick Hand SC"/>
                <a:ea typeface="Patrick Hand SC"/>
                <a:cs typeface="Patrick Hand SC"/>
                <a:sym typeface="Patrick Hand SC"/>
              </a:rPr>
              <a:t>  (Poolesville HS)</a:t>
            </a:r>
            <a:endParaRPr sz="1250">
              <a:solidFill>
                <a:srgbClr val="FFF2CC"/>
              </a:solidFill>
              <a:latin typeface="Patrick Hand SC"/>
              <a:ea typeface="Patrick Hand SC"/>
              <a:cs typeface="Patrick Hand SC"/>
              <a:sym typeface="Patrick Hand SC"/>
            </a:endParaRPr>
          </a:p>
          <a:p>
            <a:pPr marL="457200" lvl="0" indent="-307975" algn="l" rtl="0">
              <a:lnSpc>
                <a:spcPct val="180000"/>
              </a:lnSpc>
              <a:spcBef>
                <a:spcPts val="0"/>
              </a:spcBef>
              <a:spcAft>
                <a:spcPts val="0"/>
              </a:spcAft>
              <a:buClr>
                <a:srgbClr val="FFF2CC"/>
              </a:buClr>
              <a:buSzPts val="1250"/>
              <a:buFont typeface="Patrick Hand SC"/>
              <a:buChar char="●"/>
            </a:pPr>
            <a:r>
              <a:rPr lang="en" sz="1250">
                <a:solidFill>
                  <a:srgbClr val="FFF2CC"/>
                </a:solidFill>
                <a:uFill>
                  <a:noFill/>
                </a:uFill>
                <a:latin typeface="Patrick Hand SC"/>
                <a:ea typeface="Patrick Hand SC"/>
                <a:cs typeface="Patrick Hand SC"/>
                <a:sym typeface="Patrick Hand SC"/>
                <a:hlinkClick r:id="rId3">
                  <a:extLst>
                    <a:ext uri="{A12FA001-AC4F-418D-AE19-62706E023703}">
                      <ahyp:hlinkClr xmlns:ahyp="http://schemas.microsoft.com/office/drawing/2018/hyperlinkcolor" val="tx"/>
                    </a:ext>
                  </a:extLst>
                </a:hlinkClick>
              </a:rPr>
              <a:t>International Baccalaureate Diploma Programme (Richard Montgomery HS)</a:t>
            </a:r>
            <a:endParaRPr sz="1250">
              <a:solidFill>
                <a:srgbClr val="FFF2CC"/>
              </a:solidFill>
              <a:latin typeface="Patrick Hand SC"/>
              <a:ea typeface="Patrick Hand SC"/>
              <a:cs typeface="Patrick Hand SC"/>
              <a:sym typeface="Patrick Hand SC"/>
            </a:endParaRPr>
          </a:p>
          <a:p>
            <a:pPr marL="457200" lvl="0" indent="-307975" algn="l" rtl="0">
              <a:lnSpc>
                <a:spcPct val="180000"/>
              </a:lnSpc>
              <a:spcBef>
                <a:spcPts val="0"/>
              </a:spcBef>
              <a:spcAft>
                <a:spcPts val="0"/>
              </a:spcAft>
              <a:buClr>
                <a:srgbClr val="FFF2CC"/>
              </a:buClr>
              <a:buSzPts val="1250"/>
              <a:buChar char="●"/>
            </a:pPr>
            <a:r>
              <a:rPr lang="en" sz="1250">
                <a:solidFill>
                  <a:srgbClr val="FFF2CC"/>
                </a:solidFill>
                <a:uFill>
                  <a:noFill/>
                </a:uFill>
                <a:latin typeface="Patrick Hand SC"/>
                <a:ea typeface="Patrick Hand SC"/>
                <a:cs typeface="Patrick Hand SC"/>
                <a:sym typeface="Patrick Hand SC"/>
                <a:hlinkClick r:id="rId9">
                  <a:extLst>
                    <a:ext uri="{A12FA001-AC4F-418D-AE19-62706E023703}">
                      <ahyp:hlinkClr xmlns:ahyp="http://schemas.microsoft.com/office/drawing/2018/hyperlinkcolor" val="tx"/>
                    </a:ext>
                  </a:extLst>
                </a:hlinkClick>
              </a:rPr>
              <a:t>Visual Arts Center</a:t>
            </a:r>
            <a:r>
              <a:rPr lang="en" sz="1250">
                <a:solidFill>
                  <a:srgbClr val="FFF2CC"/>
                </a:solidFill>
                <a:latin typeface="Patrick Hand SC"/>
                <a:ea typeface="Patrick Hand SC"/>
                <a:cs typeface="Patrick Hand SC"/>
                <a:sym typeface="Patrick Hand SC"/>
              </a:rPr>
              <a:t> Einstein HS</a:t>
            </a:r>
            <a:r>
              <a:rPr lang="en" sz="1250">
                <a:solidFill>
                  <a:srgbClr val="3F4D5F"/>
                </a:solidFill>
                <a:latin typeface="Patrick Hand SC"/>
                <a:ea typeface="Patrick Hand SC"/>
                <a:cs typeface="Patrick Hand SC"/>
                <a:sym typeface="Patrick Hand SC"/>
              </a:rPr>
              <a:t>) </a:t>
            </a:r>
            <a:endParaRPr sz="1250">
              <a:solidFill>
                <a:srgbClr val="3F4D5F"/>
              </a:solidFill>
              <a:latin typeface="Patrick Hand SC"/>
              <a:ea typeface="Patrick Hand SC"/>
              <a:cs typeface="Patrick Hand SC"/>
              <a:sym typeface="Patrick Hand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ctrTitle" idx="4294967295"/>
          </p:nvPr>
        </p:nvSpPr>
        <p:spPr>
          <a:xfrm>
            <a:off x="974600" y="1896953"/>
            <a:ext cx="7772400" cy="23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b="0">
                <a:solidFill>
                  <a:srgbClr val="FFF2CC"/>
                </a:solidFill>
              </a:rPr>
              <a:t>   Oct. 11 @ Blake 6:30pm</a:t>
            </a:r>
            <a:endParaRPr sz="4800" b="0">
              <a:solidFill>
                <a:srgbClr val="FFF2CC"/>
              </a:solidFill>
            </a:endParaRPr>
          </a:p>
          <a:p>
            <a:pPr marL="285750" lvl="0" indent="-438150" algn="l" rtl="0">
              <a:spcBef>
                <a:spcPts val="0"/>
              </a:spcBef>
              <a:spcAft>
                <a:spcPts val="0"/>
              </a:spcAft>
              <a:buClr>
                <a:srgbClr val="FFF2CC"/>
              </a:buClr>
              <a:buSzPts val="3800"/>
              <a:buFont typeface="Arial"/>
              <a:buChar char="•"/>
            </a:pPr>
            <a:r>
              <a:rPr lang="en" sz="3800" b="0">
                <a:solidFill>
                  <a:srgbClr val="FFF2CC"/>
                </a:solidFill>
              </a:rPr>
              <a:t>Oct. 18 @ Paint Branch 6:30pm</a:t>
            </a:r>
            <a:endParaRPr sz="3800" b="0">
              <a:solidFill>
                <a:srgbClr val="FFF2CC"/>
              </a:solidFill>
            </a:endParaRPr>
          </a:p>
          <a:p>
            <a:pPr marL="285750" lvl="0" indent="-438150" algn="l" rtl="0">
              <a:spcBef>
                <a:spcPts val="0"/>
              </a:spcBef>
              <a:spcAft>
                <a:spcPts val="0"/>
              </a:spcAft>
              <a:buClr>
                <a:srgbClr val="FFF2CC"/>
              </a:buClr>
              <a:buSzPts val="3800"/>
              <a:buFont typeface="Patrick Hand SC"/>
              <a:buChar char="•"/>
            </a:pPr>
            <a:r>
              <a:rPr lang="en" sz="3800" b="0">
                <a:solidFill>
                  <a:srgbClr val="FFF2CC"/>
                </a:solidFill>
              </a:rPr>
              <a:t>Oct. 25 @ Springbrook 6:30pm</a:t>
            </a:r>
            <a:endParaRPr sz="3800" b="0">
              <a:solidFill>
                <a:srgbClr val="FFF2CC"/>
              </a:solidFill>
            </a:endParaRPr>
          </a:p>
          <a:p>
            <a:pPr marL="285750" lvl="0" indent="-438150" algn="l" rtl="0">
              <a:spcBef>
                <a:spcPts val="0"/>
              </a:spcBef>
              <a:spcAft>
                <a:spcPts val="0"/>
              </a:spcAft>
              <a:buClr>
                <a:srgbClr val="FFF2CC"/>
              </a:buClr>
              <a:buSzPts val="3800"/>
              <a:buFont typeface="Patrick Hand SC"/>
              <a:buChar char="•"/>
            </a:pPr>
            <a:endParaRPr sz="4800" b="0">
              <a:solidFill>
                <a:srgbClr val="FFF2CC"/>
              </a:solidFill>
            </a:endParaRPr>
          </a:p>
        </p:txBody>
      </p:sp>
      <p:sp>
        <p:nvSpPr>
          <p:cNvPr id="120" name="Google Shape;120;p22"/>
          <p:cNvSpPr txBox="1">
            <a:spLocks noGrp="1"/>
          </p:cNvSpPr>
          <p:nvPr>
            <p:ph type="subTitle" idx="4294967295"/>
          </p:nvPr>
        </p:nvSpPr>
        <p:spPr>
          <a:xfrm>
            <a:off x="685800" y="580525"/>
            <a:ext cx="7772400" cy="14463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a:solidFill>
                  <a:schemeClr val="lt1"/>
                </a:solidFill>
              </a:rPr>
              <a:t>NEC OPEN HOUSES</a:t>
            </a:r>
            <a:endParaRPr sz="3600">
              <a:solidFill>
                <a:schemeClr val="lt1"/>
              </a:solidFill>
            </a:endParaRPr>
          </a:p>
        </p:txBody>
      </p:sp>
      <p:sp>
        <p:nvSpPr>
          <p:cNvPr id="121" name="Google Shape;121;p22"/>
          <p:cNvSpPr txBox="1">
            <a:spLocks noGrp="1"/>
          </p:cNvSpPr>
          <p:nvPr>
            <p:ph type="sldNum" idx="12"/>
          </p:nvPr>
        </p:nvSpPr>
        <p:spPr>
          <a:xfrm>
            <a:off x="8551050" y="4795525"/>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10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xEl>
                                              <p:pRg st="1" end="1"/>
                                            </p:txEl>
                                          </p:spTgt>
                                        </p:tgtEl>
                                        <p:attrNameLst>
                                          <p:attrName>style.visibility</p:attrName>
                                        </p:attrNameLst>
                                      </p:cBhvr>
                                      <p:to>
                                        <p:strVal val="visible"/>
                                      </p:to>
                                    </p:set>
                                    <p:animEffect transition="in" filter="fade">
                                      <p:cBhvr>
                                        <p:cTn id="12" dur="1000"/>
                                        <p:tgtEl>
                                          <p:spTgt spid="1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xEl>
                                              <p:pRg st="2" end="2"/>
                                            </p:txEl>
                                          </p:spTgt>
                                        </p:tgtEl>
                                        <p:attrNameLst>
                                          <p:attrName>style.visibility</p:attrName>
                                        </p:attrNameLst>
                                      </p:cBhvr>
                                      <p:to>
                                        <p:strVal val="visible"/>
                                      </p:to>
                                    </p:set>
                                    <p:animEffect transition="in" filter="fade">
                                      <p:cBhvr>
                                        <p:cTn id="17" dur="1000"/>
                                        <p:tgtEl>
                                          <p:spTgt spid="1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xEl>
                                              <p:pRg st="3" end="3"/>
                                            </p:txEl>
                                          </p:spTgt>
                                        </p:tgtEl>
                                        <p:attrNameLst>
                                          <p:attrName>style.visibility</p:attrName>
                                        </p:attrNameLst>
                                      </p:cBhvr>
                                      <p:to>
                                        <p:strVal val="visible"/>
                                      </p:to>
                                    </p:set>
                                    <p:animEffect transition="in" filter="fade">
                                      <p:cBhvr>
                                        <p:cTn id="22" dur="1000"/>
                                        <p:tgtEl>
                                          <p:spTgt spid="1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127" name="Google Shape;127;p23"/>
          <p:cNvSpPr txBox="1"/>
          <p:nvPr/>
        </p:nvSpPr>
        <p:spPr>
          <a:xfrm>
            <a:off x="1567675" y="751450"/>
            <a:ext cx="32910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Comic Sans MS"/>
                <a:ea typeface="Comic Sans MS"/>
                <a:cs typeface="Comic Sans MS"/>
                <a:sym typeface="Comic Sans MS"/>
              </a:rPr>
              <a:t>NEC School videos</a:t>
            </a:r>
            <a:endParaRPr sz="2000">
              <a:solidFill>
                <a:schemeClr val="lt1"/>
              </a:solidFill>
              <a:latin typeface="Comic Sans MS"/>
              <a:ea typeface="Comic Sans MS"/>
              <a:cs typeface="Comic Sans MS"/>
              <a:sym typeface="Comic Sans MS"/>
            </a:endParaRPr>
          </a:p>
          <a:p>
            <a:pPr marL="0" lvl="0" indent="0" algn="l" rtl="0">
              <a:spcBef>
                <a:spcPts val="0"/>
              </a:spcBef>
              <a:spcAft>
                <a:spcPts val="0"/>
              </a:spcAft>
              <a:buNone/>
            </a:pPr>
            <a:endParaRPr sz="2000">
              <a:solidFill>
                <a:schemeClr val="lt1"/>
              </a:solidFill>
              <a:latin typeface="Comic Sans MS"/>
              <a:ea typeface="Comic Sans MS"/>
              <a:cs typeface="Comic Sans MS"/>
              <a:sym typeface="Comic Sans MS"/>
            </a:endParaRPr>
          </a:p>
          <a:p>
            <a:pPr marL="0" lvl="0" indent="0" algn="l" rtl="0">
              <a:spcBef>
                <a:spcPts val="0"/>
              </a:spcBef>
              <a:spcAft>
                <a:spcPts val="0"/>
              </a:spcAft>
              <a:buNone/>
            </a:pPr>
            <a:endParaRPr sz="2000">
              <a:solidFill>
                <a:schemeClr val="lt1"/>
              </a:solidFill>
              <a:latin typeface="Comic Sans MS"/>
              <a:ea typeface="Comic Sans MS"/>
              <a:cs typeface="Comic Sans MS"/>
              <a:sym typeface="Comic Sans MS"/>
            </a:endParaRPr>
          </a:p>
          <a:p>
            <a:pPr marL="0" lvl="0" indent="0" algn="l" rtl="0">
              <a:spcBef>
                <a:spcPts val="0"/>
              </a:spcBef>
              <a:spcAft>
                <a:spcPts val="0"/>
              </a:spcAft>
              <a:buNone/>
            </a:pPr>
            <a:endParaRPr sz="2000">
              <a:solidFill>
                <a:schemeClr val="lt1"/>
              </a:solidFill>
              <a:latin typeface="Comic Sans MS"/>
              <a:ea typeface="Comic Sans MS"/>
              <a:cs typeface="Comic Sans MS"/>
              <a:sym typeface="Comic Sans MS"/>
            </a:endParaRPr>
          </a:p>
          <a:p>
            <a:pPr marL="0" lvl="0" indent="0" algn="l" rtl="0">
              <a:spcBef>
                <a:spcPts val="0"/>
              </a:spcBef>
              <a:spcAft>
                <a:spcPts val="0"/>
              </a:spcAft>
              <a:buNone/>
            </a:pPr>
            <a:r>
              <a:rPr lang="en" sz="2000" u="sng">
                <a:solidFill>
                  <a:schemeClr val="hlink"/>
                </a:solidFill>
                <a:latin typeface="Comic Sans MS"/>
                <a:ea typeface="Comic Sans MS"/>
                <a:cs typeface="Comic Sans MS"/>
                <a:sym typeface="Comic Sans MS"/>
                <a:hlinkClick r:id="rId3"/>
              </a:rPr>
              <a:t>https://www.youtube.com/watch?v=dNjX5gPVpSY</a:t>
            </a:r>
            <a:endParaRPr sz="2000">
              <a:solidFill>
                <a:schemeClr val="lt1"/>
              </a:solidFill>
              <a:latin typeface="Comic Sans MS"/>
              <a:ea typeface="Comic Sans MS"/>
              <a:cs typeface="Comic Sans MS"/>
              <a:sym typeface="Comic Sans MS"/>
            </a:endParaRPr>
          </a:p>
          <a:p>
            <a:pPr marL="0" lvl="0" indent="0" algn="l" rtl="0">
              <a:spcBef>
                <a:spcPts val="0"/>
              </a:spcBef>
              <a:spcAft>
                <a:spcPts val="0"/>
              </a:spcAft>
              <a:buNone/>
            </a:pPr>
            <a:endParaRPr sz="2000">
              <a:solidFill>
                <a:schemeClr val="lt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133" name="Google Shape;133;p24"/>
          <p:cNvSpPr txBox="1"/>
          <p:nvPr/>
        </p:nvSpPr>
        <p:spPr>
          <a:xfrm>
            <a:off x="1710175" y="893950"/>
            <a:ext cx="47484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solidFill>
                <a:schemeClr val="lt1"/>
              </a:solidFill>
              <a:latin typeface="Sniglet"/>
              <a:ea typeface="Sniglet"/>
              <a:cs typeface="Sniglet"/>
              <a:sym typeface="Sniglet"/>
            </a:endParaRPr>
          </a:p>
          <a:p>
            <a:pPr marL="0" lvl="0" indent="0" algn="l" rtl="0">
              <a:spcBef>
                <a:spcPts val="0"/>
              </a:spcBef>
              <a:spcAft>
                <a:spcPts val="0"/>
              </a:spcAft>
              <a:buNone/>
            </a:pPr>
            <a:endParaRPr sz="1900">
              <a:solidFill>
                <a:schemeClr val="lt1"/>
              </a:solidFill>
              <a:latin typeface="Sniglet"/>
              <a:ea typeface="Sniglet"/>
              <a:cs typeface="Sniglet"/>
              <a:sym typeface="Sniglet"/>
            </a:endParaRPr>
          </a:p>
          <a:p>
            <a:pPr marL="0" lvl="0" indent="0" algn="l" rtl="0">
              <a:spcBef>
                <a:spcPts val="0"/>
              </a:spcBef>
              <a:spcAft>
                <a:spcPts val="0"/>
              </a:spcAft>
              <a:buNone/>
            </a:pPr>
            <a:endParaRPr sz="1900">
              <a:solidFill>
                <a:schemeClr val="lt1"/>
              </a:solidFill>
              <a:latin typeface="Sniglet"/>
              <a:ea typeface="Sniglet"/>
              <a:cs typeface="Sniglet"/>
              <a:sym typeface="Sniglet"/>
            </a:endParaRPr>
          </a:p>
          <a:p>
            <a:pPr marL="0" lvl="0" indent="0" algn="r" rtl="0">
              <a:spcBef>
                <a:spcPts val="0"/>
              </a:spcBef>
              <a:spcAft>
                <a:spcPts val="0"/>
              </a:spcAft>
              <a:buNone/>
            </a:pPr>
            <a:r>
              <a:rPr lang="en" sz="1900">
                <a:solidFill>
                  <a:schemeClr val="lt1"/>
                </a:solidFill>
                <a:latin typeface="Sniglet"/>
                <a:ea typeface="Sniglet"/>
                <a:cs typeface="Sniglet"/>
                <a:sym typeface="Sniglet"/>
              </a:rPr>
              <a:t>Questions/Comments/Concerns</a:t>
            </a:r>
            <a:endParaRPr sz="1900">
              <a:solidFill>
                <a:schemeClr val="lt1"/>
              </a:solidFill>
              <a:latin typeface="Sniglet"/>
              <a:ea typeface="Sniglet"/>
              <a:cs typeface="Sniglet"/>
              <a:sym typeface="Snigle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FFFF"/>
                </a:solidFill>
              </a:rPr>
              <a:t>Counseling Department</a:t>
            </a:r>
            <a:r>
              <a:rPr lang="en" b="1"/>
              <a:t>	</a:t>
            </a:r>
            <a:endParaRPr b="1"/>
          </a:p>
        </p:txBody>
      </p:sp>
      <p:sp>
        <p:nvSpPr>
          <p:cNvPr id="55" name="Google Shape;55;p13"/>
          <p:cNvSpPr txBox="1">
            <a:spLocks noGrp="1"/>
          </p:cNvSpPr>
          <p:nvPr>
            <p:ph type="body" idx="1"/>
          </p:nvPr>
        </p:nvSpPr>
        <p:spPr>
          <a:xfrm>
            <a:off x="1397200" y="1322925"/>
            <a:ext cx="3916800" cy="2940600"/>
          </a:xfrm>
          <a:prstGeom prst="rect">
            <a:avLst/>
          </a:prstGeom>
          <a:solidFill>
            <a:srgbClr val="434343"/>
          </a:solidFill>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900">
                <a:solidFill>
                  <a:schemeClr val="lt1"/>
                </a:solidFill>
              </a:rPr>
              <a:t>6th Grade- Mrs. Williams</a:t>
            </a:r>
            <a:endParaRPr sz="1900">
              <a:solidFill>
                <a:schemeClr val="lt1"/>
              </a:solidFill>
            </a:endParaRPr>
          </a:p>
          <a:p>
            <a:pPr marL="0" lvl="0" indent="0" algn="l" rtl="0">
              <a:spcBef>
                <a:spcPts val="600"/>
              </a:spcBef>
              <a:spcAft>
                <a:spcPts val="0"/>
              </a:spcAft>
              <a:buClr>
                <a:schemeClr val="dk1"/>
              </a:buClr>
              <a:buSzPts val="1100"/>
              <a:buFont typeface="Arial"/>
              <a:buNone/>
            </a:pPr>
            <a:r>
              <a:rPr lang="en" sz="1900">
                <a:solidFill>
                  <a:schemeClr val="lt1"/>
                </a:solidFill>
              </a:rPr>
              <a:t>7th Grade- Mrs. Olowakakoko</a:t>
            </a:r>
            <a:endParaRPr sz="1900">
              <a:solidFill>
                <a:schemeClr val="lt1"/>
              </a:solidFill>
            </a:endParaRPr>
          </a:p>
          <a:p>
            <a:pPr marL="0" lvl="0" indent="0" algn="l" rtl="0">
              <a:spcBef>
                <a:spcPts val="600"/>
              </a:spcBef>
              <a:spcAft>
                <a:spcPts val="0"/>
              </a:spcAft>
              <a:buNone/>
            </a:pPr>
            <a:r>
              <a:rPr lang="en" sz="1900">
                <a:solidFill>
                  <a:schemeClr val="dk1"/>
                </a:solidFill>
                <a:highlight>
                  <a:srgbClr val="FFFF00"/>
                </a:highlight>
              </a:rPr>
              <a:t>8th Grade- Mrs. Lyons/Mrs. Chavis</a:t>
            </a:r>
            <a:endParaRPr sz="1900">
              <a:solidFill>
                <a:schemeClr val="dk1"/>
              </a:solidFill>
              <a:highlight>
                <a:srgbClr val="FFFF00"/>
              </a:highlight>
            </a:endParaRPr>
          </a:p>
          <a:p>
            <a:pPr marL="0" lvl="0" indent="0" algn="l" rtl="0">
              <a:spcBef>
                <a:spcPts val="600"/>
              </a:spcBef>
              <a:spcAft>
                <a:spcPts val="0"/>
              </a:spcAft>
              <a:buNone/>
            </a:pPr>
            <a:r>
              <a:rPr lang="en" sz="1900">
                <a:solidFill>
                  <a:schemeClr val="lt1"/>
                </a:solidFill>
              </a:rPr>
              <a:t>Resource/ESOL/RELL/ALT- Mrs. McCoy-Snead</a:t>
            </a:r>
            <a:endParaRPr sz="1900">
              <a:solidFill>
                <a:schemeClr val="lt1"/>
              </a:solidFill>
            </a:endParaRPr>
          </a:p>
          <a:p>
            <a:pPr marL="0" lvl="0" indent="0" algn="l" rtl="0">
              <a:spcBef>
                <a:spcPts val="600"/>
              </a:spcBef>
              <a:spcAft>
                <a:spcPts val="0"/>
              </a:spcAft>
              <a:buNone/>
            </a:pPr>
            <a:r>
              <a:rPr lang="en" sz="1900">
                <a:solidFill>
                  <a:schemeClr val="lt1"/>
                </a:solidFill>
              </a:rPr>
              <a:t>Secretary- Mrs. Perez </a:t>
            </a:r>
            <a:r>
              <a:rPr lang="en" sz="1900"/>
              <a:t> </a:t>
            </a:r>
            <a:endParaRPr sz="1900"/>
          </a:p>
        </p:txBody>
      </p:sp>
      <p:pic>
        <p:nvPicPr>
          <p:cNvPr id="56" name="Google Shape;56;p13"/>
          <p:cNvPicPr preferRelativeResize="0"/>
          <p:nvPr/>
        </p:nvPicPr>
        <p:blipFill>
          <a:blip r:embed="rId3">
            <a:alphaModFix/>
          </a:blip>
          <a:stretch>
            <a:fillRect/>
          </a:stretch>
        </p:blipFill>
        <p:spPr>
          <a:xfrm>
            <a:off x="5454350" y="577975"/>
            <a:ext cx="2302177" cy="1777651"/>
          </a:xfrm>
          <a:prstGeom prst="rect">
            <a:avLst/>
          </a:prstGeom>
          <a:noFill/>
          <a:ln>
            <a:noFill/>
          </a:ln>
        </p:spPr>
      </p:pic>
      <p:pic>
        <p:nvPicPr>
          <p:cNvPr id="57" name="Google Shape;57;p13"/>
          <p:cNvPicPr preferRelativeResize="0"/>
          <p:nvPr/>
        </p:nvPicPr>
        <p:blipFill>
          <a:blip r:embed="rId4">
            <a:alphaModFix/>
          </a:blip>
          <a:stretch>
            <a:fillRect/>
          </a:stretch>
        </p:blipFill>
        <p:spPr>
          <a:xfrm>
            <a:off x="5454350" y="2355625"/>
            <a:ext cx="2351599" cy="2010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1070100" y="770400"/>
            <a:ext cx="6769200" cy="120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a:latin typeface="Sniglet"/>
                <a:ea typeface="Sniglet"/>
                <a:cs typeface="Sniglet"/>
                <a:sym typeface="Sniglet"/>
              </a:rPr>
              <a:t>What is the </a:t>
            </a:r>
            <a:r>
              <a:rPr lang="en" sz="4400" b="1">
                <a:latin typeface="Sniglet"/>
                <a:ea typeface="Sniglet"/>
                <a:cs typeface="Sniglet"/>
                <a:sym typeface="Sniglet"/>
              </a:rPr>
              <a:t>NEC</a:t>
            </a:r>
            <a:r>
              <a:rPr lang="en" sz="4400">
                <a:latin typeface="Sniglet"/>
                <a:ea typeface="Sniglet"/>
                <a:cs typeface="Sniglet"/>
                <a:sym typeface="Sniglet"/>
              </a:rPr>
              <a:t>?</a:t>
            </a:r>
            <a:endParaRPr sz="3400" b="1" i="1">
              <a:latin typeface="Sniglet"/>
              <a:ea typeface="Sniglet"/>
              <a:cs typeface="Sniglet"/>
              <a:sym typeface="Sniglet"/>
            </a:endParaRPr>
          </a:p>
        </p:txBody>
      </p:sp>
      <p:sp>
        <p:nvSpPr>
          <p:cNvPr id="63" name="Google Shape;63;p14"/>
          <p:cNvSpPr txBox="1"/>
          <p:nvPr/>
        </p:nvSpPr>
        <p:spPr>
          <a:xfrm>
            <a:off x="1438950" y="1928825"/>
            <a:ext cx="6337500" cy="17547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lt1"/>
              </a:buClr>
              <a:buSzPts val="1700"/>
              <a:buFont typeface="Sniglet"/>
              <a:buChar char="●"/>
            </a:pPr>
            <a:r>
              <a:rPr lang="en" sz="1700">
                <a:solidFill>
                  <a:schemeClr val="lt1"/>
                </a:solidFill>
                <a:latin typeface="Sniglet"/>
                <a:ea typeface="Sniglet"/>
                <a:cs typeface="Sniglet"/>
                <a:sym typeface="Sniglet"/>
              </a:rPr>
              <a:t>Acronym  for Northeast Consortium</a:t>
            </a:r>
            <a:endParaRPr sz="1700">
              <a:solidFill>
                <a:schemeClr val="lt1"/>
              </a:solidFill>
              <a:latin typeface="Sniglet"/>
              <a:ea typeface="Sniglet"/>
              <a:cs typeface="Sniglet"/>
              <a:sym typeface="Sniglet"/>
            </a:endParaRPr>
          </a:p>
          <a:p>
            <a:pPr marL="457200" lvl="0" indent="-336550" algn="l" rtl="0">
              <a:spcBef>
                <a:spcPts val="0"/>
              </a:spcBef>
              <a:spcAft>
                <a:spcPts val="0"/>
              </a:spcAft>
              <a:buClr>
                <a:schemeClr val="lt1"/>
              </a:buClr>
              <a:buSzPts val="1700"/>
              <a:buFont typeface="Sniglet"/>
              <a:buChar char="●"/>
            </a:pPr>
            <a:r>
              <a:rPr lang="en" sz="1700">
                <a:solidFill>
                  <a:schemeClr val="lt1"/>
                </a:solidFill>
                <a:latin typeface="Sniglet"/>
                <a:ea typeface="Sniglet"/>
                <a:cs typeface="Sniglet"/>
                <a:sym typeface="Sniglet"/>
              </a:rPr>
              <a:t>Students who reside in the NEC participate in a lottery choice process to be assigned to a high school</a:t>
            </a:r>
            <a:endParaRPr sz="1700">
              <a:solidFill>
                <a:schemeClr val="lt1"/>
              </a:solidFill>
              <a:latin typeface="Sniglet"/>
              <a:ea typeface="Sniglet"/>
              <a:cs typeface="Sniglet"/>
              <a:sym typeface="Sniglet"/>
            </a:endParaRPr>
          </a:p>
          <a:p>
            <a:pPr marL="457200" lvl="0" indent="-336550" algn="l" rtl="0">
              <a:spcBef>
                <a:spcPts val="0"/>
              </a:spcBef>
              <a:spcAft>
                <a:spcPts val="0"/>
              </a:spcAft>
              <a:buClr>
                <a:schemeClr val="lt1"/>
              </a:buClr>
              <a:buSzPts val="1700"/>
              <a:buFont typeface="Sniglet"/>
              <a:buChar char="●"/>
            </a:pPr>
            <a:r>
              <a:rPr lang="en" sz="1700">
                <a:solidFill>
                  <a:schemeClr val="lt1"/>
                </a:solidFill>
                <a:latin typeface="Sniglet"/>
                <a:ea typeface="Sniglet"/>
                <a:cs typeface="Sniglet"/>
                <a:sym typeface="Sniglet"/>
              </a:rPr>
              <a:t>The High Schools in the NEC include:  Blake, Paint Branch, and Springbrook</a:t>
            </a:r>
            <a:endParaRPr sz="1700">
              <a:solidFill>
                <a:schemeClr val="lt1"/>
              </a:solidFill>
              <a:latin typeface="Sniglet"/>
              <a:ea typeface="Sniglet"/>
              <a:cs typeface="Sniglet"/>
              <a:sym typeface="Sniglet"/>
            </a:endParaRPr>
          </a:p>
          <a:p>
            <a:pPr marL="457200" lvl="0" indent="-336550" algn="l" rtl="0">
              <a:spcBef>
                <a:spcPts val="0"/>
              </a:spcBef>
              <a:spcAft>
                <a:spcPts val="0"/>
              </a:spcAft>
              <a:buClr>
                <a:schemeClr val="lt1"/>
              </a:buClr>
              <a:buSzPts val="1700"/>
              <a:buFont typeface="Sniglet"/>
              <a:buChar char="●"/>
            </a:pPr>
            <a:r>
              <a:rPr lang="en" sz="1700">
                <a:solidFill>
                  <a:schemeClr val="lt1"/>
                </a:solidFill>
                <a:latin typeface="Sniglet"/>
                <a:ea typeface="Sniglet"/>
                <a:cs typeface="Sniglet"/>
                <a:sym typeface="Sniglet"/>
              </a:rPr>
              <a:t>Each high school has a unique Signature program</a:t>
            </a:r>
            <a:endParaRPr sz="1700">
              <a:solidFill>
                <a:schemeClr val="lt1"/>
              </a:solidFill>
              <a:latin typeface="Sniglet"/>
              <a:ea typeface="Sniglet"/>
              <a:cs typeface="Sniglet"/>
              <a:sym typeface="Sniglet"/>
            </a:endParaRPr>
          </a:p>
        </p:txBody>
      </p:sp>
      <p:pic>
        <p:nvPicPr>
          <p:cNvPr id="64" name="Google Shape;64;p14">
            <a:hlinkClick r:id="rId3"/>
          </p:cNvPr>
          <p:cNvPicPr preferRelativeResize="0"/>
          <p:nvPr/>
        </p:nvPicPr>
        <p:blipFill>
          <a:blip r:embed="rId4">
            <a:alphaModFix/>
          </a:blip>
          <a:stretch>
            <a:fillRect/>
          </a:stretch>
        </p:blipFill>
        <p:spPr>
          <a:xfrm>
            <a:off x="7556500" y="0"/>
            <a:ext cx="1587500" cy="4506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idx="4294967295"/>
          </p:nvPr>
        </p:nvSpPr>
        <p:spPr>
          <a:xfrm>
            <a:off x="1331800" y="1920350"/>
            <a:ext cx="6812100" cy="90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rgbClr val="FFF2CC"/>
                </a:solidFill>
              </a:rPr>
              <a:t>Blake, Paint Branch, and Springbrook</a:t>
            </a:r>
            <a:endParaRPr sz="4000">
              <a:solidFill>
                <a:srgbClr val="FFF2CC"/>
              </a:solidFill>
            </a:endParaRPr>
          </a:p>
        </p:txBody>
      </p:sp>
      <p:sp>
        <p:nvSpPr>
          <p:cNvPr id="70" name="Google Shape;70;p15"/>
          <p:cNvSpPr txBox="1">
            <a:spLocks noGrp="1"/>
          </p:cNvSpPr>
          <p:nvPr>
            <p:ph type="subTitle" idx="4294967295"/>
          </p:nvPr>
        </p:nvSpPr>
        <p:spPr>
          <a:xfrm>
            <a:off x="685800" y="504550"/>
            <a:ext cx="7772400" cy="1798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a:solidFill>
                  <a:schemeClr val="lt1"/>
                </a:solidFill>
              </a:rPr>
              <a:t>NEC High Schools:</a:t>
            </a:r>
            <a:endParaRPr sz="3600">
              <a:solidFill>
                <a:schemeClr val="lt1"/>
              </a:solidFill>
            </a:endParaRPr>
          </a:p>
        </p:txBody>
      </p:sp>
      <p:sp>
        <p:nvSpPr>
          <p:cNvPr id="71" name="Google Shape;71;p15"/>
          <p:cNvSpPr txBox="1">
            <a:spLocks noGrp="1"/>
          </p:cNvSpPr>
          <p:nvPr>
            <p:ph type="sldNum" idx="12"/>
          </p:nvPr>
        </p:nvSpPr>
        <p:spPr>
          <a:xfrm>
            <a:off x="8551050" y="4795525"/>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fade">
                                      <p:cBhvr>
                                        <p:cTn id="7" dur="10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840650" y="624975"/>
            <a:ext cx="7498200" cy="8202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sz="2700">
                <a:solidFill>
                  <a:srgbClr val="00FFFF"/>
                </a:solidFill>
              </a:rPr>
              <a:t>By November 3,</a:t>
            </a:r>
            <a:r>
              <a:rPr lang="en" sz="2700" b="0">
                <a:solidFill>
                  <a:srgbClr val="00FFFF"/>
                </a:solidFill>
              </a:rPr>
              <a:t> </a:t>
            </a:r>
            <a:r>
              <a:rPr lang="en" sz="2700">
                <a:solidFill>
                  <a:srgbClr val="00FFFF"/>
                </a:solidFill>
              </a:rPr>
              <a:t>2023</a:t>
            </a:r>
            <a:r>
              <a:rPr lang="en" sz="2900" b="0">
                <a:solidFill>
                  <a:schemeClr val="lt1"/>
                </a:solidFill>
              </a:rPr>
              <a:t>,</a:t>
            </a:r>
            <a:r>
              <a:rPr lang="en">
                <a:solidFill>
                  <a:schemeClr val="lt1"/>
                </a:solidFill>
              </a:rPr>
              <a:t> </a:t>
            </a:r>
            <a:r>
              <a:rPr lang="en" sz="2500">
                <a:solidFill>
                  <a:schemeClr val="lt1"/>
                </a:solidFill>
              </a:rPr>
              <a:t>you should submit a</a:t>
            </a:r>
            <a:r>
              <a:rPr lang="en" sz="2500"/>
              <a:t> </a:t>
            </a:r>
            <a:r>
              <a:rPr lang="en" sz="2500">
                <a:solidFill>
                  <a:srgbClr val="FF0000"/>
                </a:solidFill>
              </a:rPr>
              <a:t>high school choice</a:t>
            </a:r>
            <a:r>
              <a:rPr lang="en" sz="2500"/>
              <a:t> </a:t>
            </a:r>
            <a:r>
              <a:rPr lang="en" sz="2500">
                <a:solidFill>
                  <a:schemeClr val="lt1"/>
                </a:solidFill>
              </a:rPr>
              <a:t>form ranking your preference of high school in the NEC </a:t>
            </a:r>
            <a:r>
              <a:rPr lang="en" sz="2300">
                <a:solidFill>
                  <a:schemeClr val="lt1"/>
                </a:solidFill>
              </a:rPr>
              <a:t>(Northeast </a:t>
            </a:r>
            <a:r>
              <a:rPr lang="en" sz="2500">
                <a:solidFill>
                  <a:schemeClr val="lt1"/>
                </a:solidFill>
              </a:rPr>
              <a:t>Consortium):</a:t>
            </a:r>
            <a:endParaRPr sz="2500" b="0">
              <a:solidFill>
                <a:schemeClr val="lt1"/>
              </a:solidFill>
            </a:endParaRPr>
          </a:p>
        </p:txBody>
      </p:sp>
      <p:sp>
        <p:nvSpPr>
          <p:cNvPr id="77" name="Google Shape;77;p16"/>
          <p:cNvSpPr txBox="1">
            <a:spLocks noGrp="1"/>
          </p:cNvSpPr>
          <p:nvPr>
            <p:ph type="body" idx="2"/>
          </p:nvPr>
        </p:nvSpPr>
        <p:spPr>
          <a:xfrm>
            <a:off x="840650" y="2192875"/>
            <a:ext cx="3321900" cy="516600"/>
          </a:xfrm>
          <a:prstGeom prst="rect">
            <a:avLst/>
          </a:prstGeom>
          <a:ln w="2857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latin typeface="Comic Sans MS"/>
                <a:ea typeface="Comic Sans MS"/>
                <a:cs typeface="Comic Sans MS"/>
                <a:sym typeface="Comic Sans MS"/>
                <a:hlinkClick r:id="rId3"/>
              </a:rPr>
              <a:t>Blake High School</a:t>
            </a:r>
            <a:endParaRPr>
              <a:solidFill>
                <a:srgbClr val="00FFFF"/>
              </a:solidFill>
              <a:latin typeface="Comic Sans MS"/>
              <a:ea typeface="Comic Sans MS"/>
              <a:cs typeface="Comic Sans MS"/>
              <a:sym typeface="Comic Sans MS"/>
            </a:endParaRPr>
          </a:p>
        </p:txBody>
      </p:sp>
      <p:sp>
        <p:nvSpPr>
          <p:cNvPr id="78" name="Google Shape;78;p16"/>
          <p:cNvSpPr txBox="1">
            <a:spLocks noGrp="1"/>
          </p:cNvSpPr>
          <p:nvPr>
            <p:ph type="body" idx="2"/>
          </p:nvPr>
        </p:nvSpPr>
        <p:spPr>
          <a:xfrm>
            <a:off x="5099475" y="2192875"/>
            <a:ext cx="3167400" cy="516600"/>
          </a:xfrm>
          <a:prstGeom prst="rect">
            <a:avLst/>
          </a:prstGeom>
          <a:ln w="28575" cap="flat" cmpd="sng">
            <a:solidFill>
              <a:srgbClr val="3D85C6"/>
            </a:solidFill>
            <a:prstDash val="solid"/>
            <a:round/>
            <a:headEnd type="none" w="sm" len="sm"/>
            <a:tailEnd type="none" w="sm" len="sm"/>
          </a:ln>
        </p:spPr>
        <p:txBody>
          <a:bodyPr spcFirstLastPara="1" wrap="square" lIns="91425" tIns="0" rIns="91425" bIns="91425" anchor="ctr" anchorCtr="0">
            <a:noAutofit/>
          </a:bodyPr>
          <a:lstStyle/>
          <a:p>
            <a:pPr marL="0" lvl="0" indent="0" algn="ctr" rtl="0">
              <a:spcBef>
                <a:spcPts val="0"/>
              </a:spcBef>
              <a:spcAft>
                <a:spcPts val="0"/>
              </a:spcAft>
              <a:buNone/>
            </a:pPr>
            <a:r>
              <a:rPr lang="en" u="sng">
                <a:solidFill>
                  <a:schemeClr val="hlink"/>
                </a:solidFill>
                <a:latin typeface="Comic Sans MS"/>
                <a:ea typeface="Comic Sans MS"/>
                <a:cs typeface="Comic Sans MS"/>
                <a:sym typeface="Comic Sans MS"/>
                <a:hlinkClick r:id="rId4"/>
              </a:rPr>
              <a:t>Paint Branch High School</a:t>
            </a:r>
            <a:endParaRPr>
              <a:solidFill>
                <a:srgbClr val="00FFFF"/>
              </a:solidFill>
              <a:latin typeface="Comic Sans MS"/>
              <a:ea typeface="Comic Sans MS"/>
              <a:cs typeface="Comic Sans MS"/>
              <a:sym typeface="Comic Sans MS"/>
            </a:endParaRPr>
          </a:p>
        </p:txBody>
      </p:sp>
      <p:sp>
        <p:nvSpPr>
          <p:cNvPr id="79" name="Google Shape;79;p16"/>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2400"/>
              <a:t>5</a:t>
            </a:fld>
            <a:endParaRPr sz="2400"/>
          </a:p>
        </p:txBody>
      </p:sp>
      <p:sp>
        <p:nvSpPr>
          <p:cNvPr id="80" name="Google Shape;80;p16"/>
          <p:cNvSpPr txBox="1">
            <a:spLocks noGrp="1"/>
          </p:cNvSpPr>
          <p:nvPr>
            <p:ph type="body" idx="2"/>
          </p:nvPr>
        </p:nvSpPr>
        <p:spPr>
          <a:xfrm>
            <a:off x="3076925" y="3033775"/>
            <a:ext cx="3167400" cy="516600"/>
          </a:xfrm>
          <a:prstGeom prst="rect">
            <a:avLst/>
          </a:prstGeom>
          <a:ln w="2857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latin typeface="Comic Sans MS"/>
                <a:ea typeface="Comic Sans MS"/>
                <a:cs typeface="Comic Sans MS"/>
                <a:sym typeface="Comic Sans MS"/>
                <a:hlinkClick r:id="rId5"/>
              </a:rPr>
              <a:t>Springbrook High School</a:t>
            </a:r>
            <a:endParaRPr>
              <a:solidFill>
                <a:srgbClr val="00FFFF"/>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ctrTitle"/>
          </p:nvPr>
        </p:nvSpPr>
        <p:spPr>
          <a:xfrm>
            <a:off x="989100" y="556925"/>
            <a:ext cx="7165800" cy="94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a:latin typeface="Sniglet"/>
                <a:ea typeface="Sniglet"/>
                <a:cs typeface="Sniglet"/>
                <a:sym typeface="Sniglet"/>
              </a:rPr>
              <a:t>What is the </a:t>
            </a:r>
            <a:r>
              <a:rPr lang="en" sz="3500" b="1">
                <a:latin typeface="Sniglet"/>
                <a:ea typeface="Sniglet"/>
                <a:cs typeface="Sniglet"/>
                <a:sym typeface="Sniglet"/>
              </a:rPr>
              <a:t>lottery choice process</a:t>
            </a:r>
            <a:r>
              <a:rPr lang="en" sz="3500">
                <a:latin typeface="Sniglet"/>
                <a:ea typeface="Sniglet"/>
                <a:cs typeface="Sniglet"/>
                <a:sym typeface="Sniglet"/>
              </a:rPr>
              <a:t>?</a:t>
            </a:r>
            <a:endParaRPr sz="2500" b="1" i="1">
              <a:latin typeface="Sniglet"/>
              <a:ea typeface="Sniglet"/>
              <a:cs typeface="Sniglet"/>
              <a:sym typeface="Sniglet"/>
            </a:endParaRPr>
          </a:p>
        </p:txBody>
      </p:sp>
      <p:sp>
        <p:nvSpPr>
          <p:cNvPr id="86" name="Google Shape;86;p17"/>
          <p:cNvSpPr txBox="1"/>
          <p:nvPr/>
        </p:nvSpPr>
        <p:spPr>
          <a:xfrm>
            <a:off x="809775" y="1316650"/>
            <a:ext cx="3614100" cy="33246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lt1"/>
              </a:buClr>
              <a:buSzPts val="1700"/>
              <a:buFont typeface="Sniglet"/>
              <a:buChar char="●"/>
            </a:pPr>
            <a:r>
              <a:rPr lang="en" sz="1700">
                <a:solidFill>
                  <a:schemeClr val="lt1"/>
                </a:solidFill>
                <a:latin typeface="Sniglet"/>
                <a:ea typeface="Sniglet"/>
                <a:cs typeface="Sniglet"/>
                <a:sym typeface="Sniglet"/>
              </a:rPr>
              <a:t>Students submit their preference of high school on an electronic choice form</a:t>
            </a:r>
            <a:endParaRPr sz="1700">
              <a:solidFill>
                <a:schemeClr val="lt1"/>
              </a:solidFill>
              <a:latin typeface="Sniglet"/>
              <a:ea typeface="Sniglet"/>
              <a:cs typeface="Sniglet"/>
              <a:sym typeface="Sniglet"/>
            </a:endParaRPr>
          </a:p>
          <a:p>
            <a:pPr marL="457200" lvl="0" indent="-336550" algn="l" rtl="0">
              <a:spcBef>
                <a:spcPts val="0"/>
              </a:spcBef>
              <a:spcAft>
                <a:spcPts val="0"/>
              </a:spcAft>
              <a:buClr>
                <a:schemeClr val="lt1"/>
              </a:buClr>
              <a:buSzPts val="1700"/>
              <a:buFont typeface="Sniglet"/>
              <a:buChar char="●"/>
            </a:pPr>
            <a:r>
              <a:rPr lang="en" sz="1700">
                <a:solidFill>
                  <a:schemeClr val="lt1"/>
                </a:solidFill>
                <a:latin typeface="Sniglet"/>
                <a:ea typeface="Sniglet"/>
                <a:cs typeface="Sniglet"/>
                <a:sym typeface="Sniglet"/>
              </a:rPr>
              <a:t>The choice form is run through a lottery to determine which high school is assigned </a:t>
            </a:r>
            <a:endParaRPr sz="1700">
              <a:solidFill>
                <a:schemeClr val="lt1"/>
              </a:solidFill>
              <a:latin typeface="Sniglet"/>
              <a:ea typeface="Sniglet"/>
              <a:cs typeface="Sniglet"/>
              <a:sym typeface="Sniglet"/>
            </a:endParaRPr>
          </a:p>
          <a:p>
            <a:pPr marL="457200" lvl="0" indent="-336550" algn="l" rtl="0">
              <a:spcBef>
                <a:spcPts val="0"/>
              </a:spcBef>
              <a:spcAft>
                <a:spcPts val="0"/>
              </a:spcAft>
              <a:buClr>
                <a:schemeClr val="lt1"/>
              </a:buClr>
              <a:buSzPts val="1700"/>
              <a:buFont typeface="Sniglet"/>
              <a:buChar char="●"/>
            </a:pPr>
            <a:r>
              <a:rPr lang="en" sz="1700">
                <a:solidFill>
                  <a:schemeClr val="lt1"/>
                </a:solidFill>
                <a:latin typeface="Sniglet"/>
                <a:ea typeface="Sniglet"/>
                <a:cs typeface="Sniglet"/>
                <a:sym typeface="Sniglet"/>
              </a:rPr>
              <a:t>The choice process considers the following factors:  Base school, rank order of preference, sibling link, enrollment capacity</a:t>
            </a:r>
            <a:endParaRPr sz="1700">
              <a:solidFill>
                <a:schemeClr val="lt1"/>
              </a:solidFill>
              <a:latin typeface="Sniglet"/>
              <a:ea typeface="Sniglet"/>
              <a:cs typeface="Sniglet"/>
              <a:sym typeface="Sniglet"/>
            </a:endParaRPr>
          </a:p>
          <a:p>
            <a:pPr marL="457200" lvl="0" indent="0" algn="l" rtl="0">
              <a:spcBef>
                <a:spcPts val="0"/>
              </a:spcBef>
              <a:spcAft>
                <a:spcPts val="0"/>
              </a:spcAft>
              <a:buNone/>
            </a:pPr>
            <a:endParaRPr sz="1700">
              <a:latin typeface="Sniglet"/>
              <a:ea typeface="Sniglet"/>
              <a:cs typeface="Sniglet"/>
              <a:sym typeface="Sniglet"/>
            </a:endParaRPr>
          </a:p>
        </p:txBody>
      </p:sp>
      <p:pic>
        <p:nvPicPr>
          <p:cNvPr id="87" name="Google Shape;87;p17"/>
          <p:cNvPicPr preferRelativeResize="0"/>
          <p:nvPr/>
        </p:nvPicPr>
        <p:blipFill>
          <a:blip r:embed="rId3">
            <a:alphaModFix/>
          </a:blip>
          <a:stretch>
            <a:fillRect/>
          </a:stretch>
        </p:blipFill>
        <p:spPr>
          <a:xfrm>
            <a:off x="4489100" y="1559575"/>
            <a:ext cx="3817926" cy="2434767"/>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ctrTitle" idx="4294967295"/>
          </p:nvPr>
        </p:nvSpPr>
        <p:spPr>
          <a:xfrm>
            <a:off x="1239950" y="1951975"/>
            <a:ext cx="6398700" cy="27018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rgbClr val="FFF2CC"/>
              </a:buClr>
              <a:buSzPts val="2500"/>
              <a:buChar char="●"/>
            </a:pPr>
            <a:r>
              <a:rPr lang="en" sz="2500" b="0">
                <a:solidFill>
                  <a:srgbClr val="FFF2CC"/>
                </a:solidFill>
              </a:rPr>
              <a:t>Student’s home address</a:t>
            </a:r>
            <a:endParaRPr sz="2500" b="0">
              <a:solidFill>
                <a:srgbClr val="FFF2CC"/>
              </a:solidFill>
            </a:endParaRPr>
          </a:p>
          <a:p>
            <a:pPr marL="457200" lvl="0" indent="-387350" algn="l" rtl="0">
              <a:spcBef>
                <a:spcPts val="0"/>
              </a:spcBef>
              <a:spcAft>
                <a:spcPts val="0"/>
              </a:spcAft>
              <a:buClr>
                <a:srgbClr val="FFF2CC"/>
              </a:buClr>
              <a:buSzPts val="2500"/>
              <a:buChar char="●"/>
            </a:pPr>
            <a:r>
              <a:rPr lang="en" sz="2500" b="0">
                <a:solidFill>
                  <a:srgbClr val="FFF2CC"/>
                </a:solidFill>
              </a:rPr>
              <a:t>Your base hs will be printed on the instructions letter you receive from the NEC office</a:t>
            </a:r>
            <a:endParaRPr sz="2500" b="0">
              <a:solidFill>
                <a:srgbClr val="FFF2CC"/>
              </a:solidFill>
            </a:endParaRPr>
          </a:p>
          <a:p>
            <a:pPr marL="457200" lvl="0" indent="-387350" algn="l" rtl="0">
              <a:spcBef>
                <a:spcPts val="0"/>
              </a:spcBef>
              <a:spcAft>
                <a:spcPts val="0"/>
              </a:spcAft>
              <a:buClr>
                <a:srgbClr val="FFF2CC"/>
              </a:buClr>
              <a:buSzPts val="2500"/>
              <a:buChar char="●"/>
            </a:pPr>
            <a:r>
              <a:rPr lang="en" sz="2500" b="0">
                <a:solidFill>
                  <a:srgbClr val="FFF2CC"/>
                </a:solidFill>
              </a:rPr>
              <a:t>To find your base, enter your home address into the assignment locator tool - </a:t>
            </a:r>
            <a:r>
              <a:rPr lang="en" sz="1800" b="0" u="sng">
                <a:solidFill>
                  <a:srgbClr val="FFF2CC"/>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Montgomery County Public Schools “School Assignment Tool”</a:t>
            </a:r>
            <a:r>
              <a:rPr lang="en" sz="3200" b="0">
                <a:solidFill>
                  <a:srgbClr val="FFF2CC"/>
                </a:solidFill>
                <a:latin typeface="Comic Sans MS"/>
                <a:ea typeface="Comic Sans MS"/>
                <a:cs typeface="Comic Sans MS"/>
                <a:sym typeface="Comic Sans MS"/>
              </a:rPr>
              <a:t> </a:t>
            </a:r>
            <a:endParaRPr sz="3200" b="0">
              <a:solidFill>
                <a:srgbClr val="FFF2CC"/>
              </a:solidFill>
              <a:latin typeface="Comic Sans MS"/>
              <a:ea typeface="Comic Sans MS"/>
              <a:cs typeface="Comic Sans MS"/>
              <a:sym typeface="Comic Sans MS"/>
            </a:endParaRPr>
          </a:p>
        </p:txBody>
      </p:sp>
      <p:sp>
        <p:nvSpPr>
          <p:cNvPr id="93" name="Google Shape;93;p18"/>
          <p:cNvSpPr txBox="1">
            <a:spLocks noGrp="1"/>
          </p:cNvSpPr>
          <p:nvPr>
            <p:ph type="subTitle" idx="4294967295"/>
          </p:nvPr>
        </p:nvSpPr>
        <p:spPr>
          <a:xfrm>
            <a:off x="685800" y="504550"/>
            <a:ext cx="7772400" cy="12405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a:solidFill>
                  <a:schemeClr val="lt1"/>
                </a:solidFill>
              </a:rPr>
              <a:t>What determines a student’s base high school?</a:t>
            </a:r>
            <a:endParaRPr sz="3600">
              <a:solidFill>
                <a:schemeClr val="lt1"/>
              </a:solidFill>
            </a:endParaRPr>
          </a:p>
        </p:txBody>
      </p:sp>
      <p:sp>
        <p:nvSpPr>
          <p:cNvPr id="94" name="Google Shape;94;p18"/>
          <p:cNvSpPr txBox="1">
            <a:spLocks noGrp="1"/>
          </p:cNvSpPr>
          <p:nvPr>
            <p:ph type="sldNum" idx="12"/>
          </p:nvPr>
        </p:nvSpPr>
        <p:spPr>
          <a:xfrm>
            <a:off x="8551050" y="4795525"/>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fade">
                                      <p:cBhvr>
                                        <p:cTn id="7" dur="10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xEl>
                                              <p:pRg st="1" end="1"/>
                                            </p:txEl>
                                          </p:spTgt>
                                        </p:tgtEl>
                                        <p:attrNameLst>
                                          <p:attrName>style.visibility</p:attrName>
                                        </p:attrNameLst>
                                      </p:cBhvr>
                                      <p:to>
                                        <p:strVal val="visible"/>
                                      </p:to>
                                    </p:set>
                                    <p:animEffect transition="in" filter="fade">
                                      <p:cBhvr>
                                        <p:cTn id="12" dur="1000"/>
                                        <p:tgtEl>
                                          <p:spTgt spid="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xEl>
                                              <p:pRg st="2" end="2"/>
                                            </p:txEl>
                                          </p:spTgt>
                                        </p:tgtEl>
                                        <p:attrNameLst>
                                          <p:attrName>style.visibility</p:attrName>
                                        </p:attrNameLst>
                                      </p:cBhvr>
                                      <p:to>
                                        <p:strVal val="visible"/>
                                      </p:to>
                                    </p:set>
                                    <p:animEffect transition="in" filter="fade">
                                      <p:cBhvr>
                                        <p:cTn id="17" dur="1000"/>
                                        <p:tgtEl>
                                          <p:spTgt spid="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ctrTitle" idx="4294967295"/>
          </p:nvPr>
        </p:nvSpPr>
        <p:spPr>
          <a:xfrm>
            <a:off x="1083600" y="1247475"/>
            <a:ext cx="6976800" cy="32073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2500" b="0">
              <a:solidFill>
                <a:srgbClr val="FFF2CC"/>
              </a:solidFill>
            </a:endParaRPr>
          </a:p>
          <a:p>
            <a:pPr marL="457200" lvl="0" indent="-387350" algn="l" rtl="0">
              <a:spcBef>
                <a:spcPts val="0"/>
              </a:spcBef>
              <a:spcAft>
                <a:spcPts val="0"/>
              </a:spcAft>
              <a:buClr>
                <a:srgbClr val="FFF2CC"/>
              </a:buClr>
              <a:buSzPts val="2500"/>
              <a:buChar char="●"/>
            </a:pPr>
            <a:r>
              <a:rPr lang="en" sz="2500" b="0">
                <a:solidFill>
                  <a:srgbClr val="FFF2CC"/>
                </a:solidFill>
              </a:rPr>
              <a:t>Appeal to students’ interests and meet others with similar interests</a:t>
            </a:r>
            <a:endParaRPr sz="2500" b="0">
              <a:solidFill>
                <a:srgbClr val="FFF2CC"/>
              </a:solidFill>
            </a:endParaRPr>
          </a:p>
          <a:p>
            <a:pPr marL="457200" lvl="0" indent="-387350" algn="l" rtl="0">
              <a:spcBef>
                <a:spcPts val="0"/>
              </a:spcBef>
              <a:spcAft>
                <a:spcPts val="0"/>
              </a:spcAft>
              <a:buClr>
                <a:srgbClr val="FFF2CC"/>
              </a:buClr>
              <a:buSzPts val="2500"/>
              <a:buChar char="●"/>
            </a:pPr>
            <a:r>
              <a:rPr lang="en" sz="2500" b="0">
                <a:solidFill>
                  <a:srgbClr val="FFF2CC"/>
                </a:solidFill>
              </a:rPr>
              <a:t>Provide multiple courses in an area of interest</a:t>
            </a:r>
            <a:endParaRPr sz="2500" b="0">
              <a:solidFill>
                <a:srgbClr val="FFF2CC"/>
              </a:solidFill>
            </a:endParaRPr>
          </a:p>
          <a:p>
            <a:pPr marL="457200" lvl="0" indent="-387350" algn="l" rtl="0">
              <a:spcBef>
                <a:spcPts val="0"/>
              </a:spcBef>
              <a:spcAft>
                <a:spcPts val="0"/>
              </a:spcAft>
              <a:buClr>
                <a:srgbClr val="FFF2CC"/>
              </a:buClr>
              <a:buSzPts val="2500"/>
              <a:buChar char="●"/>
            </a:pPr>
            <a:r>
              <a:rPr lang="en" sz="2500" b="0">
                <a:solidFill>
                  <a:srgbClr val="FFF2CC"/>
                </a:solidFill>
              </a:rPr>
              <a:t>Provide experiences that relate to career interests</a:t>
            </a:r>
            <a:endParaRPr sz="2500" b="0">
              <a:solidFill>
                <a:srgbClr val="FFF2CC"/>
              </a:solidFill>
            </a:endParaRPr>
          </a:p>
          <a:p>
            <a:pPr marL="457200" lvl="0" indent="-387350" algn="l" rtl="0">
              <a:spcBef>
                <a:spcPts val="0"/>
              </a:spcBef>
              <a:spcAft>
                <a:spcPts val="0"/>
              </a:spcAft>
              <a:buClr>
                <a:srgbClr val="FFF2CC"/>
              </a:buClr>
              <a:buSzPts val="2500"/>
              <a:buChar char="●"/>
            </a:pPr>
            <a:r>
              <a:rPr lang="en" sz="2500" b="0">
                <a:solidFill>
                  <a:srgbClr val="FFF2CC"/>
                </a:solidFill>
              </a:rPr>
              <a:t>It sometimes helps you figure out what you don’t like; it does NOT track you into a particular career</a:t>
            </a:r>
            <a:endParaRPr sz="2500" b="0">
              <a:solidFill>
                <a:srgbClr val="FFF2CC"/>
              </a:solidFill>
            </a:endParaRPr>
          </a:p>
          <a:p>
            <a:pPr marL="457200" lvl="0" indent="-387350" algn="l" rtl="0">
              <a:spcBef>
                <a:spcPts val="0"/>
              </a:spcBef>
              <a:spcAft>
                <a:spcPts val="0"/>
              </a:spcAft>
              <a:buClr>
                <a:srgbClr val="FFF2CC"/>
              </a:buClr>
              <a:buSzPts val="2500"/>
              <a:buChar char="●"/>
            </a:pPr>
            <a:r>
              <a:rPr lang="en" sz="2500" b="0">
                <a:solidFill>
                  <a:srgbClr val="FFF2CC"/>
                </a:solidFill>
              </a:rPr>
              <a:t>All NEC high schools have a unique signature program </a:t>
            </a:r>
            <a:endParaRPr sz="2500" b="0">
              <a:solidFill>
                <a:srgbClr val="FFF2CC"/>
              </a:solidFill>
            </a:endParaRPr>
          </a:p>
        </p:txBody>
      </p:sp>
      <p:sp>
        <p:nvSpPr>
          <p:cNvPr id="100" name="Google Shape;100;p19"/>
          <p:cNvSpPr txBox="1">
            <a:spLocks noGrp="1"/>
          </p:cNvSpPr>
          <p:nvPr>
            <p:ph type="subTitle" idx="4294967295"/>
          </p:nvPr>
        </p:nvSpPr>
        <p:spPr>
          <a:xfrm>
            <a:off x="685800" y="504550"/>
            <a:ext cx="7772400" cy="674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800">
                <a:solidFill>
                  <a:schemeClr val="lt1"/>
                </a:solidFill>
              </a:rPr>
              <a:t>The NEC Signature programs are designed to...</a:t>
            </a:r>
            <a:endParaRPr sz="2800">
              <a:solidFill>
                <a:schemeClr val="lt1"/>
              </a:solidFill>
            </a:endParaRPr>
          </a:p>
        </p:txBody>
      </p:sp>
      <p:sp>
        <p:nvSpPr>
          <p:cNvPr id="101" name="Google Shape;101;p19"/>
          <p:cNvSpPr txBox="1">
            <a:spLocks noGrp="1"/>
          </p:cNvSpPr>
          <p:nvPr>
            <p:ph type="sldNum" idx="12"/>
          </p:nvPr>
        </p:nvSpPr>
        <p:spPr>
          <a:xfrm>
            <a:off x="8551050" y="4795525"/>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10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fade">
                                      <p:cBhvr>
                                        <p:cTn id="12" dur="10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fade">
                                      <p:cBhvr>
                                        <p:cTn id="17" dur="10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fade">
                                      <p:cBhvr>
                                        <p:cTn id="22" dur="10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fade">
                                      <p:cBhvr>
                                        <p:cTn id="27" dur="10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xEl>
                                              <p:pRg st="5" end="5"/>
                                            </p:txEl>
                                          </p:spTgt>
                                        </p:tgtEl>
                                        <p:attrNameLst>
                                          <p:attrName>style.visibility</p:attrName>
                                        </p:attrNameLst>
                                      </p:cBhvr>
                                      <p:to>
                                        <p:strVal val="visible"/>
                                      </p:to>
                                    </p:set>
                                    <p:animEffect transition="in" filter="fade">
                                      <p:cBhvr>
                                        <p:cTn id="32" dur="10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ctrTitle" idx="4294967295"/>
          </p:nvPr>
        </p:nvSpPr>
        <p:spPr>
          <a:xfrm>
            <a:off x="903825" y="1723375"/>
            <a:ext cx="7401900" cy="2410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2CC"/>
              </a:buClr>
              <a:buSzPts val="2200"/>
              <a:buChar char="●"/>
            </a:pPr>
            <a:r>
              <a:rPr lang="en" sz="2200" b="0">
                <a:solidFill>
                  <a:srgbClr val="FFF2CC"/>
                </a:solidFill>
              </a:rPr>
              <a:t>Students who attend NEC middle schools but live outside of the NEC</a:t>
            </a:r>
            <a:endParaRPr sz="2200" b="0">
              <a:solidFill>
                <a:srgbClr val="FFF2CC"/>
              </a:solidFill>
            </a:endParaRPr>
          </a:p>
          <a:p>
            <a:pPr marL="457200" lvl="0" indent="-368300" algn="l" rtl="0">
              <a:spcBef>
                <a:spcPts val="0"/>
              </a:spcBef>
              <a:spcAft>
                <a:spcPts val="0"/>
              </a:spcAft>
              <a:buClr>
                <a:srgbClr val="FFF2CC"/>
              </a:buClr>
              <a:buSzPts val="2200"/>
              <a:buChar char="●"/>
            </a:pPr>
            <a:r>
              <a:rPr lang="en" sz="2200" b="0">
                <a:solidFill>
                  <a:srgbClr val="FFF2CC"/>
                </a:solidFill>
              </a:rPr>
              <a:t>Students that did not get their first choice during Round 1 can resubmit; </a:t>
            </a:r>
            <a:endParaRPr sz="2200" b="0">
              <a:solidFill>
                <a:srgbClr val="FFF2CC"/>
              </a:solidFill>
            </a:endParaRPr>
          </a:p>
          <a:p>
            <a:pPr marL="914400" lvl="1" indent="-368300" algn="l" rtl="0">
              <a:spcBef>
                <a:spcPts val="0"/>
              </a:spcBef>
              <a:spcAft>
                <a:spcPts val="0"/>
              </a:spcAft>
              <a:buClr>
                <a:srgbClr val="FFF2CC"/>
              </a:buClr>
              <a:buSzPts val="2200"/>
              <a:buChar char="○"/>
            </a:pPr>
            <a:r>
              <a:rPr lang="en" sz="2200" b="0">
                <a:solidFill>
                  <a:srgbClr val="FFF2CC"/>
                </a:solidFill>
              </a:rPr>
              <a:t>Choices cannot be changed after round 1 submission</a:t>
            </a:r>
            <a:endParaRPr sz="2200" b="0">
              <a:solidFill>
                <a:srgbClr val="FFF2CC"/>
              </a:solidFill>
            </a:endParaRPr>
          </a:p>
          <a:p>
            <a:pPr marL="914400" lvl="1" indent="-368300" algn="l" rtl="0">
              <a:spcBef>
                <a:spcPts val="0"/>
              </a:spcBef>
              <a:spcAft>
                <a:spcPts val="0"/>
              </a:spcAft>
              <a:buClr>
                <a:srgbClr val="FFF2CC"/>
              </a:buClr>
              <a:buSzPts val="2200"/>
              <a:buChar char="○"/>
            </a:pPr>
            <a:r>
              <a:rPr lang="en" sz="2200" b="0">
                <a:solidFill>
                  <a:srgbClr val="FFF2CC"/>
                </a:solidFill>
              </a:rPr>
              <a:t> You can only resubmit your original choices</a:t>
            </a:r>
            <a:endParaRPr sz="2200" b="0">
              <a:solidFill>
                <a:srgbClr val="FFF2CC"/>
              </a:solidFill>
            </a:endParaRPr>
          </a:p>
          <a:p>
            <a:pPr marL="457200" lvl="0" indent="-368300" algn="l" rtl="0">
              <a:spcBef>
                <a:spcPts val="0"/>
              </a:spcBef>
              <a:spcAft>
                <a:spcPts val="0"/>
              </a:spcAft>
              <a:buClr>
                <a:srgbClr val="FFF2CC"/>
              </a:buClr>
              <a:buSzPts val="2200"/>
              <a:buChar char="●"/>
            </a:pPr>
            <a:r>
              <a:rPr lang="en" sz="2200" b="0">
                <a:solidFill>
                  <a:srgbClr val="FFF2CC"/>
                </a:solidFill>
              </a:rPr>
              <a:t>Round 2 choice forms and resubmit forms are due on Feb. 9</a:t>
            </a:r>
            <a:endParaRPr sz="2200" b="0">
              <a:solidFill>
                <a:srgbClr val="FFF2CC"/>
              </a:solidFill>
            </a:endParaRPr>
          </a:p>
        </p:txBody>
      </p:sp>
      <p:sp>
        <p:nvSpPr>
          <p:cNvPr id="107" name="Google Shape;107;p20"/>
          <p:cNvSpPr txBox="1">
            <a:spLocks noGrp="1"/>
          </p:cNvSpPr>
          <p:nvPr>
            <p:ph type="subTitle" idx="4294967295"/>
          </p:nvPr>
        </p:nvSpPr>
        <p:spPr>
          <a:xfrm>
            <a:off x="685800" y="559375"/>
            <a:ext cx="7772400" cy="1164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200">
                <a:solidFill>
                  <a:schemeClr val="lt1"/>
                </a:solidFill>
              </a:rPr>
              <a:t>Who can participate in Round 2 of the choice process?</a:t>
            </a:r>
            <a:endParaRPr sz="3200">
              <a:solidFill>
                <a:schemeClr val="lt1"/>
              </a:solidFill>
            </a:endParaRPr>
          </a:p>
        </p:txBody>
      </p:sp>
      <p:sp>
        <p:nvSpPr>
          <p:cNvPr id="108" name="Google Shape;108;p20"/>
          <p:cNvSpPr txBox="1">
            <a:spLocks noGrp="1"/>
          </p:cNvSpPr>
          <p:nvPr>
            <p:ph type="sldNum" idx="12"/>
          </p:nvPr>
        </p:nvSpPr>
        <p:spPr>
          <a:xfrm>
            <a:off x="8551050" y="4795525"/>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1000"/>
                                        <p:tgtEl>
                                          <p:spTgt spid="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1" end="1"/>
                                            </p:txEl>
                                          </p:spTgt>
                                        </p:tgtEl>
                                        <p:attrNameLst>
                                          <p:attrName>style.visibility</p:attrName>
                                        </p:attrNameLst>
                                      </p:cBhvr>
                                      <p:to>
                                        <p:strVal val="visible"/>
                                      </p:to>
                                    </p:set>
                                    <p:animEffect transition="in" filter="fade">
                                      <p:cBhvr>
                                        <p:cTn id="12" dur="1000"/>
                                        <p:tgtEl>
                                          <p:spTgt spid="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xEl>
                                              <p:pRg st="2" end="2"/>
                                            </p:txEl>
                                          </p:spTgt>
                                        </p:tgtEl>
                                        <p:attrNameLst>
                                          <p:attrName>style.visibility</p:attrName>
                                        </p:attrNameLst>
                                      </p:cBhvr>
                                      <p:to>
                                        <p:strVal val="visible"/>
                                      </p:to>
                                    </p:set>
                                    <p:animEffect transition="in" filter="fade">
                                      <p:cBhvr>
                                        <p:cTn id="17" dur="1000"/>
                                        <p:tgtEl>
                                          <p:spTgt spid="1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
                                            <p:txEl>
                                              <p:pRg st="3" end="3"/>
                                            </p:txEl>
                                          </p:spTgt>
                                        </p:tgtEl>
                                        <p:attrNameLst>
                                          <p:attrName>style.visibility</p:attrName>
                                        </p:attrNameLst>
                                      </p:cBhvr>
                                      <p:to>
                                        <p:strVal val="visible"/>
                                      </p:to>
                                    </p:set>
                                    <p:animEffect transition="in" filter="fade">
                                      <p:cBhvr>
                                        <p:cTn id="22" dur="1000"/>
                                        <p:tgtEl>
                                          <p:spTgt spid="1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6">
                                            <p:txEl>
                                              <p:pRg st="4" end="4"/>
                                            </p:txEl>
                                          </p:spTgt>
                                        </p:tgtEl>
                                        <p:attrNameLst>
                                          <p:attrName>style.visibility</p:attrName>
                                        </p:attrNameLst>
                                      </p:cBhvr>
                                      <p:to>
                                        <p:strVal val="visible"/>
                                      </p:to>
                                    </p:set>
                                    <p:animEffect transition="in" filter="fade">
                                      <p:cBhvr>
                                        <p:cTn id="27" dur="1000"/>
                                        <p:tgtEl>
                                          <p:spTgt spid="1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570</Words>
  <Application>Microsoft Office PowerPoint</Application>
  <PresentationFormat>On-screen Show (16:9)</PresentationFormat>
  <Paragraphs>77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Patrick Hand SC</vt:lpstr>
      <vt:lpstr>Sniglet</vt:lpstr>
      <vt:lpstr>Arial</vt:lpstr>
      <vt:lpstr>Comic Sans MS</vt:lpstr>
      <vt:lpstr>Seyton template</vt:lpstr>
      <vt:lpstr>7th/ 8th Grade NEC Parent Presentation Mrs. Lyons and Mrs. Chavis </vt:lpstr>
      <vt:lpstr>Counseling Department </vt:lpstr>
      <vt:lpstr>What is the NEC?</vt:lpstr>
      <vt:lpstr>Blake, Paint Branch, and Springbrook</vt:lpstr>
      <vt:lpstr>By November 3, 2023, you should submit a high school choice form ranking your preference of high school in the NEC (Northeast Consortium):</vt:lpstr>
      <vt:lpstr>What is the lottery choice process?</vt:lpstr>
      <vt:lpstr>Student’s home address Your base hs will be printed on the instructions letter you receive from the NEC office To find your base, enter your home address into the assignment locator tool - Montgomery County Public Schools “School Assignment Tool” </vt:lpstr>
      <vt:lpstr> Appeal to students’ interests and meet others with similar interests Provide multiple courses in an area of interest Provide experiences that relate to career interests It sometimes helps you figure out what you don’t like; it does NOT track you into a particular career All NEC high schools have a unique signature program </vt:lpstr>
      <vt:lpstr>Students who attend NEC middle schools but live outside of the NEC Students that did not get their first choice during Round 1 can resubmit;  Choices cannot be changed after round 1 submission  You can only resubmit your original choices Round 2 choice forms and resubmit forms are due on Feb. 9</vt:lpstr>
      <vt:lpstr>PowerPoint Presentation</vt:lpstr>
      <vt:lpstr>   Oct. 11 @ Blake 6:30pm Oct. 18 @ Paint Branch 6:30pm Oct. 25 @ Springbrook 6:30pm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8th Grade NEC Parent Presentation Mrs. Lyons and Mrs. Chavis </dc:title>
  <dc:creator>Herbold, Joan P</dc:creator>
  <cp:lastModifiedBy>Herbold, Joan P</cp:lastModifiedBy>
  <cp:revision>1</cp:revision>
  <dcterms:modified xsi:type="dcterms:W3CDTF">2023-10-13T15:18:21Z</dcterms:modified>
</cp:coreProperties>
</file>