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  <p:sldMasterId id="2147483985" r:id="rId3"/>
  </p:sldMasterIdLst>
  <p:notesMasterIdLst>
    <p:notesMasterId r:id="rId41"/>
  </p:notesMasterIdLst>
  <p:handoutMasterIdLst>
    <p:handoutMasterId r:id="rId42"/>
  </p:handoutMasterIdLst>
  <p:sldIdLst>
    <p:sldId id="256" r:id="rId4"/>
    <p:sldId id="258" r:id="rId5"/>
    <p:sldId id="327" r:id="rId6"/>
    <p:sldId id="333" r:id="rId7"/>
    <p:sldId id="312" r:id="rId8"/>
    <p:sldId id="276" r:id="rId9"/>
    <p:sldId id="340" r:id="rId10"/>
    <p:sldId id="323" r:id="rId11"/>
    <p:sldId id="291" r:id="rId12"/>
    <p:sldId id="313" r:id="rId13"/>
    <p:sldId id="341" r:id="rId14"/>
    <p:sldId id="337" r:id="rId15"/>
    <p:sldId id="260" r:id="rId16"/>
    <p:sldId id="330" r:id="rId17"/>
    <p:sldId id="325" r:id="rId18"/>
    <p:sldId id="334" r:id="rId19"/>
    <p:sldId id="259" r:id="rId20"/>
    <p:sldId id="314" r:id="rId21"/>
    <p:sldId id="272" r:id="rId22"/>
    <p:sldId id="339" r:id="rId23"/>
    <p:sldId id="335" r:id="rId24"/>
    <p:sldId id="338" r:id="rId25"/>
    <p:sldId id="331" r:id="rId26"/>
    <p:sldId id="324" r:id="rId27"/>
    <p:sldId id="296" r:id="rId28"/>
    <p:sldId id="310" r:id="rId29"/>
    <p:sldId id="292" r:id="rId30"/>
    <p:sldId id="295" r:id="rId31"/>
    <p:sldId id="294" r:id="rId32"/>
    <p:sldId id="290" r:id="rId33"/>
    <p:sldId id="336" r:id="rId34"/>
    <p:sldId id="311" r:id="rId35"/>
    <p:sldId id="328" r:id="rId36"/>
    <p:sldId id="329" r:id="rId37"/>
    <p:sldId id="326" r:id="rId38"/>
    <p:sldId id="332" r:id="rId39"/>
    <p:sldId id="315" r:id="rId4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DE6E92-9BC1-47A1-A8B2-EC9212E29D84}">
          <p14:sldIdLst>
            <p14:sldId id="256"/>
            <p14:sldId id="258"/>
            <p14:sldId id="327"/>
          </p14:sldIdLst>
        </p14:section>
        <p14:section name="How to Apply for FInancial Assistance" id="{550B04E1-20F7-4E1B-B0E4-86AA2DF9EDD4}">
          <p14:sldIdLst>
            <p14:sldId id="333"/>
            <p14:sldId id="312"/>
            <p14:sldId id="276"/>
            <p14:sldId id="340"/>
            <p14:sldId id="323"/>
            <p14:sldId id="291"/>
            <p14:sldId id="313"/>
            <p14:sldId id="341"/>
          </p14:sldIdLst>
        </p14:section>
        <p14:section name="How do Schools use the Info" id="{4C7B2048-10E2-4D2E-A503-0EEC1665B9A5}">
          <p14:sldIdLst>
            <p14:sldId id="337"/>
            <p14:sldId id="260"/>
            <p14:sldId id="330"/>
            <p14:sldId id="325"/>
            <p14:sldId id="334"/>
            <p14:sldId id="259"/>
            <p14:sldId id="314"/>
          </p14:sldIdLst>
        </p14:section>
        <p14:section name="Types of Aid" id="{A25C441A-B4F1-490A-AD85-9ECB982E2C4B}">
          <p14:sldIdLst>
            <p14:sldId id="272"/>
            <p14:sldId id="339"/>
            <p14:sldId id="335"/>
            <p14:sldId id="338"/>
            <p14:sldId id="331"/>
            <p14:sldId id="324"/>
          </p14:sldIdLst>
        </p14:section>
        <p14:section name="Loans" id="{908E6F54-2072-4732-ACEE-946D59380D39}">
          <p14:sldIdLst>
            <p14:sldId id="296"/>
            <p14:sldId id="310"/>
            <p14:sldId id="292"/>
            <p14:sldId id="295"/>
            <p14:sldId id="294"/>
            <p14:sldId id="290"/>
          </p14:sldIdLst>
        </p14:section>
        <p14:section name="Special Circumstance &amp; closing" id="{D0846DD2-97F4-479A-9044-0982D32278EB}">
          <p14:sldIdLst>
            <p14:sldId id="336"/>
            <p14:sldId id="311"/>
            <p14:sldId id="328"/>
            <p14:sldId id="329"/>
            <p14:sldId id="326"/>
            <p14:sldId id="332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BD7"/>
    <a:srgbClr val="EBE7E4"/>
    <a:srgbClr val="EAEAEA"/>
    <a:srgbClr val="00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3" autoAdjust="0"/>
    <p:restoredTop sz="86943" autoAdjust="0"/>
  </p:normalViewPr>
  <p:slideViewPr>
    <p:cSldViewPr snapToObjects="1">
      <p:cViewPr varScale="1">
        <p:scale>
          <a:sx n="96" d="100"/>
          <a:sy n="96" d="100"/>
        </p:scale>
        <p:origin x="15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2214"/>
    </p:cViewPr>
  </p:sorterViewPr>
  <p:notesViewPr>
    <p:cSldViewPr snapToObjects="1">
      <p:cViewPr varScale="1">
        <p:scale>
          <a:sx n="70" d="100"/>
          <a:sy n="70" d="100"/>
        </p:scale>
        <p:origin x="-2766" y="-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7BE417-03EF-4697-9F53-959049A083A9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FEDE659-102A-4A7C-86FD-956EB086DA44}">
      <dgm:prSet phldrT="[Text]" custT="1"/>
      <dgm:spPr/>
      <dgm:t>
        <a:bodyPr/>
        <a:lstStyle/>
        <a:p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FAFSA on the Web (FOTW)</a:t>
          </a:r>
        </a:p>
      </dgm:t>
    </dgm:pt>
    <dgm:pt modelId="{57C99ED7-F3A6-4A4C-8908-696A30FDBC85}" type="parTrans" cxnId="{774A15A6-2132-4299-BFFA-858378114CD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D0EA10-ED53-472A-97F4-0DC7E4B1AE63}" type="sibTrans" cxnId="{774A15A6-2132-4299-BFFA-858378114CD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DB22CA-2DA2-442B-80D9-7DC4DC4F0393}">
      <dgm:prSet phldrT="[Text]" custT="1"/>
      <dgm:spPr/>
      <dgm:t>
        <a:bodyPr/>
        <a:lstStyle/>
        <a:p>
          <a:r>
            <a:rPr lang="en-US" sz="3000" dirty="0" err="1">
              <a:latin typeface="Arial" panose="020B0604020202020204" pitchFamily="34" charset="0"/>
              <a:cs typeface="Arial" panose="020B0604020202020204" pitchFamily="34" charset="0"/>
            </a:rPr>
            <a:t>myFAFSA</a:t>
          </a:r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 via myStudentAid mobile app</a:t>
          </a:r>
        </a:p>
      </dgm:t>
    </dgm:pt>
    <dgm:pt modelId="{5C2176DC-9CBF-42F1-AC72-6F145D5E1C1A}" type="parTrans" cxnId="{C77D272D-3F67-45CD-9A0D-130131ABAC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B6C7A8-FDFA-4468-9335-52543041142B}" type="sibTrans" cxnId="{C77D272D-3F67-45CD-9A0D-130131ABAC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98C87C-37CB-4181-81BB-B718E64A31DC}">
      <dgm:prSet phldrT="[Text]" custT="1"/>
      <dgm:spPr/>
      <dgm:t>
        <a:bodyPr/>
        <a:lstStyle/>
        <a:p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Paper (PDF) FAFSA</a:t>
          </a:r>
        </a:p>
      </dgm:t>
    </dgm:pt>
    <dgm:pt modelId="{A46FBCF7-CBBD-42CB-ABE6-B39FB231303B}" type="parTrans" cxnId="{990301A7-F508-47A5-8197-63833C205B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A6945-1E4A-4662-A20D-FA7A2FDF0F5B}" type="sibTrans" cxnId="{990301A7-F508-47A5-8197-63833C205B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B5EE47-6841-4D92-B336-2664B6935F65}">
      <dgm:prSet custT="1"/>
      <dgm:spPr/>
      <dgm:t>
        <a:bodyPr/>
        <a:lstStyle/>
        <a:p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FAA Access to CPS Online  </a:t>
          </a:r>
        </a:p>
      </dgm:t>
    </dgm:pt>
    <dgm:pt modelId="{5E61E652-25AE-4D46-AD2A-0FF048F319AA}" type="parTrans" cxnId="{0AED214F-C43B-4D8F-AFAE-B71AE7D9CB0F}">
      <dgm:prSet/>
      <dgm:spPr/>
      <dgm:t>
        <a:bodyPr/>
        <a:lstStyle/>
        <a:p>
          <a:endParaRPr lang="en-US"/>
        </a:p>
      </dgm:t>
    </dgm:pt>
    <dgm:pt modelId="{34A42829-1E80-4C37-ABAE-D36B8E833DAE}" type="sibTrans" cxnId="{0AED214F-C43B-4D8F-AFAE-B71AE7D9CB0F}">
      <dgm:prSet/>
      <dgm:spPr/>
      <dgm:t>
        <a:bodyPr/>
        <a:lstStyle/>
        <a:p>
          <a:endParaRPr lang="en-US"/>
        </a:p>
      </dgm:t>
    </dgm:pt>
    <dgm:pt modelId="{AFA56675-EB12-4AB7-A0F2-DD6F8436F2C3}">
      <dgm:prSet phldrT="[Text]" custT="1"/>
      <dgm:spPr/>
      <dgm:t>
        <a:bodyPr/>
        <a:lstStyle/>
        <a:p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FAFSA on the Phone (FOTP)</a:t>
          </a:r>
        </a:p>
      </dgm:t>
    </dgm:pt>
    <dgm:pt modelId="{2F283BD2-8B51-4312-82E9-690F1640D185}" type="parTrans" cxnId="{15FF2B80-8500-4E82-B04D-5AC2AEDF8145}">
      <dgm:prSet/>
      <dgm:spPr/>
      <dgm:t>
        <a:bodyPr/>
        <a:lstStyle/>
        <a:p>
          <a:endParaRPr lang="en-US"/>
        </a:p>
      </dgm:t>
    </dgm:pt>
    <dgm:pt modelId="{583B73C7-693F-4B94-A19C-38A9FCF6FDD9}" type="sibTrans" cxnId="{15FF2B80-8500-4E82-B04D-5AC2AEDF8145}">
      <dgm:prSet/>
      <dgm:spPr/>
      <dgm:t>
        <a:bodyPr/>
        <a:lstStyle/>
        <a:p>
          <a:endParaRPr lang="en-US"/>
        </a:p>
      </dgm:t>
    </dgm:pt>
    <dgm:pt modelId="{EC7C29F2-E48D-49B2-8F3C-8CF882BAAE46}" type="pres">
      <dgm:prSet presAssocID="{277BE417-03EF-4697-9F53-959049A083A9}" presName="Name0" presStyleCnt="0">
        <dgm:presLayoutVars>
          <dgm:chMax val="7"/>
          <dgm:chPref val="7"/>
          <dgm:dir/>
        </dgm:presLayoutVars>
      </dgm:prSet>
      <dgm:spPr/>
    </dgm:pt>
    <dgm:pt modelId="{4DACA730-C81C-4697-87A3-6CF51FAA60C5}" type="pres">
      <dgm:prSet presAssocID="{277BE417-03EF-4697-9F53-959049A083A9}" presName="Name1" presStyleCnt="0"/>
      <dgm:spPr/>
    </dgm:pt>
    <dgm:pt modelId="{32594E5E-6164-46EE-8D62-2057AF3D682B}" type="pres">
      <dgm:prSet presAssocID="{277BE417-03EF-4697-9F53-959049A083A9}" presName="cycle" presStyleCnt="0"/>
      <dgm:spPr/>
    </dgm:pt>
    <dgm:pt modelId="{D4E5EBB4-4443-40BC-9DD5-049D8072D240}" type="pres">
      <dgm:prSet presAssocID="{277BE417-03EF-4697-9F53-959049A083A9}" presName="srcNode" presStyleLbl="node1" presStyleIdx="0" presStyleCnt="5"/>
      <dgm:spPr/>
    </dgm:pt>
    <dgm:pt modelId="{4CCD4D92-CB6F-4FFF-924A-C5CEE4869F8D}" type="pres">
      <dgm:prSet presAssocID="{277BE417-03EF-4697-9F53-959049A083A9}" presName="conn" presStyleLbl="parChTrans1D2" presStyleIdx="0" presStyleCnt="1"/>
      <dgm:spPr/>
    </dgm:pt>
    <dgm:pt modelId="{906AA4CF-0ED2-4FF9-81BF-77B8079E4AA5}" type="pres">
      <dgm:prSet presAssocID="{277BE417-03EF-4697-9F53-959049A083A9}" presName="extraNode" presStyleLbl="node1" presStyleIdx="0" presStyleCnt="5"/>
      <dgm:spPr/>
    </dgm:pt>
    <dgm:pt modelId="{C4B01E35-4295-4EA2-9E5F-980532AB6CE5}" type="pres">
      <dgm:prSet presAssocID="{277BE417-03EF-4697-9F53-959049A083A9}" presName="dstNode" presStyleLbl="node1" presStyleIdx="0" presStyleCnt="5"/>
      <dgm:spPr/>
    </dgm:pt>
    <dgm:pt modelId="{F2738B41-2685-4679-BD58-CDECA3A82757}" type="pres">
      <dgm:prSet presAssocID="{6FEDE659-102A-4A7C-86FD-956EB086DA44}" presName="text_1" presStyleLbl="node1" presStyleIdx="0" presStyleCnt="5">
        <dgm:presLayoutVars>
          <dgm:bulletEnabled val="1"/>
        </dgm:presLayoutVars>
      </dgm:prSet>
      <dgm:spPr/>
    </dgm:pt>
    <dgm:pt modelId="{8D47F348-DFC3-43B3-86C2-7507DA9A4320}" type="pres">
      <dgm:prSet presAssocID="{6FEDE659-102A-4A7C-86FD-956EB086DA44}" presName="accent_1" presStyleCnt="0"/>
      <dgm:spPr/>
    </dgm:pt>
    <dgm:pt modelId="{85B04281-9A45-4F2A-ADFB-2AFDD8F4A1E8}" type="pres">
      <dgm:prSet presAssocID="{6FEDE659-102A-4A7C-86FD-956EB086DA44}" presName="accentRepeatNode" presStyleLbl="solidFgAcc1" presStyleIdx="0" presStyleCnt="5"/>
      <dgm:spPr/>
    </dgm:pt>
    <dgm:pt modelId="{FC52576A-7CE8-4868-A78B-36FB5DE236BC}" type="pres">
      <dgm:prSet presAssocID="{2FDB22CA-2DA2-442B-80D9-7DC4DC4F0393}" presName="text_2" presStyleLbl="node1" presStyleIdx="1" presStyleCnt="5">
        <dgm:presLayoutVars>
          <dgm:bulletEnabled val="1"/>
        </dgm:presLayoutVars>
      </dgm:prSet>
      <dgm:spPr/>
    </dgm:pt>
    <dgm:pt modelId="{C5992036-4F06-43C2-A900-C381F698221E}" type="pres">
      <dgm:prSet presAssocID="{2FDB22CA-2DA2-442B-80D9-7DC4DC4F0393}" presName="accent_2" presStyleCnt="0"/>
      <dgm:spPr/>
    </dgm:pt>
    <dgm:pt modelId="{00BA28D8-042E-4858-A087-98FC2E379814}" type="pres">
      <dgm:prSet presAssocID="{2FDB22CA-2DA2-442B-80D9-7DC4DC4F0393}" presName="accentRepeatNode" presStyleLbl="solidFgAcc1" presStyleIdx="1" presStyleCnt="5"/>
      <dgm:spPr/>
    </dgm:pt>
    <dgm:pt modelId="{AE4527A6-D6AE-4CE4-8AAD-FF15FB11E02D}" type="pres">
      <dgm:prSet presAssocID="{B998C87C-37CB-4181-81BB-B718E64A31DC}" presName="text_3" presStyleLbl="node1" presStyleIdx="2" presStyleCnt="5">
        <dgm:presLayoutVars>
          <dgm:bulletEnabled val="1"/>
        </dgm:presLayoutVars>
      </dgm:prSet>
      <dgm:spPr/>
    </dgm:pt>
    <dgm:pt modelId="{B7F504A6-E6F9-4419-90F0-30DBAAACD715}" type="pres">
      <dgm:prSet presAssocID="{B998C87C-37CB-4181-81BB-B718E64A31DC}" presName="accent_3" presStyleCnt="0"/>
      <dgm:spPr/>
    </dgm:pt>
    <dgm:pt modelId="{297862ED-8CDE-4ECE-9964-09915C801F19}" type="pres">
      <dgm:prSet presAssocID="{B998C87C-37CB-4181-81BB-B718E64A31DC}" presName="accentRepeatNode" presStyleLbl="solidFgAcc1" presStyleIdx="2" presStyleCnt="5"/>
      <dgm:spPr/>
    </dgm:pt>
    <dgm:pt modelId="{CA0BA264-5FDD-4D80-98C4-8BFA3A26E17C}" type="pres">
      <dgm:prSet presAssocID="{AFA56675-EB12-4AB7-A0F2-DD6F8436F2C3}" presName="text_4" presStyleLbl="node1" presStyleIdx="3" presStyleCnt="5">
        <dgm:presLayoutVars>
          <dgm:bulletEnabled val="1"/>
        </dgm:presLayoutVars>
      </dgm:prSet>
      <dgm:spPr/>
    </dgm:pt>
    <dgm:pt modelId="{9E7B7903-AA80-4054-BC5C-4D4820C546E1}" type="pres">
      <dgm:prSet presAssocID="{AFA56675-EB12-4AB7-A0F2-DD6F8436F2C3}" presName="accent_4" presStyleCnt="0"/>
      <dgm:spPr/>
    </dgm:pt>
    <dgm:pt modelId="{8D1E3182-96F9-438C-AF7C-A268279CF296}" type="pres">
      <dgm:prSet presAssocID="{AFA56675-EB12-4AB7-A0F2-DD6F8436F2C3}" presName="accentRepeatNode" presStyleLbl="solidFgAcc1" presStyleIdx="3" presStyleCnt="5"/>
      <dgm:spPr/>
    </dgm:pt>
    <dgm:pt modelId="{B001E0F5-DE18-42BD-ADE0-A12A80B0A607}" type="pres">
      <dgm:prSet presAssocID="{40B5EE47-6841-4D92-B336-2664B6935F65}" presName="text_5" presStyleLbl="node1" presStyleIdx="4" presStyleCnt="5">
        <dgm:presLayoutVars>
          <dgm:bulletEnabled val="1"/>
        </dgm:presLayoutVars>
      </dgm:prSet>
      <dgm:spPr/>
    </dgm:pt>
    <dgm:pt modelId="{62F121B6-B37E-46E3-85B0-A66DA300585D}" type="pres">
      <dgm:prSet presAssocID="{40B5EE47-6841-4D92-B336-2664B6935F65}" presName="accent_5" presStyleCnt="0"/>
      <dgm:spPr/>
    </dgm:pt>
    <dgm:pt modelId="{8C0C7A27-A2B1-4BEA-B7D5-48CDAADCFF7A}" type="pres">
      <dgm:prSet presAssocID="{40B5EE47-6841-4D92-B336-2664B6935F65}" presName="accentRepeatNode" presStyleLbl="solidFgAcc1" presStyleIdx="4" presStyleCnt="5"/>
      <dgm:spPr/>
    </dgm:pt>
  </dgm:ptLst>
  <dgm:cxnLst>
    <dgm:cxn modelId="{02743E26-C4D1-4ACE-A1E3-C6A334BC3DA1}" type="presOf" srcId="{C8D0EA10-ED53-472A-97F4-0DC7E4B1AE63}" destId="{4CCD4D92-CB6F-4FFF-924A-C5CEE4869F8D}" srcOrd="0" destOrd="0" presId="urn:microsoft.com/office/officeart/2008/layout/VerticalCurvedList"/>
    <dgm:cxn modelId="{C77D272D-3F67-45CD-9A0D-130131ABAC77}" srcId="{277BE417-03EF-4697-9F53-959049A083A9}" destId="{2FDB22CA-2DA2-442B-80D9-7DC4DC4F0393}" srcOrd="1" destOrd="0" parTransId="{5C2176DC-9CBF-42F1-AC72-6F145D5E1C1A}" sibTransId="{A3B6C7A8-FDFA-4468-9335-52543041142B}"/>
    <dgm:cxn modelId="{26C7DE5C-C8B9-47C4-B630-B1DA24A279EA}" type="presOf" srcId="{40B5EE47-6841-4D92-B336-2664B6935F65}" destId="{B001E0F5-DE18-42BD-ADE0-A12A80B0A607}" srcOrd="0" destOrd="0" presId="urn:microsoft.com/office/officeart/2008/layout/VerticalCurvedList"/>
    <dgm:cxn modelId="{E6F9AD49-FE03-4F75-B0A1-5316FA7D02DB}" type="presOf" srcId="{AFA56675-EB12-4AB7-A0F2-DD6F8436F2C3}" destId="{CA0BA264-5FDD-4D80-98C4-8BFA3A26E17C}" srcOrd="0" destOrd="0" presId="urn:microsoft.com/office/officeart/2008/layout/VerticalCurvedList"/>
    <dgm:cxn modelId="{0AED214F-C43B-4D8F-AFAE-B71AE7D9CB0F}" srcId="{277BE417-03EF-4697-9F53-959049A083A9}" destId="{40B5EE47-6841-4D92-B336-2664B6935F65}" srcOrd="4" destOrd="0" parTransId="{5E61E652-25AE-4D46-AD2A-0FF048F319AA}" sibTransId="{34A42829-1E80-4C37-ABAE-D36B8E833DAE}"/>
    <dgm:cxn modelId="{15FF2B80-8500-4E82-B04D-5AC2AEDF8145}" srcId="{277BE417-03EF-4697-9F53-959049A083A9}" destId="{AFA56675-EB12-4AB7-A0F2-DD6F8436F2C3}" srcOrd="3" destOrd="0" parTransId="{2F283BD2-8B51-4312-82E9-690F1640D185}" sibTransId="{583B73C7-693F-4B94-A19C-38A9FCF6FDD9}"/>
    <dgm:cxn modelId="{58F02896-5764-4D22-8844-630C71F7067E}" type="presOf" srcId="{2FDB22CA-2DA2-442B-80D9-7DC4DC4F0393}" destId="{FC52576A-7CE8-4868-A78B-36FB5DE236BC}" srcOrd="0" destOrd="0" presId="urn:microsoft.com/office/officeart/2008/layout/VerticalCurvedList"/>
    <dgm:cxn modelId="{774A15A6-2132-4299-BFFA-858378114CD3}" srcId="{277BE417-03EF-4697-9F53-959049A083A9}" destId="{6FEDE659-102A-4A7C-86FD-956EB086DA44}" srcOrd="0" destOrd="0" parTransId="{57C99ED7-F3A6-4A4C-8908-696A30FDBC85}" sibTransId="{C8D0EA10-ED53-472A-97F4-0DC7E4B1AE63}"/>
    <dgm:cxn modelId="{990301A7-F508-47A5-8197-63833C205B38}" srcId="{277BE417-03EF-4697-9F53-959049A083A9}" destId="{B998C87C-37CB-4181-81BB-B718E64A31DC}" srcOrd="2" destOrd="0" parTransId="{A46FBCF7-CBBD-42CB-ABE6-B39FB231303B}" sibTransId="{5FCA6945-1E4A-4662-A20D-FA7A2FDF0F5B}"/>
    <dgm:cxn modelId="{313487CF-7EA7-436B-8130-E9F41A49A937}" type="presOf" srcId="{6FEDE659-102A-4A7C-86FD-956EB086DA44}" destId="{F2738B41-2685-4679-BD58-CDECA3A82757}" srcOrd="0" destOrd="0" presId="urn:microsoft.com/office/officeart/2008/layout/VerticalCurvedList"/>
    <dgm:cxn modelId="{02CB90D6-2DAA-4450-B2B2-1D5301DC656B}" type="presOf" srcId="{B998C87C-37CB-4181-81BB-B718E64A31DC}" destId="{AE4527A6-D6AE-4CE4-8AAD-FF15FB11E02D}" srcOrd="0" destOrd="0" presId="urn:microsoft.com/office/officeart/2008/layout/VerticalCurvedList"/>
    <dgm:cxn modelId="{1E3B27FD-FAAE-4BFA-AE80-6B30C976255F}" type="presOf" srcId="{277BE417-03EF-4697-9F53-959049A083A9}" destId="{EC7C29F2-E48D-49B2-8F3C-8CF882BAAE46}" srcOrd="0" destOrd="0" presId="urn:microsoft.com/office/officeart/2008/layout/VerticalCurvedList"/>
    <dgm:cxn modelId="{525EBDAA-499C-4CA7-8761-B57BA7852A66}" type="presParOf" srcId="{EC7C29F2-E48D-49B2-8F3C-8CF882BAAE46}" destId="{4DACA730-C81C-4697-87A3-6CF51FAA60C5}" srcOrd="0" destOrd="0" presId="urn:microsoft.com/office/officeart/2008/layout/VerticalCurvedList"/>
    <dgm:cxn modelId="{7F41C8F0-8DAE-4F7D-A4F4-AF14806B5624}" type="presParOf" srcId="{4DACA730-C81C-4697-87A3-6CF51FAA60C5}" destId="{32594E5E-6164-46EE-8D62-2057AF3D682B}" srcOrd="0" destOrd="0" presId="urn:microsoft.com/office/officeart/2008/layout/VerticalCurvedList"/>
    <dgm:cxn modelId="{516E67D1-FCC1-4F0F-886C-A09EE06FA203}" type="presParOf" srcId="{32594E5E-6164-46EE-8D62-2057AF3D682B}" destId="{D4E5EBB4-4443-40BC-9DD5-049D8072D240}" srcOrd="0" destOrd="0" presId="urn:microsoft.com/office/officeart/2008/layout/VerticalCurvedList"/>
    <dgm:cxn modelId="{66DB0E4F-AA6D-48BB-AB44-D85DE337A881}" type="presParOf" srcId="{32594E5E-6164-46EE-8D62-2057AF3D682B}" destId="{4CCD4D92-CB6F-4FFF-924A-C5CEE4869F8D}" srcOrd="1" destOrd="0" presId="urn:microsoft.com/office/officeart/2008/layout/VerticalCurvedList"/>
    <dgm:cxn modelId="{F50900FF-52C3-4CEF-BE77-88B2578A8F29}" type="presParOf" srcId="{32594E5E-6164-46EE-8D62-2057AF3D682B}" destId="{906AA4CF-0ED2-4FF9-81BF-77B8079E4AA5}" srcOrd="2" destOrd="0" presId="urn:microsoft.com/office/officeart/2008/layout/VerticalCurvedList"/>
    <dgm:cxn modelId="{289A9D51-CA9D-4F18-9C13-E6C6AD65AF02}" type="presParOf" srcId="{32594E5E-6164-46EE-8D62-2057AF3D682B}" destId="{C4B01E35-4295-4EA2-9E5F-980532AB6CE5}" srcOrd="3" destOrd="0" presId="urn:microsoft.com/office/officeart/2008/layout/VerticalCurvedList"/>
    <dgm:cxn modelId="{47FEB92E-919F-467E-A8DB-24729373353D}" type="presParOf" srcId="{4DACA730-C81C-4697-87A3-6CF51FAA60C5}" destId="{F2738B41-2685-4679-BD58-CDECA3A82757}" srcOrd="1" destOrd="0" presId="urn:microsoft.com/office/officeart/2008/layout/VerticalCurvedList"/>
    <dgm:cxn modelId="{B66A5D3E-8E56-435E-9C9A-04753719962D}" type="presParOf" srcId="{4DACA730-C81C-4697-87A3-6CF51FAA60C5}" destId="{8D47F348-DFC3-43B3-86C2-7507DA9A4320}" srcOrd="2" destOrd="0" presId="urn:microsoft.com/office/officeart/2008/layout/VerticalCurvedList"/>
    <dgm:cxn modelId="{CFA3414E-CB8E-454D-947B-636E7342AD88}" type="presParOf" srcId="{8D47F348-DFC3-43B3-86C2-7507DA9A4320}" destId="{85B04281-9A45-4F2A-ADFB-2AFDD8F4A1E8}" srcOrd="0" destOrd="0" presId="urn:microsoft.com/office/officeart/2008/layout/VerticalCurvedList"/>
    <dgm:cxn modelId="{C7956611-0710-4C5A-8966-6631E03B3204}" type="presParOf" srcId="{4DACA730-C81C-4697-87A3-6CF51FAA60C5}" destId="{FC52576A-7CE8-4868-A78B-36FB5DE236BC}" srcOrd="3" destOrd="0" presId="urn:microsoft.com/office/officeart/2008/layout/VerticalCurvedList"/>
    <dgm:cxn modelId="{C98C539B-55A5-4DFF-84AD-8DC07FF1F636}" type="presParOf" srcId="{4DACA730-C81C-4697-87A3-6CF51FAA60C5}" destId="{C5992036-4F06-43C2-A900-C381F698221E}" srcOrd="4" destOrd="0" presId="urn:microsoft.com/office/officeart/2008/layout/VerticalCurvedList"/>
    <dgm:cxn modelId="{5FB00DDA-A76A-4A2C-BD42-08FD42BDB2D5}" type="presParOf" srcId="{C5992036-4F06-43C2-A900-C381F698221E}" destId="{00BA28D8-042E-4858-A087-98FC2E379814}" srcOrd="0" destOrd="0" presId="urn:microsoft.com/office/officeart/2008/layout/VerticalCurvedList"/>
    <dgm:cxn modelId="{687D0DE4-3407-4525-9DBA-B6E91E039108}" type="presParOf" srcId="{4DACA730-C81C-4697-87A3-6CF51FAA60C5}" destId="{AE4527A6-D6AE-4CE4-8AAD-FF15FB11E02D}" srcOrd="5" destOrd="0" presId="urn:microsoft.com/office/officeart/2008/layout/VerticalCurvedList"/>
    <dgm:cxn modelId="{E76A35BA-FAEE-48B5-A300-4434C6750041}" type="presParOf" srcId="{4DACA730-C81C-4697-87A3-6CF51FAA60C5}" destId="{B7F504A6-E6F9-4419-90F0-30DBAAACD715}" srcOrd="6" destOrd="0" presId="urn:microsoft.com/office/officeart/2008/layout/VerticalCurvedList"/>
    <dgm:cxn modelId="{C3A9E97B-31C2-47C4-AD38-47A47274A5BA}" type="presParOf" srcId="{B7F504A6-E6F9-4419-90F0-30DBAAACD715}" destId="{297862ED-8CDE-4ECE-9964-09915C801F19}" srcOrd="0" destOrd="0" presId="urn:microsoft.com/office/officeart/2008/layout/VerticalCurvedList"/>
    <dgm:cxn modelId="{EB1667D6-836B-4F04-91B3-70C4E32A0662}" type="presParOf" srcId="{4DACA730-C81C-4697-87A3-6CF51FAA60C5}" destId="{CA0BA264-5FDD-4D80-98C4-8BFA3A26E17C}" srcOrd="7" destOrd="0" presId="urn:microsoft.com/office/officeart/2008/layout/VerticalCurvedList"/>
    <dgm:cxn modelId="{C91813D6-9712-4D44-86DB-9B18AFBDF509}" type="presParOf" srcId="{4DACA730-C81C-4697-87A3-6CF51FAA60C5}" destId="{9E7B7903-AA80-4054-BC5C-4D4820C546E1}" srcOrd="8" destOrd="0" presId="urn:microsoft.com/office/officeart/2008/layout/VerticalCurvedList"/>
    <dgm:cxn modelId="{220FC4A0-8314-4436-BCB7-97D39B34F860}" type="presParOf" srcId="{9E7B7903-AA80-4054-BC5C-4D4820C546E1}" destId="{8D1E3182-96F9-438C-AF7C-A268279CF296}" srcOrd="0" destOrd="0" presId="urn:microsoft.com/office/officeart/2008/layout/VerticalCurvedList"/>
    <dgm:cxn modelId="{3D4E21B4-13DC-48E5-AC54-44D6D11D4CA9}" type="presParOf" srcId="{4DACA730-C81C-4697-87A3-6CF51FAA60C5}" destId="{B001E0F5-DE18-42BD-ADE0-A12A80B0A607}" srcOrd="9" destOrd="0" presId="urn:microsoft.com/office/officeart/2008/layout/VerticalCurvedList"/>
    <dgm:cxn modelId="{13A501F4-D944-4367-819A-BE8862D12803}" type="presParOf" srcId="{4DACA730-C81C-4697-87A3-6CF51FAA60C5}" destId="{62F121B6-B37E-46E3-85B0-A66DA300585D}" srcOrd="10" destOrd="0" presId="urn:microsoft.com/office/officeart/2008/layout/VerticalCurvedList"/>
    <dgm:cxn modelId="{CF01F1AE-838C-455F-BCA1-F3E598536B1A}" type="presParOf" srcId="{62F121B6-B37E-46E3-85B0-A66DA300585D}" destId="{8C0C7A27-A2B1-4BEA-B7D5-48CDAADCFF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E14076-917D-463D-8C81-901AF2F2B8BA}" type="doc">
      <dgm:prSet loTypeId="urn:microsoft.com/office/officeart/2005/8/layout/equation1" loCatId="relationship" qsTypeId="urn:microsoft.com/office/officeart/2005/8/quickstyle/3d3" qsCatId="3D" csTypeId="urn:microsoft.com/office/officeart/2005/8/colors/accent1_2" csCatId="accent1" phldr="1"/>
      <dgm:spPr/>
    </dgm:pt>
    <dgm:pt modelId="{73FE02C0-62B1-4181-9871-713B15BC724A}">
      <dgm:prSet phldrT="[Text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sz="2000" b="1" dirty="0"/>
            <a:t>Cost of Attendance</a:t>
          </a:r>
          <a:endParaRPr lang="en-US" sz="1800" b="1" dirty="0"/>
        </a:p>
      </dgm:t>
    </dgm:pt>
    <dgm:pt modelId="{20776D3B-0B52-475E-9318-4FAC4E8E2DC6}" type="parTrans" cxnId="{99731B5A-3E2E-4C6D-9ECE-F751A0B058EE}">
      <dgm:prSet/>
      <dgm:spPr/>
      <dgm:t>
        <a:bodyPr/>
        <a:lstStyle/>
        <a:p>
          <a:endParaRPr lang="en-US"/>
        </a:p>
      </dgm:t>
    </dgm:pt>
    <dgm:pt modelId="{998F69B9-84DC-452B-92A9-E5642276E7E3}" type="sibTrans" cxnId="{99731B5A-3E2E-4C6D-9ECE-F751A0B058EE}">
      <dgm:prSet/>
      <dgm:spPr/>
      <dgm:t>
        <a:bodyPr/>
        <a:lstStyle/>
        <a:p>
          <a:endParaRPr lang="en-US" dirty="0"/>
        </a:p>
      </dgm:t>
    </dgm:pt>
    <dgm:pt modelId="{28938168-E4EB-40D7-929E-9026C2667318}" type="pres">
      <dgm:prSet presAssocID="{1BE14076-917D-463D-8C81-901AF2F2B8BA}" presName="linearFlow" presStyleCnt="0">
        <dgm:presLayoutVars>
          <dgm:dir/>
          <dgm:resizeHandles val="exact"/>
        </dgm:presLayoutVars>
      </dgm:prSet>
      <dgm:spPr/>
    </dgm:pt>
    <dgm:pt modelId="{9BDB0C77-4428-4134-9595-28FBD5A4A13D}" type="pres">
      <dgm:prSet presAssocID="{73FE02C0-62B1-4181-9871-713B15BC724A}" presName="node" presStyleLbl="node1" presStyleIdx="0" presStyleCnt="1" custScaleX="102729" custLinFactNeighborX="-7872" custLinFactNeighborY="-81738">
        <dgm:presLayoutVars>
          <dgm:bulletEnabled val="1"/>
        </dgm:presLayoutVars>
      </dgm:prSet>
      <dgm:spPr/>
    </dgm:pt>
  </dgm:ptLst>
  <dgm:cxnLst>
    <dgm:cxn modelId="{926E9F5C-686D-4FEA-9A5C-1DBD3E3BD19C}" type="presOf" srcId="{73FE02C0-62B1-4181-9871-713B15BC724A}" destId="{9BDB0C77-4428-4134-9595-28FBD5A4A13D}" srcOrd="0" destOrd="0" presId="urn:microsoft.com/office/officeart/2005/8/layout/equation1"/>
    <dgm:cxn modelId="{99731B5A-3E2E-4C6D-9ECE-F751A0B058EE}" srcId="{1BE14076-917D-463D-8C81-901AF2F2B8BA}" destId="{73FE02C0-62B1-4181-9871-713B15BC724A}" srcOrd="0" destOrd="0" parTransId="{20776D3B-0B52-475E-9318-4FAC4E8E2DC6}" sibTransId="{998F69B9-84DC-452B-92A9-E5642276E7E3}"/>
    <dgm:cxn modelId="{CA2389C0-477E-4C50-9678-C3345A551E04}" type="presOf" srcId="{1BE14076-917D-463D-8C81-901AF2F2B8BA}" destId="{28938168-E4EB-40D7-929E-9026C2667318}" srcOrd="0" destOrd="0" presId="urn:microsoft.com/office/officeart/2005/8/layout/equation1"/>
    <dgm:cxn modelId="{82FA7A43-2656-407B-BFB6-5823C0E19335}" type="presParOf" srcId="{28938168-E4EB-40D7-929E-9026C2667318}" destId="{9BDB0C77-4428-4134-9595-28FBD5A4A13D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36CBB1-CBC3-466D-A6BF-D60DAA15E5BE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EE709-3F8F-4943-892A-BC8124B7F50C}">
      <dgm:prSet phldrT="[Text]" custT="1"/>
      <dgm:spPr>
        <a:solidFill>
          <a:srgbClr val="B5CC40"/>
        </a:solidFill>
      </dgm:spPr>
      <dgm:t>
        <a:bodyPr/>
        <a:lstStyle/>
        <a:p>
          <a:pPr algn="r"/>
          <a:r>
            <a:rPr lang="en-US" sz="2300" b="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0B6BCCAB-759D-48C8-A3EB-D44192D49530}" type="parTrans" cxnId="{759186AF-B587-4A76-A3E6-FF81C69061DB}">
      <dgm:prSet/>
      <dgm:spPr/>
      <dgm:t>
        <a:bodyPr/>
        <a:lstStyle/>
        <a:p>
          <a:endParaRPr lang="en-US"/>
        </a:p>
      </dgm:t>
    </dgm:pt>
    <dgm:pt modelId="{8AAB3066-894B-4330-B704-75E4EFDD6550}" type="sibTrans" cxnId="{759186AF-B587-4A76-A3E6-FF81C69061DB}">
      <dgm:prSet/>
      <dgm:spPr/>
      <dgm:t>
        <a:bodyPr/>
        <a:lstStyle/>
        <a:p>
          <a:endParaRPr lang="en-US"/>
        </a:p>
      </dgm:t>
    </dgm:pt>
    <dgm:pt modelId="{D95CE349-3738-4D5A-99A4-5E1073DED1B0}">
      <dgm:prSet phldrT="[Text]"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E40D19BE-56FE-4F29-B4C2-97BBD8A4986F}" type="parTrans" cxnId="{D7C0A38E-C48E-47D3-98AA-99BADF7BC202}">
      <dgm:prSet/>
      <dgm:spPr/>
      <dgm:t>
        <a:bodyPr/>
        <a:lstStyle/>
        <a:p>
          <a:endParaRPr lang="en-US"/>
        </a:p>
      </dgm:t>
    </dgm:pt>
    <dgm:pt modelId="{E58D54BF-469A-40FE-A25C-FE27CE2550B7}" type="sibTrans" cxnId="{D7C0A38E-C48E-47D3-98AA-99BADF7BC202}">
      <dgm:prSet/>
      <dgm:spPr/>
      <dgm:t>
        <a:bodyPr/>
        <a:lstStyle/>
        <a:p>
          <a:endParaRPr lang="en-US"/>
        </a:p>
      </dgm:t>
    </dgm:pt>
    <dgm:pt modelId="{500B0A59-87F2-4A5E-86BD-2AF0605CA6DB}">
      <dgm:prSet phldrT="[Text]" custT="1"/>
      <dgm:spPr>
        <a:solidFill>
          <a:srgbClr val="FA9B32"/>
        </a:solidFill>
      </dgm:spPr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9CBDA3EC-19C1-4594-9E4A-7798FAD35A6F}" type="parTrans" cxnId="{37C48A63-9A73-4992-95BD-B542C0E2381D}">
      <dgm:prSet/>
      <dgm:spPr/>
      <dgm:t>
        <a:bodyPr/>
        <a:lstStyle/>
        <a:p>
          <a:endParaRPr lang="en-US"/>
        </a:p>
      </dgm:t>
    </dgm:pt>
    <dgm:pt modelId="{6DE1C9DE-F7C8-47F0-8286-2D85A3AD9327}" type="sibTrans" cxnId="{37C48A63-9A73-4992-95BD-B542C0E2381D}">
      <dgm:prSet/>
      <dgm:spPr/>
      <dgm:t>
        <a:bodyPr/>
        <a:lstStyle/>
        <a:p>
          <a:endParaRPr lang="en-US"/>
        </a:p>
      </dgm:t>
    </dgm:pt>
    <dgm:pt modelId="{6C31F773-3646-454F-A9A3-C52ED5F7CDD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b="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E29E9FEE-1155-49BE-9B37-F135F6015C1C}" type="parTrans" cxnId="{049164F9-7B47-4067-99C6-9F49C202A960}">
      <dgm:prSet/>
      <dgm:spPr/>
      <dgm:t>
        <a:bodyPr/>
        <a:lstStyle/>
        <a:p>
          <a:endParaRPr lang="en-US"/>
        </a:p>
      </dgm:t>
    </dgm:pt>
    <dgm:pt modelId="{25C89F0F-AAA1-4C01-A56E-CA8C09B0032F}" type="sibTrans" cxnId="{049164F9-7B47-4067-99C6-9F49C202A960}">
      <dgm:prSet/>
      <dgm:spPr/>
      <dgm:t>
        <a:bodyPr/>
        <a:lstStyle/>
        <a:p>
          <a:endParaRPr lang="en-US"/>
        </a:p>
      </dgm:t>
    </dgm:pt>
    <dgm:pt modelId="{FDE745A2-7F79-4F00-AEE4-E5E8CE120FF4}" type="pres">
      <dgm:prSet presAssocID="{8D36CBB1-CBC3-466D-A6BF-D60DAA15E5BE}" presName="compositeShape" presStyleCnt="0">
        <dgm:presLayoutVars>
          <dgm:chMax val="7"/>
          <dgm:dir/>
          <dgm:resizeHandles val="exact"/>
        </dgm:presLayoutVars>
      </dgm:prSet>
      <dgm:spPr/>
    </dgm:pt>
    <dgm:pt modelId="{0A25010D-B9FB-441C-816F-969633BB2F10}" type="pres">
      <dgm:prSet presAssocID="{8D36CBB1-CBC3-466D-A6BF-D60DAA15E5BE}" presName="wedge1" presStyleLbl="node1" presStyleIdx="0" presStyleCnt="4" custScaleX="121070" custScaleY="119684" custLinFactNeighborX="-5008" custLinFactNeighborY="4190"/>
      <dgm:spPr/>
    </dgm:pt>
    <dgm:pt modelId="{08CE128E-3488-4049-A092-D34BA9EB4E7C}" type="pres">
      <dgm:prSet presAssocID="{8D36CBB1-CBC3-466D-A6BF-D60DAA15E5B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2A9E0E2-F062-49BB-8602-5660ED6764EF}" type="pres">
      <dgm:prSet presAssocID="{8D36CBB1-CBC3-466D-A6BF-D60DAA15E5BE}" presName="wedge2" presStyleLbl="node1" presStyleIdx="1" presStyleCnt="4" custScaleX="118386" custScaleY="116827"/>
      <dgm:spPr/>
    </dgm:pt>
    <dgm:pt modelId="{F0B36185-53C5-4A55-9BAF-4621CB0D6D45}" type="pres">
      <dgm:prSet presAssocID="{8D36CBB1-CBC3-466D-A6BF-D60DAA15E5B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437C0E5-3883-4F51-8AF0-A5736AFED719}" type="pres">
      <dgm:prSet presAssocID="{8D36CBB1-CBC3-466D-A6BF-D60DAA15E5BE}" presName="wedge3" presStyleLbl="node1" presStyleIdx="2" presStyleCnt="4" custScaleX="120620" custScaleY="115906"/>
      <dgm:spPr/>
    </dgm:pt>
    <dgm:pt modelId="{1988F05A-0E94-4B63-B620-2D4BF49F0D2C}" type="pres">
      <dgm:prSet presAssocID="{8D36CBB1-CBC3-466D-A6BF-D60DAA15E5B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229149F-801D-4F67-9D73-4C2AACCF82D7}" type="pres">
      <dgm:prSet presAssocID="{8D36CBB1-CBC3-466D-A6BF-D60DAA15E5BE}" presName="wedge4" presStyleLbl="node1" presStyleIdx="3" presStyleCnt="4" custScaleX="122781" custScaleY="121519"/>
      <dgm:spPr/>
    </dgm:pt>
    <dgm:pt modelId="{4CF97A5B-7EF3-4CE7-B9AA-ED7F1D335326}" type="pres">
      <dgm:prSet presAssocID="{8D36CBB1-CBC3-466D-A6BF-D60DAA15E5B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2F4250D-D8A3-44A8-A050-4AFC013B663E}" type="presOf" srcId="{6C31F773-3646-454F-A9A3-C52ED5F7CDD4}" destId="{9229149F-801D-4F67-9D73-4C2AACCF82D7}" srcOrd="0" destOrd="0" presId="urn:microsoft.com/office/officeart/2005/8/layout/chart3"/>
    <dgm:cxn modelId="{8AF9B813-459C-4C70-90EA-2C9D5291ADF4}" type="presOf" srcId="{500B0A59-87F2-4A5E-86BD-2AF0605CA6DB}" destId="{D437C0E5-3883-4F51-8AF0-A5736AFED719}" srcOrd="0" destOrd="0" presId="urn:microsoft.com/office/officeart/2005/8/layout/chart3"/>
    <dgm:cxn modelId="{1E128230-C63A-4F60-B36D-46381D8D99A2}" type="presOf" srcId="{93AEE709-3F8F-4943-892A-BC8124B7F50C}" destId="{08CE128E-3488-4049-A092-D34BA9EB4E7C}" srcOrd="1" destOrd="0" presId="urn:microsoft.com/office/officeart/2005/8/layout/chart3"/>
    <dgm:cxn modelId="{A8D82735-53CE-41A7-9F3A-4660720644B0}" type="presOf" srcId="{6C31F773-3646-454F-A9A3-C52ED5F7CDD4}" destId="{4CF97A5B-7EF3-4CE7-B9AA-ED7F1D335326}" srcOrd="1" destOrd="0" presId="urn:microsoft.com/office/officeart/2005/8/layout/chart3"/>
    <dgm:cxn modelId="{37C48A63-9A73-4992-95BD-B542C0E2381D}" srcId="{8D36CBB1-CBC3-466D-A6BF-D60DAA15E5BE}" destId="{500B0A59-87F2-4A5E-86BD-2AF0605CA6DB}" srcOrd="2" destOrd="0" parTransId="{9CBDA3EC-19C1-4594-9E4A-7798FAD35A6F}" sibTransId="{6DE1C9DE-F7C8-47F0-8286-2D85A3AD9327}"/>
    <dgm:cxn modelId="{AC487A74-0258-4239-A7BB-494C559794A1}" type="presOf" srcId="{D95CE349-3738-4D5A-99A4-5E1073DED1B0}" destId="{F0B36185-53C5-4A55-9BAF-4621CB0D6D45}" srcOrd="1" destOrd="0" presId="urn:microsoft.com/office/officeart/2005/8/layout/chart3"/>
    <dgm:cxn modelId="{40794275-62F2-48D6-9F21-A84220C255DE}" type="presOf" srcId="{93AEE709-3F8F-4943-892A-BC8124B7F50C}" destId="{0A25010D-B9FB-441C-816F-969633BB2F10}" srcOrd="0" destOrd="0" presId="urn:microsoft.com/office/officeart/2005/8/layout/chart3"/>
    <dgm:cxn modelId="{D7C0A38E-C48E-47D3-98AA-99BADF7BC202}" srcId="{8D36CBB1-CBC3-466D-A6BF-D60DAA15E5BE}" destId="{D95CE349-3738-4D5A-99A4-5E1073DED1B0}" srcOrd="1" destOrd="0" parTransId="{E40D19BE-56FE-4F29-B4C2-97BBD8A4986F}" sibTransId="{E58D54BF-469A-40FE-A25C-FE27CE2550B7}"/>
    <dgm:cxn modelId="{759186AF-B587-4A76-A3E6-FF81C69061DB}" srcId="{8D36CBB1-CBC3-466D-A6BF-D60DAA15E5BE}" destId="{93AEE709-3F8F-4943-892A-BC8124B7F50C}" srcOrd="0" destOrd="0" parTransId="{0B6BCCAB-759D-48C8-A3EB-D44192D49530}" sibTransId="{8AAB3066-894B-4330-B704-75E4EFDD6550}"/>
    <dgm:cxn modelId="{1A50AEDD-B732-47F4-B0E3-A88EA3C484A3}" type="presOf" srcId="{500B0A59-87F2-4A5E-86BD-2AF0605CA6DB}" destId="{1988F05A-0E94-4B63-B620-2D4BF49F0D2C}" srcOrd="1" destOrd="0" presId="urn:microsoft.com/office/officeart/2005/8/layout/chart3"/>
    <dgm:cxn modelId="{16F4ABED-8ABE-47B4-9165-0EB4DB19D06E}" type="presOf" srcId="{D95CE349-3738-4D5A-99A4-5E1073DED1B0}" destId="{12A9E0E2-F062-49BB-8602-5660ED6764EF}" srcOrd="0" destOrd="0" presId="urn:microsoft.com/office/officeart/2005/8/layout/chart3"/>
    <dgm:cxn modelId="{BFCA64F2-8854-4D3E-9A03-AF3723F58874}" type="presOf" srcId="{8D36CBB1-CBC3-466D-A6BF-D60DAA15E5BE}" destId="{FDE745A2-7F79-4F00-AEE4-E5E8CE120FF4}" srcOrd="0" destOrd="0" presId="urn:microsoft.com/office/officeart/2005/8/layout/chart3"/>
    <dgm:cxn modelId="{049164F9-7B47-4067-99C6-9F49C202A960}" srcId="{8D36CBB1-CBC3-466D-A6BF-D60DAA15E5BE}" destId="{6C31F773-3646-454F-A9A3-C52ED5F7CDD4}" srcOrd="3" destOrd="0" parTransId="{E29E9FEE-1155-49BE-9B37-F135F6015C1C}" sibTransId="{25C89F0F-AAA1-4C01-A56E-CA8C09B0032F}"/>
    <dgm:cxn modelId="{7AA2C558-4264-4E8F-948F-5E2CB449D813}" type="presParOf" srcId="{FDE745A2-7F79-4F00-AEE4-E5E8CE120FF4}" destId="{0A25010D-B9FB-441C-816F-969633BB2F10}" srcOrd="0" destOrd="0" presId="urn:microsoft.com/office/officeart/2005/8/layout/chart3"/>
    <dgm:cxn modelId="{4CA3BC85-59BC-40F9-AF91-925D41BC76B7}" type="presParOf" srcId="{FDE745A2-7F79-4F00-AEE4-E5E8CE120FF4}" destId="{08CE128E-3488-4049-A092-D34BA9EB4E7C}" srcOrd="1" destOrd="0" presId="urn:microsoft.com/office/officeart/2005/8/layout/chart3"/>
    <dgm:cxn modelId="{3490A645-1BC8-41E5-8E83-699CDBE2943C}" type="presParOf" srcId="{FDE745A2-7F79-4F00-AEE4-E5E8CE120FF4}" destId="{12A9E0E2-F062-49BB-8602-5660ED6764EF}" srcOrd="2" destOrd="0" presId="urn:microsoft.com/office/officeart/2005/8/layout/chart3"/>
    <dgm:cxn modelId="{976A72FE-2741-435E-9385-C9CF1A380C77}" type="presParOf" srcId="{FDE745A2-7F79-4F00-AEE4-E5E8CE120FF4}" destId="{F0B36185-53C5-4A55-9BAF-4621CB0D6D45}" srcOrd="3" destOrd="0" presId="urn:microsoft.com/office/officeart/2005/8/layout/chart3"/>
    <dgm:cxn modelId="{F189B293-6CAD-44D2-B76A-F37D03024531}" type="presParOf" srcId="{FDE745A2-7F79-4F00-AEE4-E5E8CE120FF4}" destId="{D437C0E5-3883-4F51-8AF0-A5736AFED719}" srcOrd="4" destOrd="0" presId="urn:microsoft.com/office/officeart/2005/8/layout/chart3"/>
    <dgm:cxn modelId="{BB6F6ABC-6BED-4344-A220-3CDBCB4D04B7}" type="presParOf" srcId="{FDE745A2-7F79-4F00-AEE4-E5E8CE120FF4}" destId="{1988F05A-0E94-4B63-B620-2D4BF49F0D2C}" srcOrd="5" destOrd="0" presId="urn:microsoft.com/office/officeart/2005/8/layout/chart3"/>
    <dgm:cxn modelId="{597D5C7C-8C75-40C1-AB41-CA7269AA1144}" type="presParOf" srcId="{FDE745A2-7F79-4F00-AEE4-E5E8CE120FF4}" destId="{9229149F-801D-4F67-9D73-4C2AACCF82D7}" srcOrd="6" destOrd="0" presId="urn:microsoft.com/office/officeart/2005/8/layout/chart3"/>
    <dgm:cxn modelId="{886D86F2-0A4E-4808-9C76-C913008B1A3E}" type="presParOf" srcId="{FDE745A2-7F79-4F00-AEE4-E5E8CE120FF4}" destId="{4CF97A5B-7EF3-4CE7-B9AA-ED7F1D33532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D4D92-CB6F-4FFF-924A-C5CEE4869F8D}">
      <dsp:nvSpPr>
        <dsp:cNvPr id="0" name=""/>
        <dsp:cNvSpPr/>
      </dsp:nvSpPr>
      <dsp:spPr>
        <a:xfrm>
          <a:off x="-5427711" y="-831103"/>
          <a:ext cx="6462806" cy="64628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38B41-2685-4679-BD58-CDECA3A82757}">
      <dsp:nvSpPr>
        <dsp:cNvPr id="0" name=""/>
        <dsp:cNvSpPr/>
      </dsp:nvSpPr>
      <dsp:spPr>
        <a:xfrm>
          <a:off x="452604" y="299941"/>
          <a:ext cx="7748275" cy="60026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462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FAFSA on the Web (FOTW)</a:t>
          </a:r>
        </a:p>
      </dsp:txBody>
      <dsp:txXfrm>
        <a:off x="452604" y="299941"/>
        <a:ext cx="7748275" cy="600267"/>
      </dsp:txXfrm>
    </dsp:sp>
    <dsp:sp modelId="{85B04281-9A45-4F2A-ADFB-2AFDD8F4A1E8}">
      <dsp:nvSpPr>
        <dsp:cNvPr id="0" name=""/>
        <dsp:cNvSpPr/>
      </dsp:nvSpPr>
      <dsp:spPr>
        <a:xfrm>
          <a:off x="77437" y="224908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52576A-7CE8-4868-A78B-36FB5DE236BC}">
      <dsp:nvSpPr>
        <dsp:cNvPr id="0" name=""/>
        <dsp:cNvSpPr/>
      </dsp:nvSpPr>
      <dsp:spPr>
        <a:xfrm>
          <a:off x="882738" y="1200053"/>
          <a:ext cx="7318141" cy="600267"/>
        </a:xfrm>
        <a:prstGeom prst="rect">
          <a:avLst/>
        </a:prstGeom>
        <a:gradFill rotWithShape="0">
          <a:gsLst>
            <a:gs pos="0">
              <a:schemeClr val="accent5">
                <a:hueOff val="3171831"/>
                <a:satOff val="-9164"/>
                <a:lumOff val="6765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5">
                <a:hueOff val="3171831"/>
                <a:satOff val="-9164"/>
                <a:lumOff val="6765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462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Arial" panose="020B0604020202020204" pitchFamily="34" charset="0"/>
              <a:cs typeface="Arial" panose="020B0604020202020204" pitchFamily="34" charset="0"/>
            </a:rPr>
            <a:t>myFAFSA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 via myStudentAid mobile app</a:t>
          </a:r>
        </a:p>
      </dsp:txBody>
      <dsp:txXfrm>
        <a:off x="882738" y="1200053"/>
        <a:ext cx="7318141" cy="600267"/>
      </dsp:txXfrm>
    </dsp:sp>
    <dsp:sp modelId="{00BA28D8-042E-4858-A087-98FC2E379814}">
      <dsp:nvSpPr>
        <dsp:cNvPr id="0" name=""/>
        <dsp:cNvSpPr/>
      </dsp:nvSpPr>
      <dsp:spPr>
        <a:xfrm>
          <a:off x="507571" y="1125020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171831"/>
              <a:satOff val="-9164"/>
              <a:lumOff val="676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4527A6-D6AE-4CE4-8AAD-FF15FB11E02D}">
      <dsp:nvSpPr>
        <dsp:cNvPr id="0" name=""/>
        <dsp:cNvSpPr/>
      </dsp:nvSpPr>
      <dsp:spPr>
        <a:xfrm>
          <a:off x="1014754" y="2100166"/>
          <a:ext cx="7186124" cy="600267"/>
        </a:xfrm>
        <a:prstGeom prst="rect">
          <a:avLst/>
        </a:prstGeom>
        <a:gradFill rotWithShape="0">
          <a:gsLst>
            <a:gs pos="0">
              <a:schemeClr val="accent5">
                <a:hueOff val="6343662"/>
                <a:satOff val="-18327"/>
                <a:lumOff val="1353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5">
                <a:hueOff val="6343662"/>
                <a:satOff val="-18327"/>
                <a:lumOff val="1353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462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Paper (PDF) FAFSA</a:t>
          </a:r>
        </a:p>
      </dsp:txBody>
      <dsp:txXfrm>
        <a:off x="1014754" y="2100166"/>
        <a:ext cx="7186124" cy="600267"/>
      </dsp:txXfrm>
    </dsp:sp>
    <dsp:sp modelId="{297862ED-8CDE-4ECE-9964-09915C801F19}">
      <dsp:nvSpPr>
        <dsp:cNvPr id="0" name=""/>
        <dsp:cNvSpPr/>
      </dsp:nvSpPr>
      <dsp:spPr>
        <a:xfrm>
          <a:off x="639587" y="2025133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343662"/>
              <a:satOff val="-18327"/>
              <a:lumOff val="1353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0BA264-5FDD-4D80-98C4-8BFA3A26E17C}">
      <dsp:nvSpPr>
        <dsp:cNvPr id="0" name=""/>
        <dsp:cNvSpPr/>
      </dsp:nvSpPr>
      <dsp:spPr>
        <a:xfrm>
          <a:off x="882738" y="3000278"/>
          <a:ext cx="7318141" cy="600267"/>
        </a:xfrm>
        <a:prstGeom prst="rect">
          <a:avLst/>
        </a:prstGeom>
        <a:gradFill rotWithShape="0">
          <a:gsLst>
            <a:gs pos="0">
              <a:schemeClr val="accent5">
                <a:hueOff val="9515493"/>
                <a:satOff val="-27491"/>
                <a:lumOff val="20295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5">
                <a:hueOff val="9515493"/>
                <a:satOff val="-27491"/>
                <a:lumOff val="20295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462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FAFSA on the Phone (FOTP)</a:t>
          </a:r>
        </a:p>
      </dsp:txBody>
      <dsp:txXfrm>
        <a:off x="882738" y="3000278"/>
        <a:ext cx="7318141" cy="600267"/>
      </dsp:txXfrm>
    </dsp:sp>
    <dsp:sp modelId="{8D1E3182-96F9-438C-AF7C-A268279CF296}">
      <dsp:nvSpPr>
        <dsp:cNvPr id="0" name=""/>
        <dsp:cNvSpPr/>
      </dsp:nvSpPr>
      <dsp:spPr>
        <a:xfrm>
          <a:off x="507571" y="2925245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9515493"/>
              <a:satOff val="-27491"/>
              <a:lumOff val="2029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01E0F5-DE18-42BD-ADE0-A12A80B0A607}">
      <dsp:nvSpPr>
        <dsp:cNvPr id="0" name=""/>
        <dsp:cNvSpPr/>
      </dsp:nvSpPr>
      <dsp:spPr>
        <a:xfrm>
          <a:off x="452604" y="3900391"/>
          <a:ext cx="7748275" cy="600267"/>
        </a:xfrm>
        <a:prstGeom prst="rect">
          <a:avLst/>
        </a:prstGeom>
        <a:gradFill rotWithShape="0">
          <a:gsLst>
            <a:gs pos="0">
              <a:schemeClr val="accent5">
                <a:hueOff val="12687324"/>
                <a:satOff val="-36654"/>
                <a:lumOff val="2706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5">
                <a:hueOff val="12687324"/>
                <a:satOff val="-36654"/>
                <a:lumOff val="2706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462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FAA Access to CPS Online  </a:t>
          </a:r>
        </a:p>
      </dsp:txBody>
      <dsp:txXfrm>
        <a:off x="452604" y="3900391"/>
        <a:ext cx="7748275" cy="600267"/>
      </dsp:txXfrm>
    </dsp:sp>
    <dsp:sp modelId="{8C0C7A27-A2B1-4BEA-B7D5-48CDAADCFF7A}">
      <dsp:nvSpPr>
        <dsp:cNvPr id="0" name=""/>
        <dsp:cNvSpPr/>
      </dsp:nvSpPr>
      <dsp:spPr>
        <a:xfrm>
          <a:off x="77437" y="3825358"/>
          <a:ext cx="750333" cy="750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2687324"/>
              <a:satOff val="-36654"/>
              <a:lumOff val="2706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B0C77-4428-4134-9595-28FBD5A4A13D}">
      <dsp:nvSpPr>
        <dsp:cNvPr id="0" name=""/>
        <dsp:cNvSpPr/>
      </dsp:nvSpPr>
      <dsp:spPr>
        <a:xfrm>
          <a:off x="0" y="0"/>
          <a:ext cx="2066188" cy="2011300"/>
        </a:xfrm>
        <a:prstGeom prst="ellipse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Cost of Attendance</a:t>
          </a:r>
          <a:endParaRPr lang="en-US" sz="1800" b="1" kern="1200" dirty="0"/>
        </a:p>
      </dsp:txBody>
      <dsp:txXfrm>
        <a:off x="302586" y="294548"/>
        <a:ext cx="1461016" cy="14222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010D-B9FB-441C-816F-969633BB2F10}">
      <dsp:nvSpPr>
        <dsp:cNvPr id="0" name=""/>
        <dsp:cNvSpPr/>
      </dsp:nvSpPr>
      <dsp:spPr>
        <a:xfrm>
          <a:off x="1042825" y="51825"/>
          <a:ext cx="4804658" cy="4749654"/>
        </a:xfrm>
        <a:prstGeom prst="pie">
          <a:avLst>
            <a:gd name="adj1" fmla="val 16200000"/>
            <a:gd name="adj2" fmla="val 0"/>
          </a:avLst>
        </a:prstGeom>
        <a:solidFill>
          <a:srgbClr val="B5CC4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3500065" y="930511"/>
        <a:ext cx="1773147" cy="1413587"/>
      </dsp:txXfrm>
    </dsp:sp>
    <dsp:sp modelId="{12A9E0E2-F062-49BB-8602-5660ED6764EF}">
      <dsp:nvSpPr>
        <dsp:cNvPr id="0" name=""/>
        <dsp:cNvSpPr/>
      </dsp:nvSpPr>
      <dsp:spPr>
        <a:xfrm>
          <a:off x="1127581" y="109478"/>
          <a:ext cx="4698143" cy="4636274"/>
        </a:xfrm>
        <a:prstGeom prst="pie">
          <a:avLst>
            <a:gd name="adj1" fmla="val 0"/>
            <a:gd name="adj2" fmla="val 5400000"/>
          </a:avLst>
        </a:prstGeom>
        <a:solidFill>
          <a:schemeClr val="tx2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3560548" y="2510407"/>
        <a:ext cx="1733838" cy="1379843"/>
      </dsp:txXfrm>
    </dsp:sp>
    <dsp:sp modelId="{D437C0E5-3883-4F51-8AF0-A5736AFED719}">
      <dsp:nvSpPr>
        <dsp:cNvPr id="0" name=""/>
        <dsp:cNvSpPr/>
      </dsp:nvSpPr>
      <dsp:spPr>
        <a:xfrm>
          <a:off x="1083253" y="127753"/>
          <a:ext cx="4786799" cy="4599724"/>
        </a:xfrm>
        <a:prstGeom prst="pie">
          <a:avLst>
            <a:gd name="adj1" fmla="val 5400000"/>
            <a:gd name="adj2" fmla="val 10800000"/>
          </a:avLst>
        </a:prstGeom>
        <a:solidFill>
          <a:srgbClr val="FA9B3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1624617" y="2509754"/>
        <a:ext cx="1766557" cy="1368965"/>
      </dsp:txXfrm>
    </dsp:sp>
    <dsp:sp modelId="{9229149F-801D-4F67-9D73-4C2AACCF82D7}">
      <dsp:nvSpPr>
        <dsp:cNvPr id="0" name=""/>
        <dsp:cNvSpPr/>
      </dsp:nvSpPr>
      <dsp:spPr>
        <a:xfrm>
          <a:off x="1040373" y="16378"/>
          <a:ext cx="4872559" cy="4822476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1591437" y="906239"/>
        <a:ext cx="1798206" cy="1435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C871D12-C6BE-4429-8336-A2F763A23DB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56A0CE6-E4CD-4732-B471-8545F295C6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92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7E49BD3-5CFF-4066-B3EC-25B29CCD7E7A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76060F7-F5C3-4D01-A24A-2E432541BD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9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69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79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261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1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58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967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87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80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43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62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039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95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40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57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Hopkins University</a:t>
            </a:r>
          </a:p>
          <a:p>
            <a:r>
              <a:rPr lang="en-US" dirty="0"/>
              <a:t>Loyola University</a:t>
            </a:r>
          </a:p>
          <a:p>
            <a:r>
              <a:rPr lang="en-US" dirty="0"/>
              <a:t>St. Johns 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93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  <a:gs pos="100000">
                <a:srgbClr val="00205C"/>
              </a:gs>
            </a:gsLst>
            <a:path path="circle">
              <a:fillToRect l="50000" t="50000" r="50000" b="50000"/>
            </a:path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1905000"/>
            <a:ext cx="8534400" cy="1752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" y="3940821"/>
            <a:ext cx="8525015" cy="533400"/>
          </a:xfrm>
          <a:prstGeom prst="rect">
            <a:avLst/>
          </a:prstGeom>
          <a:solidFill>
            <a:srgbClr val="84787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34978" y="533400"/>
            <a:ext cx="8506381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419600"/>
          </a:xfrm>
        </p:spPr>
        <p:txBody>
          <a:bodyPr vert="eaVert"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9223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858001" y="-1"/>
            <a:ext cx="1828800" cy="66967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30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  <a:gs pos="100000">
                <a:srgbClr val="00205C"/>
              </a:gs>
            </a:gsLst>
            <a:path path="circle">
              <a:fillToRect l="50000" t="50000" r="50000" b="50000"/>
            </a:path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905000"/>
            <a:ext cx="9144000" cy="1752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6746" y="3940821"/>
            <a:ext cx="9141361" cy="533400"/>
          </a:xfrm>
          <a:prstGeom prst="rect">
            <a:avLst/>
          </a:prstGeom>
          <a:solidFill>
            <a:srgbClr val="84787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97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614" y="495300"/>
            <a:ext cx="9160973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3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670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228600" y="0"/>
            <a:ext cx="381000" cy="6781800"/>
            <a:chOff x="228600" y="0"/>
            <a:chExt cx="381000" cy="6781800"/>
          </a:xfrm>
        </p:grpSpPr>
        <p:cxnSp>
          <p:nvCxnSpPr>
            <p:cNvPr id="22" name="Straight Connector 21"/>
            <p:cNvCxnSpPr/>
            <p:nvPr userDrawn="1"/>
          </p:nvCxnSpPr>
          <p:spPr>
            <a:xfrm>
              <a:off x="228600" y="0"/>
              <a:ext cx="0" cy="6696703"/>
            </a:xfrm>
            <a:prstGeom prst="line">
              <a:avLst/>
            </a:prstGeom>
            <a:ln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381000" y="0"/>
              <a:ext cx="0" cy="6781800"/>
            </a:xfrm>
            <a:prstGeom prst="line">
              <a:avLst/>
            </a:prstGeom>
            <a:ln w="28575">
              <a:solidFill>
                <a:srgbClr val="8478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304800" y="0"/>
              <a:ext cx="0" cy="6696703"/>
            </a:xfrm>
            <a:prstGeom prst="line">
              <a:avLst/>
            </a:prstGeom>
            <a:ln w="57150"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457200" y="0"/>
              <a:ext cx="0" cy="6696703"/>
            </a:xfrm>
            <a:prstGeom prst="line">
              <a:avLst/>
            </a:prstGeom>
            <a:ln w="28575">
              <a:solidFill>
                <a:srgbClr val="8478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533400" y="0"/>
              <a:ext cx="0" cy="6781800"/>
            </a:xfrm>
            <a:prstGeom prst="line">
              <a:avLst/>
            </a:prstGeom>
            <a:ln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609600" y="0"/>
              <a:ext cx="0" cy="6696703"/>
            </a:xfrm>
            <a:prstGeom prst="line">
              <a:avLst/>
            </a:prstGeom>
            <a:ln w="38100"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3604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 userDrawn="1"/>
        </p:nvSpPr>
        <p:spPr>
          <a:xfrm>
            <a:off x="-19615" y="4457700"/>
            <a:ext cx="9163615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48200"/>
            <a:ext cx="7772400" cy="698500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79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10000" cy="4525963"/>
          </a:xfrm>
        </p:spPr>
        <p:txBody>
          <a:bodyPr/>
          <a:lstStyle>
            <a:lvl1pPr>
              <a:defRPr sz="2800">
                <a:solidFill>
                  <a:srgbClr val="84787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>
                <a:solidFill>
                  <a:srgbClr val="84787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 userDrawn="1"/>
        </p:nvSpPr>
        <p:spPr>
          <a:xfrm>
            <a:off x="-19614" y="495300"/>
            <a:ext cx="9160973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590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47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47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2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 userDrawn="1"/>
        </p:nvSpPr>
        <p:spPr>
          <a:xfrm>
            <a:off x="-19614" y="495300"/>
            <a:ext cx="9163614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93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8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 userDrawn="1"/>
        </p:nvSpPr>
        <p:spPr>
          <a:xfrm>
            <a:off x="-19614" y="495300"/>
            <a:ext cx="9163614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9223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98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7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421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"/>
            <a:ext cx="2703513" cy="1162050"/>
          </a:xfrm>
        </p:spPr>
        <p:txBody>
          <a:bodyPr anchor="b"/>
          <a:lstStyle>
            <a:lvl1pPr algn="l">
              <a:defRPr sz="2000" b="1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84787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435100"/>
            <a:ext cx="2703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9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46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34978" y="495300"/>
            <a:ext cx="8506381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00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364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419600"/>
          </a:xfrm>
        </p:spPr>
        <p:txBody>
          <a:bodyPr vert="eaVert"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9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 userDrawn="1"/>
        </p:nvSpPr>
        <p:spPr>
          <a:xfrm>
            <a:off x="-19614" y="495300"/>
            <a:ext cx="9163614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9223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073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6858001" y="-1"/>
            <a:ext cx="1828800" cy="66967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9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795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925758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2144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E7E8E5-41FE-354D-A43A-FA3616A2B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57200"/>
            <a:ext cx="1105076" cy="3474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B7DE95-5E9C-424B-865D-A76412A2D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1861" y="5169070"/>
            <a:ext cx="1427849" cy="112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7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accent3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374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43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534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AB326"/>
                </a:solidFill>
              </a:defRPr>
            </a:lvl1pPr>
          </a:lstStyle>
          <a:p>
            <a:fld id="{C662B550-2E6C-4ACB-9AD8-C2447E337C4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AB326"/>
                </a:solidFill>
              </a:defRPr>
            </a:lvl1pPr>
          </a:lstStyle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285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4978" y="4457700"/>
            <a:ext cx="8506381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228600" y="0"/>
            <a:ext cx="381000" cy="6781800"/>
            <a:chOff x="228600" y="0"/>
            <a:chExt cx="381000" cy="6781800"/>
          </a:xfrm>
        </p:grpSpPr>
        <p:cxnSp>
          <p:nvCxnSpPr>
            <p:cNvPr id="22" name="Straight Connector 21"/>
            <p:cNvCxnSpPr/>
            <p:nvPr userDrawn="1"/>
          </p:nvCxnSpPr>
          <p:spPr>
            <a:xfrm>
              <a:off x="228600" y="0"/>
              <a:ext cx="0" cy="6696703"/>
            </a:xfrm>
            <a:prstGeom prst="line">
              <a:avLst/>
            </a:prstGeom>
            <a:ln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381000" y="0"/>
              <a:ext cx="0" cy="6781800"/>
            </a:xfrm>
            <a:prstGeom prst="line">
              <a:avLst/>
            </a:prstGeom>
            <a:ln w="28575">
              <a:solidFill>
                <a:srgbClr val="8478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304800" y="0"/>
              <a:ext cx="0" cy="6696703"/>
            </a:xfrm>
            <a:prstGeom prst="line">
              <a:avLst/>
            </a:prstGeom>
            <a:ln w="57150"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457200" y="0"/>
              <a:ext cx="0" cy="6696703"/>
            </a:xfrm>
            <a:prstGeom prst="line">
              <a:avLst/>
            </a:prstGeom>
            <a:ln w="28575">
              <a:solidFill>
                <a:srgbClr val="8478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533400" y="0"/>
              <a:ext cx="0" cy="6781800"/>
            </a:xfrm>
            <a:prstGeom prst="line">
              <a:avLst/>
            </a:prstGeom>
            <a:ln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609600" y="0"/>
              <a:ext cx="0" cy="6696703"/>
            </a:xfrm>
            <a:prstGeom prst="line">
              <a:avLst/>
            </a:prstGeom>
            <a:ln w="38100"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3604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48200"/>
            <a:ext cx="7772400" cy="698500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5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6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5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3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392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66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4978" y="495300"/>
            <a:ext cx="8506381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10000" cy="4525963"/>
          </a:xfrm>
        </p:spPr>
        <p:txBody>
          <a:bodyPr/>
          <a:lstStyle>
            <a:lvl1pPr>
              <a:defRPr sz="2800">
                <a:solidFill>
                  <a:srgbClr val="84787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>
                <a:solidFill>
                  <a:srgbClr val="84787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9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34978" y="495300"/>
            <a:ext cx="8506381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47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47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6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34978" y="495300"/>
            <a:ext cx="8506381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9223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3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63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"/>
            <a:ext cx="2703513" cy="1162050"/>
          </a:xfrm>
        </p:spPr>
        <p:txBody>
          <a:bodyPr anchor="b"/>
          <a:lstStyle>
            <a:lvl1pPr algn="l">
              <a:defRPr sz="2000" b="1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84787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435100"/>
            <a:ext cx="2703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86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5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B550-2E6C-4ACB-9AD8-C2447E337C4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99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10/8/2020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145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1259514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937706"/>
            <a:ext cx="7745505" cy="2913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23660" y="6082486"/>
            <a:ext cx="9167660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01821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37870"/>
                </a:solidFill>
              </a:defRPr>
            </a:lvl1pPr>
          </a:lstStyle>
          <a:p>
            <a:fld id="{C662B550-2E6C-4ACB-9AD8-C2447E337C49}" type="datetimeFigureOut">
              <a:rPr lang="en-US" smtClean="0"/>
              <a:pPr/>
              <a:t>10/8/2020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37870"/>
                </a:solidFill>
              </a:defRPr>
            </a:lvl1pPr>
          </a:lstStyle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DB5180-23F5-1D4E-9CF8-10DCFEEE70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" y="457200"/>
            <a:ext cx="1105072" cy="3474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071E19-A52F-1A42-853E-4F40BE0F55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35925" y="6327775"/>
            <a:ext cx="118869" cy="4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5D6E5B-C546-714F-82D4-67660FA1DB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200" y="6263640"/>
            <a:ext cx="2973275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9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5.xml"/></Relationships>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5.xml"/></Relationships>
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3.wd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077200" cy="4114799"/>
          </a:xfrm>
        </p:spPr>
        <p:txBody>
          <a:bodyPr>
            <a:noAutofit/>
          </a:bodyPr>
          <a:lstStyle/>
          <a:p>
            <a:pPr algn="ctr"/>
            <a:br>
              <a:rPr lang="en-US" sz="4000" dirty="0"/>
            </a:br>
            <a:br>
              <a:rPr lang="en-US" sz="4000" dirty="0"/>
            </a:br>
            <a:br>
              <a:rPr lang="en-US" sz="4000"/>
            </a:br>
            <a:r>
              <a:rPr lang="en-US" sz="4000"/>
              <a:t>Financial Aid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851529"/>
            <a:ext cx="7756263" cy="74867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IRS Data Retrieval Tool (IRS DRT)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06743" y="2024241"/>
            <a:ext cx="3506788" cy="35939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IRS Data Retrieval Tool allows students and parents to access the IRS tax return information. </a:t>
            </a:r>
          </a:p>
          <a:p>
            <a:endParaRPr lang="en-US" dirty="0"/>
          </a:p>
          <a:p>
            <a:r>
              <a:rPr lang="en-US" dirty="0"/>
              <a:t>Transfer the data directly into their FAFSA from the IRS Web site.</a:t>
            </a:r>
          </a:p>
        </p:txBody>
      </p:sp>
      <p:pic>
        <p:nvPicPr>
          <p:cNvPr id="1028" name="Picture 4" descr="https://www.edvisors.com/media/images/fafsa-screen-shots/fafsa-student-tax-inform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2051669"/>
            <a:ext cx="4213530" cy="480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 Arrow 7"/>
          <p:cNvSpPr/>
          <p:nvPr/>
        </p:nvSpPr>
        <p:spPr>
          <a:xfrm rot="1124087">
            <a:off x="6168412" y="2834284"/>
            <a:ext cx="1066800" cy="15240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00800" y="5519501"/>
            <a:ext cx="1219200" cy="634371"/>
          </a:xfrm>
          <a:prstGeom prst="ellipse">
            <a:avLst/>
          </a:prstGeom>
          <a:noFill/>
          <a:ln w="76200" cmpd="sng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9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514600"/>
            <a:ext cx="7745505" cy="333692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Student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Demographic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Income if earned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Parent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All parents in the household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9247" y="732389"/>
            <a:ext cx="7756263" cy="1054250"/>
          </a:xfrm>
        </p:spPr>
        <p:txBody>
          <a:bodyPr/>
          <a:lstStyle/>
          <a:p>
            <a:r>
              <a:rPr lang="en-US" dirty="0"/>
              <a:t>Who’s data is entered?</a:t>
            </a:r>
          </a:p>
        </p:txBody>
      </p:sp>
    </p:spTree>
    <p:extLst>
      <p:ext uri="{BB962C8B-B14F-4D97-AF65-F5344CB8AC3E}">
        <p14:creationId xmlns:p14="http://schemas.microsoft.com/office/powerpoint/2010/main" val="247539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1"/>
            <a:ext cx="8077200" cy="2057400"/>
          </a:xfrm>
        </p:spPr>
        <p:txBody>
          <a:bodyPr>
            <a:noAutofit/>
          </a:bodyPr>
          <a:lstStyle/>
          <a:p>
            <a:r>
              <a:rPr lang="en-US" sz="4000" dirty="0"/>
              <a:t>How is all of </a:t>
            </a:r>
            <a:r>
              <a:rPr lang="en-US" sz="4000"/>
              <a:t>this </a:t>
            </a:r>
            <a:br>
              <a:rPr lang="en-US" sz="4000"/>
            </a:br>
            <a:r>
              <a:rPr lang="en-US" sz="4000"/>
              <a:t>information used?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982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09800"/>
            <a:ext cx="7745505" cy="364172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Calculated by formula in FAFSA 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Stays the same regardless of college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Amount a family can </a:t>
            </a:r>
            <a:r>
              <a:rPr lang="en-US" sz="2800" u="sng" dirty="0">
                <a:solidFill>
                  <a:schemeClr val="tx1"/>
                </a:solidFill>
              </a:rPr>
              <a:t>reasonably be expected </a:t>
            </a:r>
            <a:r>
              <a:rPr lang="en-US" sz="2800" dirty="0">
                <a:solidFill>
                  <a:schemeClr val="tx1"/>
                </a:solidFill>
              </a:rPr>
              <a:t>to contribute per academic year of education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838200"/>
            <a:ext cx="8801100" cy="914400"/>
          </a:xfrm>
        </p:spPr>
        <p:txBody>
          <a:bodyPr>
            <a:normAutofit/>
          </a:bodyPr>
          <a:lstStyle/>
          <a:p>
            <a:r>
              <a:rPr lang="en-US" sz="2800" dirty="0"/>
              <a:t>What is the Expected Family Contribution (EFC)?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09800"/>
            <a:ext cx="7745505" cy="3641724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Tax Info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AGI, Taxes, Earnings</a:t>
            </a:r>
          </a:p>
          <a:p>
            <a:r>
              <a:rPr lang="en-US" sz="2800" dirty="0">
                <a:solidFill>
                  <a:schemeClr val="tx1"/>
                </a:solidFill>
              </a:rPr>
              <a:t>Current Financial Info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Cash/Savings, Investments, Business/Farm income</a:t>
            </a:r>
          </a:p>
          <a:p>
            <a:r>
              <a:rPr lang="en-US" sz="2800" dirty="0">
                <a:solidFill>
                  <a:schemeClr val="tx1"/>
                </a:solidFill>
              </a:rPr>
              <a:t>Number in Household	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Number in College</a:t>
            </a:r>
          </a:p>
          <a:p>
            <a:r>
              <a:rPr lang="en-US" sz="2800" dirty="0">
                <a:solidFill>
                  <a:schemeClr val="tx1"/>
                </a:solidFill>
              </a:rPr>
              <a:t>Untaxed Income</a:t>
            </a:r>
          </a:p>
          <a:p>
            <a:pPr lvl="1"/>
            <a:endParaRPr lang="en-US" sz="26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838200"/>
            <a:ext cx="8801100" cy="914400"/>
          </a:xfrm>
        </p:spPr>
        <p:txBody>
          <a:bodyPr>
            <a:normAutofit/>
          </a:bodyPr>
          <a:lstStyle/>
          <a:p>
            <a:r>
              <a:rPr lang="en-US" sz="2800" dirty="0"/>
              <a:t>High Impact Information &amp; EFC </a:t>
            </a:r>
          </a:p>
        </p:txBody>
      </p:sp>
    </p:spTree>
    <p:extLst>
      <p:ext uri="{BB962C8B-B14F-4D97-AF65-F5344CB8AC3E}">
        <p14:creationId xmlns:p14="http://schemas.microsoft.com/office/powerpoint/2010/main" val="193377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57400"/>
            <a:ext cx="7745505" cy="40386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CollegeBoard</a:t>
            </a:r>
            <a:r>
              <a:rPr lang="en-US" sz="3000" dirty="0">
                <a:solidFill>
                  <a:schemeClr val="tx1"/>
                </a:solidFill>
              </a:rPr>
              <a:t> Financial reporting</a:t>
            </a:r>
          </a:p>
          <a:p>
            <a:r>
              <a:rPr lang="en-US" sz="3000" dirty="0">
                <a:solidFill>
                  <a:schemeClr val="tx1"/>
                </a:solidFill>
              </a:rPr>
              <a:t>Used to determine need for institutional aid</a:t>
            </a:r>
          </a:p>
          <a:p>
            <a:r>
              <a:rPr lang="en-US" sz="3000" dirty="0">
                <a:solidFill>
                  <a:schemeClr val="tx1"/>
                </a:solidFill>
              </a:rPr>
              <a:t>Uses 2 years of financial data</a:t>
            </a:r>
          </a:p>
          <a:p>
            <a:pPr lvl="1"/>
            <a:r>
              <a:rPr lang="en-US" sz="2600" dirty="0"/>
              <a:t>Includes private assets in EFC calculation</a:t>
            </a:r>
          </a:p>
          <a:p>
            <a:r>
              <a:rPr lang="en-US" sz="3000" dirty="0">
                <a:solidFill>
                  <a:srgbClr val="000000"/>
                </a:solidFill>
              </a:rPr>
              <a:t>Fee for initial application and one college report is $25.  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Additional reports are $16.</a:t>
            </a:r>
          </a:p>
          <a:p>
            <a:r>
              <a:rPr lang="en-US" sz="3000" dirty="0">
                <a:solidFill>
                  <a:srgbClr val="000000"/>
                </a:solidFill>
              </a:rPr>
              <a:t>Used by approx. 400 colleges and scholarship programs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Only 3 in MD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8465" y="838200"/>
            <a:ext cx="7756263" cy="1054250"/>
          </a:xfrm>
        </p:spPr>
        <p:txBody>
          <a:bodyPr/>
          <a:lstStyle/>
          <a:p>
            <a:r>
              <a:rPr lang="en-US" dirty="0"/>
              <a:t>CSS Profile</a:t>
            </a:r>
          </a:p>
        </p:txBody>
      </p:sp>
    </p:spTree>
    <p:extLst>
      <p:ext uri="{BB962C8B-B14F-4D97-AF65-F5344CB8AC3E}">
        <p14:creationId xmlns:p14="http://schemas.microsoft.com/office/powerpoint/2010/main" val="162241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8077200" cy="4114799"/>
          </a:xfrm>
        </p:spPr>
        <p:txBody>
          <a:bodyPr>
            <a:noAutofit/>
          </a:bodyPr>
          <a:lstStyle/>
          <a:p>
            <a:pPr algn="ctr"/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schools use this data?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250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6200" y="742495"/>
            <a:ext cx="9067800" cy="800100"/>
          </a:xfrm>
        </p:spPr>
        <p:txBody>
          <a:bodyPr>
            <a:noAutofit/>
          </a:bodyPr>
          <a:lstStyle/>
          <a:p>
            <a:r>
              <a:rPr lang="en-US" sz="4400" dirty="0"/>
              <a:t>What is Cost of Attendance (COA)?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228600" y="1627577"/>
            <a:ext cx="3581400" cy="2974975"/>
          </a:xfrm>
        </p:spPr>
        <p:txBody>
          <a:bodyPr>
            <a:normAutofit/>
          </a:bodyPr>
          <a:lstStyle/>
          <a:p>
            <a:r>
              <a:rPr lang="en-US" sz="3200" dirty="0"/>
              <a:t>Direct costs </a:t>
            </a:r>
          </a:p>
          <a:p>
            <a:pPr lvl="1"/>
            <a:r>
              <a:rPr lang="en-US" sz="2800" dirty="0"/>
              <a:t>Tuition</a:t>
            </a:r>
          </a:p>
          <a:p>
            <a:pPr lvl="1"/>
            <a:r>
              <a:rPr lang="en-US" sz="2800" dirty="0"/>
              <a:t>Fees</a:t>
            </a:r>
          </a:p>
          <a:p>
            <a:pPr lvl="1"/>
            <a:r>
              <a:rPr lang="en-US" sz="2800" dirty="0"/>
              <a:t>Room </a:t>
            </a:r>
          </a:p>
          <a:p>
            <a:pPr lvl="1"/>
            <a:r>
              <a:rPr lang="en-US" sz="2800" dirty="0"/>
              <a:t>Board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876800" y="1615096"/>
            <a:ext cx="4114800" cy="236537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Indirect costs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Books </a:t>
            </a:r>
          </a:p>
          <a:p>
            <a:pPr lvl="1"/>
            <a:r>
              <a:rPr lang="en-US" sz="2800" dirty="0"/>
              <a:t>Transportation</a:t>
            </a:r>
          </a:p>
          <a:p>
            <a:pPr lvl="1"/>
            <a:r>
              <a:rPr lang="en-US" sz="2800" dirty="0"/>
              <a:t>Personal Expenses</a:t>
            </a:r>
          </a:p>
          <a:p>
            <a:pPr lvl="1"/>
            <a:r>
              <a:rPr lang="en-US" sz="2800" dirty="0"/>
              <a:t>Loan Fees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4455743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Cost of Attendance</a:t>
            </a:r>
          </a:p>
          <a:p>
            <a:endParaRPr lang="en-US" dirty="0"/>
          </a:p>
        </p:txBody>
      </p:sp>
      <p:sp>
        <p:nvSpPr>
          <p:cNvPr id="10" name="Equal 9"/>
          <p:cNvSpPr/>
          <p:nvPr/>
        </p:nvSpPr>
        <p:spPr>
          <a:xfrm>
            <a:off x="1524000" y="4420576"/>
            <a:ext cx="1282109" cy="809847"/>
          </a:xfrm>
          <a:prstGeom prst="mathEqual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Plus 3"/>
          <p:cNvSpPr/>
          <p:nvPr/>
        </p:nvSpPr>
        <p:spPr>
          <a:xfrm>
            <a:off x="3467100" y="2133600"/>
            <a:ext cx="1295400" cy="1371600"/>
          </a:xfrm>
          <a:prstGeom prst="mathPlu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uiExpand="1" build="p"/>
      <p:bldP spid="7" grpId="0"/>
      <p:bldP spid="10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324796"/>
              </p:ext>
            </p:extLst>
          </p:nvPr>
        </p:nvGraphicFramePr>
        <p:xfrm>
          <a:off x="247251" y="2432875"/>
          <a:ext cx="2114550" cy="201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5989" y="838200"/>
            <a:ext cx="7756263" cy="1054250"/>
          </a:xfrm>
        </p:spPr>
        <p:txBody>
          <a:bodyPr>
            <a:normAutofit/>
          </a:bodyPr>
          <a:lstStyle/>
          <a:p>
            <a:r>
              <a:rPr lang="en-US" dirty="0"/>
              <a:t>What is Financial Need?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66350" y="2423350"/>
            <a:ext cx="2011300" cy="2011300"/>
            <a:chOff x="0" y="0"/>
            <a:chExt cx="2011300" cy="2011300"/>
          </a:xfrm>
          <a:solidFill>
            <a:schemeClr val="tx2">
              <a:lumMod val="75000"/>
              <a:lumOff val="2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Oval 5"/>
            <p:cNvSpPr/>
            <p:nvPr/>
          </p:nvSpPr>
          <p:spPr>
            <a:xfrm>
              <a:off x="0" y="0"/>
              <a:ext cx="2011300" cy="2011300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294548" y="294548"/>
              <a:ext cx="1422204" cy="14222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/>
                <a:t>Expected Family Contribution (EFC)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75500" y="2423350"/>
            <a:ext cx="2011300" cy="2011300"/>
            <a:chOff x="0" y="0"/>
            <a:chExt cx="2011300" cy="2011300"/>
          </a:xfrm>
          <a:solidFill>
            <a:schemeClr val="tx2">
              <a:lumMod val="75000"/>
              <a:lumOff val="2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0" y="0"/>
              <a:ext cx="2011300" cy="2011300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294548" y="294548"/>
              <a:ext cx="1422204" cy="14222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/>
                <a:t>Financial Need</a:t>
              </a:r>
            </a:p>
          </p:txBody>
        </p:sp>
      </p:grpSp>
      <p:sp>
        <p:nvSpPr>
          <p:cNvPr id="11" name="Minus 10"/>
          <p:cNvSpPr/>
          <p:nvPr/>
        </p:nvSpPr>
        <p:spPr>
          <a:xfrm>
            <a:off x="2417749" y="3073449"/>
            <a:ext cx="975550" cy="711102"/>
          </a:xfrm>
          <a:prstGeom prst="mathMinus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/>
          <p:cNvSpPr/>
          <p:nvPr/>
        </p:nvSpPr>
        <p:spPr>
          <a:xfrm>
            <a:off x="5750701" y="3086100"/>
            <a:ext cx="803302" cy="685800"/>
          </a:xfrm>
          <a:prstGeom prst="mathEqual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1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2711" y="732389"/>
            <a:ext cx="7756263" cy="1054250"/>
          </a:xfrm>
        </p:spPr>
        <p:txBody>
          <a:bodyPr/>
          <a:lstStyle/>
          <a:p>
            <a:r>
              <a:rPr lang="en-US" dirty="0"/>
              <a:t>Categories of Aid</a:t>
            </a: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E7F2F882-2E8C-494D-BCD6-8A0AD551E4B4}"/>
              </a:ext>
            </a:extLst>
          </p:cNvPr>
          <p:cNvSpPr/>
          <p:nvPr/>
        </p:nvSpPr>
        <p:spPr>
          <a:xfrm>
            <a:off x="1447800" y="2209800"/>
            <a:ext cx="2667000" cy="3314700"/>
          </a:xfrm>
          <a:prstGeom prst="flowChartMagneticDisk">
            <a:avLst/>
          </a:prstGeom>
          <a:solidFill>
            <a:srgbClr val="005B99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Need-based aid</a:t>
            </a:r>
          </a:p>
        </p:txBody>
      </p:sp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CD107B4A-D535-4681-8E0E-10D262AF997A}"/>
              </a:ext>
            </a:extLst>
          </p:cNvPr>
          <p:cNvSpPr/>
          <p:nvPr/>
        </p:nvSpPr>
        <p:spPr>
          <a:xfrm>
            <a:off x="4953000" y="2209800"/>
            <a:ext cx="2667000" cy="3314700"/>
          </a:xfrm>
          <a:prstGeom prst="flowChartMagneticDisk">
            <a:avLst/>
          </a:prstGeom>
          <a:solidFill>
            <a:srgbClr val="0079C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Non-need-based aid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736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>
                <a:solidFill>
                  <a:schemeClr val="tx1"/>
                </a:solidFill>
              </a:rPr>
              <a:t>  Financial aid consists of funds provided to students and families to help pay for postsecondary educational expenses.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3854" y="852923"/>
            <a:ext cx="7756263" cy="1054250"/>
          </a:xfrm>
        </p:spPr>
        <p:txBody>
          <a:bodyPr>
            <a:normAutofit/>
          </a:bodyPr>
          <a:lstStyle/>
          <a:p>
            <a:r>
              <a:rPr lang="en-US" dirty="0"/>
              <a:t>What is Financial Aid?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2711" y="88749"/>
            <a:ext cx="7756263" cy="1054250"/>
          </a:xfrm>
        </p:spPr>
        <p:txBody>
          <a:bodyPr/>
          <a:lstStyle/>
          <a:p>
            <a:r>
              <a:rPr lang="en-US" dirty="0"/>
              <a:t>Types of Aid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65C9934-E26A-41CB-8A8F-ED3C329668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1352786"/>
              </p:ext>
            </p:extLst>
          </p:nvPr>
        </p:nvGraphicFramePr>
        <p:xfrm>
          <a:off x="1028700" y="1143000"/>
          <a:ext cx="7086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ight Brace 1">
            <a:extLst>
              <a:ext uri="{FF2B5EF4-FFF2-40B4-BE49-F238E27FC236}">
                <a16:creationId xmlns:a16="http://schemas.microsoft.com/office/drawing/2014/main" id="{98450977-A3C2-47A9-B5E0-5FB0AA5C9A05}"/>
              </a:ext>
            </a:extLst>
          </p:cNvPr>
          <p:cNvSpPr>
            <a:spLocks/>
          </p:cNvSpPr>
          <p:nvPr/>
        </p:nvSpPr>
        <p:spPr bwMode="auto">
          <a:xfrm>
            <a:off x="67437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Right Brace 1">
            <a:extLst>
              <a:ext uri="{FF2B5EF4-FFF2-40B4-BE49-F238E27FC236}">
                <a16:creationId xmlns:a16="http://schemas.microsoft.com/office/drawing/2014/main" id="{B59B9FE9-12BA-4508-BEA2-4F824364E05C}"/>
              </a:ext>
            </a:extLst>
          </p:cNvPr>
          <p:cNvSpPr>
            <a:spLocks/>
          </p:cNvSpPr>
          <p:nvPr/>
        </p:nvSpPr>
        <p:spPr bwMode="auto">
          <a:xfrm flipH="1">
            <a:off x="15240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5DF723-90BA-4BA7-A3C9-82334168EAEC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6FF0FD-DFEA-4DB6-B20F-321462629C40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194735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17601"/>
            <a:ext cx="8077200" cy="1600200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Main Sources of Aid</a:t>
            </a:r>
          </a:p>
        </p:txBody>
      </p:sp>
    </p:spTree>
    <p:extLst>
      <p:ext uri="{BB962C8B-B14F-4D97-AF65-F5344CB8AC3E}">
        <p14:creationId xmlns:p14="http://schemas.microsoft.com/office/powerpoint/2010/main" val="156102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57400"/>
            <a:ext cx="7745505" cy="3794124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Scholarships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Awarded for student achievement regardless of financial need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Universities will have separate scholarship applications for the different colleges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Grants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Need based funds offered to assist in covering CoA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2711" y="732389"/>
            <a:ext cx="7756263" cy="1054250"/>
          </a:xfrm>
        </p:spPr>
        <p:txBody>
          <a:bodyPr/>
          <a:lstStyle/>
          <a:p>
            <a:r>
              <a:rPr lang="en-US" dirty="0"/>
              <a:t>Institutional Funding 	</a:t>
            </a:r>
          </a:p>
        </p:txBody>
      </p:sp>
    </p:spTree>
    <p:extLst>
      <p:ext uri="{BB962C8B-B14F-4D97-AF65-F5344CB8AC3E}">
        <p14:creationId xmlns:p14="http://schemas.microsoft.com/office/powerpoint/2010/main" val="146350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57400"/>
            <a:ext cx="7745505" cy="3794124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 only be used for MD schools</a:t>
            </a:r>
          </a:p>
          <a:p>
            <a:r>
              <a:rPr lang="en-US" dirty="0">
                <a:solidFill>
                  <a:schemeClr val="tx1"/>
                </a:solidFill>
              </a:rPr>
              <a:t>Aid is awarded on the basis of both merit and need</a:t>
            </a:r>
          </a:p>
          <a:p>
            <a:r>
              <a:rPr lang="en-US" dirty="0">
                <a:solidFill>
                  <a:schemeClr val="tx1"/>
                </a:solidFill>
              </a:rPr>
              <a:t>FAFSA is required for some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March 1, 2021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For MD funding check Maryland Higher Education Commission (MHEC)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www.mhec.state.md.us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/>
              <a:t>Legislative Scholarships</a:t>
            </a:r>
          </a:p>
          <a:p>
            <a:pPr marL="914400" lvl="2" indent="0">
              <a:buNone/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www.mdelect.net 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2711" y="732389"/>
            <a:ext cx="7756263" cy="1054250"/>
          </a:xfrm>
        </p:spPr>
        <p:txBody>
          <a:bodyPr/>
          <a:lstStyle/>
          <a:p>
            <a:r>
              <a:rPr lang="en-US" dirty="0"/>
              <a:t>State Funding 	</a:t>
            </a:r>
          </a:p>
        </p:txBody>
      </p:sp>
    </p:spTree>
    <p:extLst>
      <p:ext uri="{BB962C8B-B14F-4D97-AF65-F5344CB8AC3E}">
        <p14:creationId xmlns:p14="http://schemas.microsoft.com/office/powerpoint/2010/main" val="325734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133600"/>
            <a:ext cx="7745505" cy="3717924"/>
          </a:xfrm>
          <a:noFill/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Scholarship search engines</a:t>
            </a:r>
          </a:p>
          <a:p>
            <a:pPr lvl="1"/>
            <a:r>
              <a:rPr lang="en-US" b="1" dirty="0" err="1">
                <a:solidFill>
                  <a:schemeClr val="tx1"/>
                </a:solidFill>
              </a:rPr>
              <a:t>Fastweb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/>
              <a:t>Scholarships.com</a:t>
            </a:r>
          </a:p>
          <a:p>
            <a:pPr lvl="1"/>
            <a:r>
              <a:rPr lang="en-US" b="1" dirty="0" err="1">
                <a:solidFill>
                  <a:schemeClr val="tx1"/>
                </a:solidFill>
              </a:rPr>
              <a:t>Cappex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 err="1"/>
              <a:t>Scholly</a:t>
            </a:r>
            <a:endParaRPr lang="en-US" b="1" dirty="0"/>
          </a:p>
          <a:p>
            <a:pPr lvl="1"/>
            <a:r>
              <a:rPr lang="en-US" b="1" dirty="0"/>
              <a:t>Niche</a:t>
            </a:r>
          </a:p>
          <a:p>
            <a:pPr lvl="1"/>
            <a:r>
              <a:rPr lang="en-US" b="1" dirty="0"/>
              <a:t>Scholarship Monkey</a:t>
            </a:r>
          </a:p>
          <a:p>
            <a:r>
              <a:rPr lang="en-US" b="1" dirty="0">
                <a:solidFill>
                  <a:schemeClr val="tx1"/>
                </a:solidFill>
              </a:rPr>
              <a:t>Scholarships are everywhere</a:t>
            </a:r>
          </a:p>
          <a:p>
            <a:pPr lvl="1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89" y="732389"/>
            <a:ext cx="7756263" cy="1054250"/>
          </a:xfrm>
        </p:spPr>
        <p:txBody>
          <a:bodyPr/>
          <a:lstStyle/>
          <a:p>
            <a:r>
              <a:rPr lang="en-US" dirty="0"/>
              <a:t>Outside Scholarships</a:t>
            </a:r>
          </a:p>
        </p:txBody>
      </p:sp>
    </p:spTree>
    <p:extLst>
      <p:ext uri="{BB962C8B-B14F-4D97-AF65-F5344CB8AC3E}">
        <p14:creationId xmlns:p14="http://schemas.microsoft.com/office/powerpoint/2010/main" val="144395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Loans</a:t>
            </a:r>
          </a:p>
        </p:txBody>
      </p:sp>
    </p:spTree>
    <p:extLst>
      <p:ext uri="{BB962C8B-B14F-4D97-AF65-F5344CB8AC3E}">
        <p14:creationId xmlns:p14="http://schemas.microsoft.com/office/powerpoint/2010/main" val="290717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3868" y="732389"/>
            <a:ext cx="7756263" cy="10542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Loan Types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93069" y="2043339"/>
            <a:ext cx="4040188" cy="3941763"/>
          </a:xfrm>
        </p:spPr>
        <p:txBody>
          <a:bodyPr/>
          <a:lstStyle/>
          <a:p>
            <a:r>
              <a:rPr lang="en-US" sz="2800" dirty="0"/>
              <a:t>Stafford Loans</a:t>
            </a:r>
          </a:p>
          <a:p>
            <a:pPr lvl="1"/>
            <a:r>
              <a:rPr lang="en-US" sz="2800" dirty="0"/>
              <a:t>Student Loans</a:t>
            </a:r>
          </a:p>
          <a:p>
            <a:pPr lvl="2"/>
            <a:r>
              <a:rPr lang="en-US" sz="2800" dirty="0"/>
              <a:t>Subsidized </a:t>
            </a:r>
          </a:p>
          <a:p>
            <a:pPr lvl="2"/>
            <a:r>
              <a:rPr lang="en-US" sz="2800" dirty="0"/>
              <a:t>Unsubsidized</a:t>
            </a:r>
          </a:p>
          <a:p>
            <a:pPr lvl="1"/>
            <a:r>
              <a:rPr lang="en-US" sz="2800" dirty="0"/>
              <a:t>PLUS Loans (Parent) 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00600" y="2054225"/>
            <a:ext cx="4041775" cy="3941763"/>
          </a:xfrm>
        </p:spPr>
        <p:txBody>
          <a:bodyPr/>
          <a:lstStyle/>
          <a:p>
            <a:r>
              <a:rPr lang="en-US" sz="2800" dirty="0"/>
              <a:t>Private Source Loans</a:t>
            </a:r>
          </a:p>
          <a:p>
            <a:pPr lvl="1"/>
            <a:r>
              <a:rPr lang="en-US" sz="2800" dirty="0"/>
              <a:t>Banks</a:t>
            </a:r>
          </a:p>
          <a:p>
            <a:pPr lvl="1"/>
            <a:r>
              <a:rPr lang="en-US" sz="2800" dirty="0"/>
              <a:t>Credit Unions</a:t>
            </a:r>
          </a:p>
          <a:p>
            <a:pPr lvl="1"/>
            <a:r>
              <a:rPr lang="en-US" sz="2800" dirty="0"/>
              <a:t>Private Loan Servicer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4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82" y="722847"/>
            <a:ext cx="8229600" cy="96043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Subsidized   VS.   Unsubsidized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981200"/>
            <a:ext cx="4525282" cy="4164344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u="sng" dirty="0"/>
              <a:t>Direct Subsidized Loans </a:t>
            </a:r>
            <a:r>
              <a:rPr lang="en-US" dirty="0"/>
              <a:t>are available to undergraduate students </a:t>
            </a:r>
            <a:r>
              <a:rPr lang="en-US" dirty="0">
                <a:solidFill>
                  <a:srgbClr val="00B050"/>
                </a:solidFill>
              </a:rPr>
              <a:t>with financial need.</a:t>
            </a:r>
          </a:p>
          <a:p>
            <a:pPr fontAlgn="base"/>
            <a:r>
              <a:rPr lang="en-US" dirty="0"/>
              <a:t>Your school determines the amount you can borrow, and the amount may not exceed your financial need.</a:t>
            </a:r>
          </a:p>
          <a:p>
            <a:pPr fontAlgn="base"/>
            <a:r>
              <a:rPr lang="en-US" dirty="0"/>
              <a:t>The U.S. Department of Education pays the interest on a Direct Subsidized Loan</a:t>
            </a:r>
          </a:p>
          <a:p>
            <a:pPr lvl="1" fontAlgn="base"/>
            <a:r>
              <a:rPr lang="en-US" dirty="0"/>
              <a:t>while you’re in school at least half-time,</a:t>
            </a:r>
          </a:p>
          <a:p>
            <a:pPr lvl="1" fontAlgn="base"/>
            <a:r>
              <a:rPr lang="en-US" dirty="0"/>
              <a:t>for the first six months after you leave school</a:t>
            </a:r>
          </a:p>
          <a:p>
            <a:pPr lvl="1" fontAlgn="base"/>
            <a:r>
              <a:rPr lang="en-US" dirty="0"/>
              <a:t>during a period of </a:t>
            </a:r>
            <a:r>
              <a:rPr lang="en-US" b="1" i="1" dirty="0"/>
              <a:t>deferment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346575" cy="3886200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u="sng" dirty="0"/>
              <a:t>Direct Unsubsidized Loans </a:t>
            </a:r>
            <a:r>
              <a:rPr lang="en-US" dirty="0"/>
              <a:t>are available to undergraduate and graduate students.</a:t>
            </a:r>
          </a:p>
          <a:p>
            <a:pPr fontAlgn="base"/>
            <a:r>
              <a:rPr lang="en-US" dirty="0"/>
              <a:t>Your school determines the amount you can borrow based on your cost of attendance.</a:t>
            </a:r>
          </a:p>
          <a:p>
            <a:pPr fontAlgn="base"/>
            <a:r>
              <a:rPr lang="en-US" dirty="0"/>
              <a:t>You are responsible for paying the interest on a Direct Unsubsidized Loan during all periods. </a:t>
            </a:r>
          </a:p>
          <a:p>
            <a:pPr lvl="1" fontAlgn="base"/>
            <a:r>
              <a:rPr lang="en-US" dirty="0"/>
              <a:t>If you choose not to pay the interest while you are in school and during grace periods, </a:t>
            </a:r>
            <a:r>
              <a:rPr lang="en-US" dirty="0">
                <a:solidFill>
                  <a:srgbClr val="FF0000"/>
                </a:solidFill>
              </a:rPr>
              <a:t>your interest will accrue and be capitalized</a:t>
            </a:r>
          </a:p>
        </p:txBody>
      </p:sp>
    </p:spTree>
    <p:extLst>
      <p:ext uri="{BB962C8B-B14F-4D97-AF65-F5344CB8AC3E}">
        <p14:creationId xmlns:p14="http://schemas.microsoft.com/office/powerpoint/2010/main" val="221532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181510"/>
            <a:ext cx="1561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Loan fees change every year.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65213FE-4725-4787-BF1C-3E92EEA26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08428"/>
            <a:ext cx="8116996" cy="3844356"/>
          </a:xfrm>
        </p:spPr>
      </p:pic>
      <p:sp>
        <p:nvSpPr>
          <p:cNvPr id="5" name="TextBox 4"/>
          <p:cNvSpPr txBox="1"/>
          <p:nvPr/>
        </p:nvSpPr>
        <p:spPr>
          <a:xfrm>
            <a:off x="3048000" y="518151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1.059%</a:t>
            </a:r>
          </a:p>
          <a:p>
            <a:r>
              <a:rPr lang="en-US" dirty="0"/>
              <a:t>$5500 loan fees= $</a:t>
            </a:r>
            <a:r>
              <a:rPr lang="en-US" dirty="0">
                <a:solidFill>
                  <a:srgbClr val="FF0000"/>
                </a:solidFill>
              </a:rPr>
              <a:t>58.25</a:t>
            </a:r>
          </a:p>
          <a:p>
            <a:r>
              <a:rPr lang="en-US" dirty="0"/>
              <a:t>Total amount credited to your account= $5441.75</a:t>
            </a:r>
          </a:p>
        </p:txBody>
      </p:sp>
      <p:sp>
        <p:nvSpPr>
          <p:cNvPr id="2" name="Explosion 1 1"/>
          <p:cNvSpPr/>
          <p:nvPr/>
        </p:nvSpPr>
        <p:spPr>
          <a:xfrm>
            <a:off x="7467600" y="1805216"/>
            <a:ext cx="1371600" cy="1147465"/>
          </a:xfrm>
          <a:prstGeom prst="irregularSeal1">
            <a:avLst/>
          </a:prstGeom>
          <a:noFill/>
          <a:ln w="444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1 5"/>
          <p:cNvSpPr/>
          <p:nvPr/>
        </p:nvSpPr>
        <p:spPr>
          <a:xfrm>
            <a:off x="7467600" y="3442855"/>
            <a:ext cx="1371600" cy="1147465"/>
          </a:xfrm>
          <a:prstGeom prst="irregularSeal1">
            <a:avLst/>
          </a:prstGeom>
          <a:noFill/>
          <a:ln w="444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8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959" y="4038600"/>
            <a:ext cx="2035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Interest rates are fixed for the life of the loan.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959" y="2281535"/>
            <a:ext cx="2035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Rates for 2021 and beyond will change annually.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0A24FB-619D-490D-B806-0EB40E3A3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496" y="-26773"/>
            <a:ext cx="6553200" cy="6101256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13CB1E-3433-485C-A59D-922B1BEB50BE}"/>
              </a:ext>
            </a:extLst>
          </p:cNvPr>
          <p:cNvSpPr/>
          <p:nvPr/>
        </p:nvSpPr>
        <p:spPr>
          <a:xfrm>
            <a:off x="2819400" y="2895600"/>
            <a:ext cx="5943600" cy="1143000"/>
          </a:xfrm>
          <a:prstGeom prst="roundRect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9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4835" y="11259"/>
            <a:ext cx="7356765" cy="1054250"/>
          </a:xfrm>
        </p:spPr>
        <p:txBody>
          <a:bodyPr>
            <a:normAutofit fontScale="90000"/>
          </a:bodyPr>
          <a:lstStyle/>
          <a:p>
            <a:r>
              <a:rPr lang="en-US" dirty="0"/>
              <a:t>Sources of Financial Aid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ACE746-39D5-443C-A348-D9F47A9553C5}"/>
              </a:ext>
            </a:extLst>
          </p:cNvPr>
          <p:cNvSpPr>
            <a:spLocks noChangeAspect="1"/>
          </p:cNvSpPr>
          <p:nvPr/>
        </p:nvSpPr>
        <p:spPr>
          <a:xfrm>
            <a:off x="2514600" y="1600200"/>
            <a:ext cx="4114800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F802F6-2AC1-458A-97D1-724FB0D5A8DD}"/>
              </a:ext>
            </a:extLst>
          </p:cNvPr>
          <p:cNvSpPr/>
          <p:nvPr/>
        </p:nvSpPr>
        <p:spPr>
          <a:xfrm>
            <a:off x="3429000" y="1143000"/>
            <a:ext cx="2286000" cy="1097280"/>
          </a:xfrm>
          <a:prstGeom prst="roundRect">
            <a:avLst/>
          </a:prstGeom>
          <a:solidFill>
            <a:srgbClr val="70AC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Federal Government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6C2856-6045-4D2B-8A2C-BABE45A104D6}"/>
              </a:ext>
            </a:extLst>
          </p:cNvPr>
          <p:cNvSpPr/>
          <p:nvPr/>
        </p:nvSpPr>
        <p:spPr>
          <a:xfrm>
            <a:off x="5486400" y="2588623"/>
            <a:ext cx="2286000" cy="10972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86BE0F-FDFD-4AD9-B5A7-83E9EB0175E5}"/>
              </a:ext>
            </a:extLst>
          </p:cNvPr>
          <p:cNvSpPr/>
          <p:nvPr/>
        </p:nvSpPr>
        <p:spPr>
          <a:xfrm>
            <a:off x="5105400" y="4343400"/>
            <a:ext cx="2286000" cy="1097280"/>
          </a:xfrm>
          <a:prstGeom prst="roundRect">
            <a:avLst/>
          </a:prstGeom>
          <a:solidFill>
            <a:srgbClr val="9002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College and Universities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5D71047-7555-47AA-ADA3-E79A7E50F23D}"/>
              </a:ext>
            </a:extLst>
          </p:cNvPr>
          <p:cNvSpPr/>
          <p:nvPr/>
        </p:nvSpPr>
        <p:spPr>
          <a:xfrm>
            <a:off x="1905000" y="4343400"/>
            <a:ext cx="2286000" cy="10972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Private Sources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349136-4240-4CAF-ABC9-4C6829FD2E9C}"/>
              </a:ext>
            </a:extLst>
          </p:cNvPr>
          <p:cNvSpPr/>
          <p:nvPr/>
        </p:nvSpPr>
        <p:spPr>
          <a:xfrm>
            <a:off x="1371600" y="2588623"/>
            <a:ext cx="2286000" cy="10972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144754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99" y="0"/>
            <a:ext cx="91904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57150"/>
            <a:ext cx="3505200" cy="6724650"/>
          </a:xfrm>
          <a:prstGeom prst="rect">
            <a:avLst/>
          </a:prstGeom>
          <a:noFill/>
          <a:ln w="76200">
            <a:solidFill>
              <a:srgbClr val="00B0F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324100" y="1066800"/>
            <a:ext cx="3276600" cy="76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3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else…</a:t>
            </a:r>
          </a:p>
        </p:txBody>
      </p:sp>
    </p:spTree>
    <p:extLst>
      <p:ext uri="{BB962C8B-B14F-4D97-AF65-F5344CB8AC3E}">
        <p14:creationId xmlns:p14="http://schemas.microsoft.com/office/powerpoint/2010/main" val="279722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848600" cy="378474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cs typeface="Arial" panose="020B0604020202020204" pitchFamily="34" charset="0"/>
              </a:rPr>
              <a:t>Conditions exist that cannot be documented with the FAFSA</a:t>
            </a:r>
          </a:p>
          <a:p>
            <a:pPr>
              <a:spcBef>
                <a:spcPts val="1800"/>
              </a:spcBef>
            </a:pPr>
            <a:r>
              <a:rPr lang="en-US" dirty="0">
                <a:cs typeface="Arial" panose="020B0604020202020204" pitchFamily="34" charset="0"/>
              </a:rPr>
              <a:t>Send written explanation and documentation to your college’s financial aid office</a:t>
            </a:r>
          </a:p>
          <a:p>
            <a:pPr>
              <a:spcBef>
                <a:spcPts val="1800"/>
              </a:spcBef>
            </a:pPr>
            <a:r>
              <a:rPr lang="en-US" dirty="0">
                <a:cs typeface="Arial" panose="020B0604020202020204" pitchFamily="34" charset="0"/>
              </a:rPr>
              <a:t>College will review and request additional information if necessary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732389"/>
            <a:ext cx="7756263" cy="1054250"/>
          </a:xfrm>
        </p:spPr>
        <p:txBody>
          <a:bodyPr/>
          <a:lstStyle/>
          <a:p>
            <a:r>
              <a:rPr lang="en-US" dirty="0"/>
              <a:t>Special Circumstances</a:t>
            </a:r>
          </a:p>
        </p:txBody>
      </p:sp>
    </p:spTree>
    <p:extLst>
      <p:ext uri="{BB962C8B-B14F-4D97-AF65-F5344CB8AC3E}">
        <p14:creationId xmlns:p14="http://schemas.microsoft.com/office/powerpoint/2010/main" val="28711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9">
            <a:extLst>
              <a:ext uri="{FF2B5EF4-FFF2-40B4-BE49-F238E27FC236}">
                <a16:creationId xmlns:a16="http://schemas.microsoft.com/office/drawing/2014/main" id="{AD1A7855-605F-4512-BD0F-E7D7D7B7A74B}"/>
              </a:ext>
            </a:extLst>
          </p:cNvPr>
          <p:cNvSpPr/>
          <p:nvPr/>
        </p:nvSpPr>
        <p:spPr>
          <a:xfrm>
            <a:off x="6202883" y="609600"/>
            <a:ext cx="2847044" cy="1891963"/>
          </a:xfrm>
          <a:prstGeom prst="cloudCallout">
            <a:avLst>
              <a:gd name="adj1" fmla="val -23547"/>
              <a:gd name="adj2" fmla="val 148133"/>
            </a:avLst>
          </a:prstGeom>
          <a:solidFill>
            <a:srgbClr val="00206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Secondary school tuition</a:t>
            </a:r>
          </a:p>
        </p:txBody>
      </p:sp>
      <p:pic>
        <p:nvPicPr>
          <p:cNvPr id="8" name="Picture 7" descr="T:\NASFAA U\Video Design and Tools\Common Craft Cut-Outs\Pack_Scene_2_PNG_0\village_landscape.png">
            <a:extLst>
              <a:ext uri="{FF2B5EF4-FFF2-40B4-BE49-F238E27FC236}">
                <a16:creationId xmlns:a16="http://schemas.microsoft.com/office/drawing/2014/main" id="{5436E042-3DA2-407B-8543-685BC5756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32" y="3933753"/>
            <a:ext cx="8686600" cy="189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2">
            <a:extLst>
              <a:ext uri="{FF2B5EF4-FFF2-40B4-BE49-F238E27FC236}">
                <a16:creationId xmlns:a16="http://schemas.microsoft.com/office/drawing/2014/main" id="{7DF0CE34-2DA4-481C-BDDE-929919F3D789}"/>
              </a:ext>
            </a:extLst>
          </p:cNvPr>
          <p:cNvSpPr/>
          <p:nvPr/>
        </p:nvSpPr>
        <p:spPr>
          <a:xfrm>
            <a:off x="239281" y="903592"/>
            <a:ext cx="4303405" cy="1783836"/>
          </a:xfrm>
          <a:prstGeom prst="cloudCallout">
            <a:avLst>
              <a:gd name="adj1" fmla="val 11247"/>
              <a:gd name="adj2" fmla="val 201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Unusual uncovered medical/dental expenses</a:t>
            </a:r>
          </a:p>
        </p:txBody>
      </p:sp>
      <p:sp>
        <p:nvSpPr>
          <p:cNvPr id="10" name="Cloud Callout 5">
            <a:extLst>
              <a:ext uri="{FF2B5EF4-FFF2-40B4-BE49-F238E27FC236}">
                <a16:creationId xmlns:a16="http://schemas.microsoft.com/office/drawing/2014/main" id="{E7A51DC1-5E69-4E24-B453-7DFDEA2017DA}"/>
              </a:ext>
            </a:extLst>
          </p:cNvPr>
          <p:cNvSpPr/>
          <p:nvPr/>
        </p:nvSpPr>
        <p:spPr>
          <a:xfrm>
            <a:off x="94072" y="2562495"/>
            <a:ext cx="2199712" cy="1404912"/>
          </a:xfrm>
          <a:prstGeom prst="cloudCallout">
            <a:avLst>
              <a:gd name="adj1" fmla="val -4410"/>
              <a:gd name="adj2" fmla="val 86662"/>
            </a:avLst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Parent or spouse death</a:t>
            </a:r>
          </a:p>
        </p:txBody>
      </p:sp>
      <p:sp>
        <p:nvSpPr>
          <p:cNvPr id="11" name="Cloud Callout 4">
            <a:extLst>
              <a:ext uri="{FF2B5EF4-FFF2-40B4-BE49-F238E27FC236}">
                <a16:creationId xmlns:a16="http://schemas.microsoft.com/office/drawing/2014/main" id="{20937B81-3858-43A5-BA0E-37F5EBEBAFB4}"/>
              </a:ext>
            </a:extLst>
          </p:cNvPr>
          <p:cNvSpPr/>
          <p:nvPr/>
        </p:nvSpPr>
        <p:spPr>
          <a:xfrm>
            <a:off x="3279596" y="1590201"/>
            <a:ext cx="3597046" cy="1414763"/>
          </a:xfrm>
          <a:prstGeom prst="cloudCallout">
            <a:avLst>
              <a:gd name="adj1" fmla="val 26825"/>
              <a:gd name="adj2" fmla="val 120209"/>
            </a:avLst>
          </a:prstGeom>
          <a:solidFill>
            <a:srgbClr val="7030A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Extraordinary dependent care </a:t>
            </a:r>
          </a:p>
        </p:txBody>
      </p:sp>
      <p:sp>
        <p:nvSpPr>
          <p:cNvPr id="12" name="Cloud Callout 1">
            <a:extLst>
              <a:ext uri="{FF2B5EF4-FFF2-40B4-BE49-F238E27FC236}">
                <a16:creationId xmlns:a16="http://schemas.microsoft.com/office/drawing/2014/main" id="{B704AEED-A8D8-48A7-AB25-729EBD279045}"/>
              </a:ext>
            </a:extLst>
          </p:cNvPr>
          <p:cNvSpPr/>
          <p:nvPr/>
        </p:nvSpPr>
        <p:spPr>
          <a:xfrm>
            <a:off x="1766950" y="2761901"/>
            <a:ext cx="2658200" cy="1090999"/>
          </a:xfrm>
          <a:prstGeom prst="cloudCallout">
            <a:avLst>
              <a:gd name="adj1" fmla="val 22900"/>
              <a:gd name="adj2" fmla="val 15646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Loss of employment</a:t>
            </a:r>
          </a:p>
        </p:txBody>
      </p:sp>
      <p:sp>
        <p:nvSpPr>
          <p:cNvPr id="13" name="Cloud Callout 3">
            <a:extLst>
              <a:ext uri="{FF2B5EF4-FFF2-40B4-BE49-F238E27FC236}">
                <a16:creationId xmlns:a16="http://schemas.microsoft.com/office/drawing/2014/main" id="{2ADA539E-5AA4-4936-9152-EF35AA503312}"/>
              </a:ext>
            </a:extLst>
          </p:cNvPr>
          <p:cNvSpPr/>
          <p:nvPr/>
        </p:nvSpPr>
        <p:spPr>
          <a:xfrm>
            <a:off x="4148468" y="2768189"/>
            <a:ext cx="2728174" cy="878585"/>
          </a:xfrm>
          <a:prstGeom prst="cloudCallout">
            <a:avLst>
              <a:gd name="adj1" fmla="val -35368"/>
              <a:gd name="adj2" fmla="val 17994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Divorce</a:t>
            </a:r>
          </a:p>
        </p:txBody>
      </p:sp>
    </p:spTree>
    <p:extLst>
      <p:ext uri="{BB962C8B-B14F-4D97-AF65-F5344CB8AC3E}">
        <p14:creationId xmlns:p14="http://schemas.microsoft.com/office/powerpoint/2010/main" val="150015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057400"/>
            <a:ext cx="7848600" cy="393714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Early Decision/Action Applicants</a:t>
            </a:r>
          </a:p>
          <a:p>
            <a:r>
              <a:rPr lang="en-US" dirty="0">
                <a:solidFill>
                  <a:schemeClr val="tx1"/>
                </a:solidFill>
              </a:rPr>
              <a:t>Regular Decision</a:t>
            </a:r>
          </a:p>
          <a:p>
            <a:pPr lvl="1"/>
            <a:r>
              <a:rPr lang="en-US" dirty="0"/>
              <a:t>Financial Aid Packages included in admit packet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Should include (if eligible)</a:t>
            </a:r>
          </a:p>
          <a:p>
            <a:pPr lvl="1"/>
            <a:r>
              <a:rPr lang="en-US" dirty="0"/>
              <a:t>Federal Grants</a:t>
            </a:r>
          </a:p>
          <a:p>
            <a:pPr lvl="1"/>
            <a:r>
              <a:rPr lang="en-US" dirty="0"/>
              <a:t>State Grants</a:t>
            </a:r>
          </a:p>
          <a:p>
            <a:pPr lvl="1"/>
            <a:r>
              <a:rPr lang="en-US" dirty="0"/>
              <a:t>Institutional Need Based Grants</a:t>
            </a:r>
          </a:p>
          <a:p>
            <a:pPr lvl="1"/>
            <a:r>
              <a:rPr lang="en-US" dirty="0"/>
              <a:t>Institutional Scholarships</a:t>
            </a:r>
          </a:p>
          <a:p>
            <a:pPr lvl="1"/>
            <a:r>
              <a:rPr lang="en-US" dirty="0"/>
              <a:t>Federal Loan options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732389"/>
            <a:ext cx="7756263" cy="1054250"/>
          </a:xfrm>
        </p:spPr>
        <p:txBody>
          <a:bodyPr/>
          <a:lstStyle/>
          <a:p>
            <a:r>
              <a:rPr lang="en-US" dirty="0"/>
              <a:t>Financial Aid Packages</a:t>
            </a:r>
          </a:p>
        </p:txBody>
      </p:sp>
    </p:spTree>
    <p:extLst>
      <p:ext uri="{BB962C8B-B14F-4D97-AF65-F5344CB8AC3E}">
        <p14:creationId xmlns:p14="http://schemas.microsoft.com/office/powerpoint/2010/main" val="19579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05000"/>
            <a:ext cx="7848600" cy="40895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Federal Student Aid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https://studentaid.gov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FAFSA4Caster</a:t>
            </a:r>
          </a:p>
          <a:p>
            <a:pPr lvl="1"/>
            <a:r>
              <a:rPr lang="en-US" dirty="0"/>
              <a:t>Help to get an idea of EFC/Need</a:t>
            </a:r>
          </a:p>
          <a:p>
            <a:pPr lvl="1"/>
            <a:r>
              <a:rPr lang="en-US" dirty="0"/>
              <a:t>“College Cost Worksheet”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Net Price Calculators (NPC)</a:t>
            </a:r>
          </a:p>
          <a:p>
            <a:pPr lvl="1"/>
            <a:r>
              <a:rPr lang="en-US" dirty="0"/>
              <a:t>Every Title IV school is required to have one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609600"/>
            <a:ext cx="7756263" cy="1054250"/>
          </a:xfrm>
        </p:spPr>
        <p:txBody>
          <a:bodyPr/>
          <a:lstStyle/>
          <a:p>
            <a:r>
              <a:rPr lang="en-US" dirty="0"/>
              <a:t>Tools You Can use</a:t>
            </a:r>
          </a:p>
        </p:txBody>
      </p:sp>
    </p:spTree>
    <p:extLst>
      <p:ext uri="{BB962C8B-B14F-4D97-AF65-F5344CB8AC3E}">
        <p14:creationId xmlns:p14="http://schemas.microsoft.com/office/powerpoint/2010/main" val="329433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37EF05D-20EF-4100-A675-B7749AC97E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-159625"/>
            <a:ext cx="7010400" cy="717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69629"/>
      </p:ext>
    </p:extLst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805" y="762000"/>
            <a:ext cx="8077200" cy="4648200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Q</a:t>
            </a:r>
            <a:r>
              <a:rPr lang="en-US" sz="6000" i="1" dirty="0"/>
              <a:t>uestions?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2800" dirty="0"/>
              <a:t>Contact Info:</a:t>
            </a:r>
            <a:br>
              <a:rPr lang="en-US" sz="2800" dirty="0"/>
            </a:br>
            <a:r>
              <a:rPr lang="en-US" sz="2800" dirty="0"/>
              <a:t>www.smcm.edu/osfa</a:t>
            </a:r>
            <a:br>
              <a:rPr lang="en-US" sz="2800" dirty="0"/>
            </a:br>
            <a:r>
              <a:rPr lang="en-US" sz="2800" dirty="0"/>
              <a:t>osfa@smcm.edu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33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1"/>
            <a:ext cx="8077200" cy="2057400"/>
          </a:xfrm>
        </p:spPr>
        <p:txBody>
          <a:bodyPr>
            <a:noAutofit/>
          </a:bodyPr>
          <a:lstStyle/>
          <a:p>
            <a:r>
              <a:rPr lang="en-US" sz="4000" dirty="0"/>
              <a:t>How to Apply for Financial Assistance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59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362200"/>
            <a:ext cx="7745505" cy="34893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 FSA ID gives you access to Federal Student Aid’s online systems and serve as your legal signature.</a:t>
            </a:r>
          </a:p>
          <a:p>
            <a:r>
              <a:rPr lang="en-US" dirty="0">
                <a:solidFill>
                  <a:schemeClr val="tx1"/>
                </a:solidFill>
              </a:rPr>
              <a:t>Both the student </a:t>
            </a:r>
            <a:r>
              <a:rPr lang="en-US" b="1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chemeClr val="tx1"/>
                </a:solidFill>
              </a:rPr>
              <a:t> a parent need to create one.</a:t>
            </a:r>
          </a:p>
          <a:p>
            <a:r>
              <a:rPr lang="en-US" dirty="0">
                <a:solidFill>
                  <a:schemeClr val="tx1"/>
                </a:solidFill>
              </a:rPr>
              <a:t>Will be used throughout the aid process, including </a:t>
            </a:r>
            <a:r>
              <a:rPr lang="en-US" dirty="0">
                <a:solidFill>
                  <a:srgbClr val="00B050"/>
                </a:solidFill>
              </a:rPr>
              <a:t>subsequent years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https://fsaid.ed.gov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9247" y="898671"/>
            <a:ext cx="7756263" cy="721686"/>
          </a:xfrm>
        </p:spPr>
        <p:txBody>
          <a:bodyPr/>
          <a:lstStyle/>
          <a:p>
            <a:r>
              <a:rPr lang="en-US" dirty="0"/>
              <a:t>FSA ID	</a:t>
            </a:r>
          </a:p>
        </p:txBody>
      </p:sp>
    </p:spTree>
    <p:extLst>
      <p:ext uri="{BB962C8B-B14F-4D97-AF65-F5344CB8AC3E}">
        <p14:creationId xmlns:p14="http://schemas.microsoft.com/office/powerpoint/2010/main" val="14000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362200"/>
            <a:ext cx="7745505" cy="348932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MUST be filled to receive federal aid</a:t>
            </a:r>
          </a:p>
          <a:p>
            <a:pPr lvl="1"/>
            <a:r>
              <a:rPr lang="en-US" dirty="0"/>
              <a:t>Required for some state and institutional as well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 standard federal form that collects demographic and financial information about student and family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May be filed at any time during an academic year, but no earlier than the October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prior to the academic year for which the student requests aid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1999" cy="1054250"/>
          </a:xfrm>
        </p:spPr>
        <p:txBody>
          <a:bodyPr>
            <a:normAutofit/>
          </a:bodyPr>
          <a:lstStyle/>
          <a:p>
            <a:r>
              <a:rPr lang="en-US" sz="2800" dirty="0"/>
              <a:t>Free Application for Federal Student Aid (FAFSA)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632" y="184160"/>
            <a:ext cx="8381999" cy="1054250"/>
          </a:xfrm>
        </p:spPr>
        <p:txBody>
          <a:bodyPr>
            <a:normAutofit/>
          </a:bodyPr>
          <a:lstStyle/>
          <a:p>
            <a:r>
              <a:rPr lang="en-US" sz="2800" dirty="0"/>
              <a:t>Ways to file the FAFSA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F128711-604D-44CA-A94F-734834476D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576176"/>
              </p:ext>
            </p:extLst>
          </p:nvPr>
        </p:nvGraphicFramePr>
        <p:xfrm>
          <a:off x="500495" y="1217627"/>
          <a:ext cx="82677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FF647E09-F102-432F-A3F7-C446893F23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00066"/>
            <a:ext cx="686467" cy="68646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0855EFD-9CB2-4D9D-8442-F0836B6AC473}"/>
              </a:ext>
            </a:extLst>
          </p:cNvPr>
          <p:cNvGrpSpPr/>
          <p:nvPr/>
        </p:nvGrpSpPr>
        <p:grpSpPr>
          <a:xfrm>
            <a:off x="685800" y="1447800"/>
            <a:ext cx="572017" cy="533400"/>
            <a:chOff x="2689587" y="3027207"/>
            <a:chExt cx="1931831" cy="193183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16DDAEA-A61D-4BAC-9145-65F8E42C0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587" y="3027207"/>
              <a:ext cx="1931831" cy="193183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566D77-E33C-4A23-9136-3BF427023043}"/>
                </a:ext>
              </a:extLst>
            </p:cNvPr>
            <p:cNvSpPr/>
            <p:nvPr/>
          </p:nvSpPr>
          <p:spPr>
            <a:xfrm>
              <a:off x="3229776" y="3505200"/>
              <a:ext cx="885024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1ADA409-F995-4990-93FD-490C0FA0BD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2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23409"/>
            <a:ext cx="533400" cy="533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F42954-AFD0-4352-831F-641B9488FD3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028866"/>
            <a:ext cx="549638" cy="549638"/>
          </a:xfrm>
          <a:prstGeom prst="rect">
            <a:avLst/>
          </a:prstGeom>
        </p:spPr>
      </p:pic>
      <p:grpSp>
        <p:nvGrpSpPr>
          <p:cNvPr id="18" name="Picture 8" descr="Telephone">
            <a:extLst>
              <a:ext uri="{FF2B5EF4-FFF2-40B4-BE49-F238E27FC236}">
                <a16:creationId xmlns:a16="http://schemas.microsoft.com/office/drawing/2014/main" id="{C05A518B-4604-4BB1-9A85-0074187D1751}"/>
              </a:ext>
            </a:extLst>
          </p:cNvPr>
          <p:cNvGrpSpPr/>
          <p:nvPr/>
        </p:nvGrpSpPr>
        <p:grpSpPr>
          <a:xfrm flipH="1">
            <a:off x="990600" y="4095923"/>
            <a:ext cx="758500" cy="678800"/>
            <a:chOff x="990600" y="4095923"/>
            <a:chExt cx="758500" cy="678800"/>
          </a:xfrm>
          <a:solidFill>
            <a:schemeClr val="tx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FB6527A-E123-4F8F-8E7E-B5A7AB350502}"/>
                </a:ext>
              </a:extLst>
            </p:cNvPr>
            <p:cNvSpPr/>
            <p:nvPr/>
          </p:nvSpPr>
          <p:spPr>
            <a:xfrm>
              <a:off x="1063244" y="4225905"/>
              <a:ext cx="608380" cy="183842"/>
            </a:xfrm>
            <a:custGeom>
              <a:avLst/>
              <a:gdLst>
                <a:gd name="connsiteX0" fmla="*/ 592624 w 608380"/>
                <a:gd name="connsiteY0" fmla="*/ 74365 h 183841"/>
                <a:gd name="connsiteX1" fmla="*/ 306606 w 608380"/>
                <a:gd name="connsiteY1" fmla="*/ 4364 h 183841"/>
                <a:gd name="connsiteX2" fmla="*/ 20589 w 608380"/>
                <a:gd name="connsiteY2" fmla="*/ 74365 h 183841"/>
                <a:gd name="connsiteX3" fmla="*/ 10317 w 608380"/>
                <a:gd name="connsiteY3" fmla="*/ 114669 h 183841"/>
                <a:gd name="connsiteX4" fmla="*/ 52193 w 608380"/>
                <a:gd name="connsiteY4" fmla="*/ 169822 h 183841"/>
                <a:gd name="connsiteX5" fmla="*/ 100389 w 608380"/>
                <a:gd name="connsiteY5" fmla="*/ 174064 h 183841"/>
                <a:gd name="connsiteX6" fmla="*/ 139104 w 608380"/>
                <a:gd name="connsiteY6" fmla="*/ 139417 h 183841"/>
                <a:gd name="connsiteX7" fmla="*/ 148585 w 608380"/>
                <a:gd name="connsiteY7" fmla="*/ 119619 h 183841"/>
                <a:gd name="connsiteX8" fmla="*/ 148585 w 608380"/>
                <a:gd name="connsiteY8" fmla="*/ 83557 h 183841"/>
                <a:gd name="connsiteX9" fmla="*/ 306606 w 608380"/>
                <a:gd name="connsiteY9" fmla="*/ 60224 h 183841"/>
                <a:gd name="connsiteX10" fmla="*/ 464627 w 608380"/>
                <a:gd name="connsiteY10" fmla="*/ 83557 h 183841"/>
                <a:gd name="connsiteX11" fmla="*/ 464627 w 608380"/>
                <a:gd name="connsiteY11" fmla="*/ 119619 h 183841"/>
                <a:gd name="connsiteX12" fmla="*/ 474108 w 608380"/>
                <a:gd name="connsiteY12" fmla="*/ 139417 h 183841"/>
                <a:gd name="connsiteX13" fmla="*/ 512823 w 608380"/>
                <a:gd name="connsiteY13" fmla="*/ 174064 h 183841"/>
                <a:gd name="connsiteX14" fmla="*/ 561020 w 608380"/>
                <a:gd name="connsiteY14" fmla="*/ 169822 h 183841"/>
                <a:gd name="connsiteX15" fmla="*/ 602895 w 608380"/>
                <a:gd name="connsiteY15" fmla="*/ 114669 h 183841"/>
                <a:gd name="connsiteX16" fmla="*/ 592624 w 608380"/>
                <a:gd name="connsiteY16" fmla="*/ 74365 h 18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8380" h="183841">
                  <a:moveTo>
                    <a:pt x="592624" y="74365"/>
                  </a:moveTo>
                  <a:cubicBezTo>
                    <a:pt x="508873" y="29819"/>
                    <a:pt x="410900" y="4364"/>
                    <a:pt x="306606" y="4364"/>
                  </a:cubicBezTo>
                  <a:cubicBezTo>
                    <a:pt x="202312" y="4364"/>
                    <a:pt x="104340" y="29819"/>
                    <a:pt x="20589" y="74365"/>
                  </a:cubicBezTo>
                  <a:cubicBezTo>
                    <a:pt x="4786" y="82850"/>
                    <a:pt x="46" y="101234"/>
                    <a:pt x="10317" y="114669"/>
                  </a:cubicBezTo>
                  <a:lnTo>
                    <a:pt x="52193" y="169822"/>
                  </a:lnTo>
                  <a:cubicBezTo>
                    <a:pt x="63254" y="184670"/>
                    <a:pt x="86957" y="186792"/>
                    <a:pt x="100389" y="174064"/>
                  </a:cubicBezTo>
                  <a:lnTo>
                    <a:pt x="139104" y="139417"/>
                  </a:lnTo>
                  <a:cubicBezTo>
                    <a:pt x="145425" y="133760"/>
                    <a:pt x="148585" y="126689"/>
                    <a:pt x="148585" y="119619"/>
                  </a:cubicBezTo>
                  <a:lnTo>
                    <a:pt x="148585" y="83557"/>
                  </a:lnTo>
                  <a:cubicBezTo>
                    <a:pt x="198362" y="68709"/>
                    <a:pt x="251299" y="60224"/>
                    <a:pt x="306606" y="60224"/>
                  </a:cubicBezTo>
                  <a:cubicBezTo>
                    <a:pt x="361914" y="60224"/>
                    <a:pt x="414851" y="68709"/>
                    <a:pt x="464627" y="83557"/>
                  </a:cubicBezTo>
                  <a:lnTo>
                    <a:pt x="464627" y="119619"/>
                  </a:lnTo>
                  <a:cubicBezTo>
                    <a:pt x="464627" y="127397"/>
                    <a:pt x="467788" y="134467"/>
                    <a:pt x="474108" y="139417"/>
                  </a:cubicBezTo>
                  <a:lnTo>
                    <a:pt x="512823" y="174064"/>
                  </a:lnTo>
                  <a:cubicBezTo>
                    <a:pt x="527045" y="186792"/>
                    <a:pt x="549958" y="184670"/>
                    <a:pt x="561020" y="169822"/>
                  </a:cubicBezTo>
                  <a:lnTo>
                    <a:pt x="602895" y="114669"/>
                  </a:lnTo>
                  <a:cubicBezTo>
                    <a:pt x="613167" y="101234"/>
                    <a:pt x="608426" y="82850"/>
                    <a:pt x="592624" y="74365"/>
                  </a:cubicBezTo>
                  <a:close/>
                </a:path>
              </a:pathLst>
            </a:custGeom>
            <a:grpFill/>
            <a:ln w="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9CBE809-27FD-4B8B-AA27-F3916A3E4F76}"/>
                </a:ext>
              </a:extLst>
            </p:cNvPr>
            <p:cNvSpPr/>
            <p:nvPr/>
          </p:nvSpPr>
          <p:spPr>
            <a:xfrm>
              <a:off x="1127942" y="4317826"/>
              <a:ext cx="481964" cy="318188"/>
            </a:xfrm>
            <a:custGeom>
              <a:avLst/>
              <a:gdLst>
                <a:gd name="connsiteX0" fmla="*/ 320918 w 481963"/>
                <a:gd name="connsiteY0" fmla="*/ 145781 h 318187"/>
                <a:gd name="connsiteX1" fmla="*/ 289314 w 481963"/>
                <a:gd name="connsiteY1" fmla="*/ 145781 h 318187"/>
                <a:gd name="connsiteX2" fmla="*/ 289314 w 481963"/>
                <a:gd name="connsiteY2" fmla="*/ 117497 h 318187"/>
                <a:gd name="connsiteX3" fmla="*/ 320918 w 481963"/>
                <a:gd name="connsiteY3" fmla="*/ 117497 h 318187"/>
                <a:gd name="connsiteX4" fmla="*/ 320918 w 481963"/>
                <a:gd name="connsiteY4" fmla="*/ 145781 h 318187"/>
                <a:gd name="connsiteX5" fmla="*/ 320918 w 481963"/>
                <a:gd name="connsiteY5" fmla="*/ 202347 h 318187"/>
                <a:gd name="connsiteX6" fmla="*/ 289314 w 481963"/>
                <a:gd name="connsiteY6" fmla="*/ 202347 h 318187"/>
                <a:gd name="connsiteX7" fmla="*/ 289314 w 481963"/>
                <a:gd name="connsiteY7" fmla="*/ 174064 h 318187"/>
                <a:gd name="connsiteX8" fmla="*/ 320918 w 481963"/>
                <a:gd name="connsiteY8" fmla="*/ 174064 h 318187"/>
                <a:gd name="connsiteX9" fmla="*/ 320918 w 481963"/>
                <a:gd name="connsiteY9" fmla="*/ 202347 h 318187"/>
                <a:gd name="connsiteX10" fmla="*/ 320918 w 481963"/>
                <a:gd name="connsiteY10" fmla="*/ 258914 h 318187"/>
                <a:gd name="connsiteX11" fmla="*/ 289314 w 481963"/>
                <a:gd name="connsiteY11" fmla="*/ 258914 h 318187"/>
                <a:gd name="connsiteX12" fmla="*/ 289314 w 481963"/>
                <a:gd name="connsiteY12" fmla="*/ 230631 h 318187"/>
                <a:gd name="connsiteX13" fmla="*/ 320918 w 481963"/>
                <a:gd name="connsiteY13" fmla="*/ 230631 h 318187"/>
                <a:gd name="connsiteX14" fmla="*/ 320918 w 481963"/>
                <a:gd name="connsiteY14" fmla="*/ 258914 h 318187"/>
                <a:gd name="connsiteX15" fmla="*/ 257710 w 481963"/>
                <a:gd name="connsiteY15" fmla="*/ 145781 h 318187"/>
                <a:gd name="connsiteX16" fmla="*/ 226106 w 481963"/>
                <a:gd name="connsiteY16" fmla="*/ 145781 h 318187"/>
                <a:gd name="connsiteX17" fmla="*/ 226106 w 481963"/>
                <a:gd name="connsiteY17" fmla="*/ 117497 h 318187"/>
                <a:gd name="connsiteX18" fmla="*/ 257710 w 481963"/>
                <a:gd name="connsiteY18" fmla="*/ 117497 h 318187"/>
                <a:gd name="connsiteX19" fmla="*/ 257710 w 481963"/>
                <a:gd name="connsiteY19" fmla="*/ 145781 h 318187"/>
                <a:gd name="connsiteX20" fmla="*/ 257710 w 481963"/>
                <a:gd name="connsiteY20" fmla="*/ 202347 h 318187"/>
                <a:gd name="connsiteX21" fmla="*/ 226106 w 481963"/>
                <a:gd name="connsiteY21" fmla="*/ 202347 h 318187"/>
                <a:gd name="connsiteX22" fmla="*/ 226106 w 481963"/>
                <a:gd name="connsiteY22" fmla="*/ 174064 h 318187"/>
                <a:gd name="connsiteX23" fmla="*/ 257710 w 481963"/>
                <a:gd name="connsiteY23" fmla="*/ 174064 h 318187"/>
                <a:gd name="connsiteX24" fmla="*/ 257710 w 481963"/>
                <a:gd name="connsiteY24" fmla="*/ 202347 h 318187"/>
                <a:gd name="connsiteX25" fmla="*/ 257710 w 481963"/>
                <a:gd name="connsiteY25" fmla="*/ 258914 h 318187"/>
                <a:gd name="connsiteX26" fmla="*/ 226106 w 481963"/>
                <a:gd name="connsiteY26" fmla="*/ 258914 h 318187"/>
                <a:gd name="connsiteX27" fmla="*/ 226106 w 481963"/>
                <a:gd name="connsiteY27" fmla="*/ 230631 h 318187"/>
                <a:gd name="connsiteX28" fmla="*/ 257710 w 481963"/>
                <a:gd name="connsiteY28" fmla="*/ 230631 h 318187"/>
                <a:gd name="connsiteX29" fmla="*/ 257710 w 481963"/>
                <a:gd name="connsiteY29" fmla="*/ 258914 h 318187"/>
                <a:gd name="connsiteX30" fmla="*/ 194501 w 481963"/>
                <a:gd name="connsiteY30" fmla="*/ 145781 h 318187"/>
                <a:gd name="connsiteX31" fmla="*/ 162897 w 481963"/>
                <a:gd name="connsiteY31" fmla="*/ 145781 h 318187"/>
                <a:gd name="connsiteX32" fmla="*/ 162897 w 481963"/>
                <a:gd name="connsiteY32" fmla="*/ 117497 h 318187"/>
                <a:gd name="connsiteX33" fmla="*/ 194501 w 481963"/>
                <a:gd name="connsiteY33" fmla="*/ 117497 h 318187"/>
                <a:gd name="connsiteX34" fmla="*/ 194501 w 481963"/>
                <a:gd name="connsiteY34" fmla="*/ 145781 h 318187"/>
                <a:gd name="connsiteX35" fmla="*/ 194501 w 481963"/>
                <a:gd name="connsiteY35" fmla="*/ 202347 h 318187"/>
                <a:gd name="connsiteX36" fmla="*/ 162897 w 481963"/>
                <a:gd name="connsiteY36" fmla="*/ 202347 h 318187"/>
                <a:gd name="connsiteX37" fmla="*/ 162897 w 481963"/>
                <a:gd name="connsiteY37" fmla="*/ 174064 h 318187"/>
                <a:gd name="connsiteX38" fmla="*/ 194501 w 481963"/>
                <a:gd name="connsiteY38" fmla="*/ 174064 h 318187"/>
                <a:gd name="connsiteX39" fmla="*/ 194501 w 481963"/>
                <a:gd name="connsiteY39" fmla="*/ 202347 h 318187"/>
                <a:gd name="connsiteX40" fmla="*/ 194501 w 481963"/>
                <a:gd name="connsiteY40" fmla="*/ 258914 h 318187"/>
                <a:gd name="connsiteX41" fmla="*/ 162897 w 481963"/>
                <a:gd name="connsiteY41" fmla="*/ 258914 h 318187"/>
                <a:gd name="connsiteX42" fmla="*/ 162897 w 481963"/>
                <a:gd name="connsiteY42" fmla="*/ 230631 h 318187"/>
                <a:gd name="connsiteX43" fmla="*/ 194501 w 481963"/>
                <a:gd name="connsiteY43" fmla="*/ 230631 h 318187"/>
                <a:gd name="connsiteX44" fmla="*/ 194501 w 481963"/>
                <a:gd name="connsiteY44" fmla="*/ 258914 h 318187"/>
                <a:gd name="connsiteX45" fmla="*/ 368324 w 481963"/>
                <a:gd name="connsiteY45" fmla="*/ 68002 h 318187"/>
                <a:gd name="connsiteX46" fmla="*/ 368324 w 481963"/>
                <a:gd name="connsiteY46" fmla="*/ 25577 h 318187"/>
                <a:gd name="connsiteX47" fmla="*/ 344621 w 481963"/>
                <a:gd name="connsiteY47" fmla="*/ 4364 h 318187"/>
                <a:gd name="connsiteX48" fmla="*/ 320918 w 481963"/>
                <a:gd name="connsiteY48" fmla="*/ 25577 h 318187"/>
                <a:gd name="connsiteX49" fmla="*/ 320918 w 481963"/>
                <a:gd name="connsiteY49" fmla="*/ 60931 h 318187"/>
                <a:gd name="connsiteX50" fmla="*/ 162897 w 481963"/>
                <a:gd name="connsiteY50" fmla="*/ 60931 h 318187"/>
                <a:gd name="connsiteX51" fmla="*/ 162897 w 481963"/>
                <a:gd name="connsiteY51" fmla="*/ 25577 h 318187"/>
                <a:gd name="connsiteX52" fmla="*/ 139194 w 481963"/>
                <a:gd name="connsiteY52" fmla="*/ 4364 h 318187"/>
                <a:gd name="connsiteX53" fmla="*/ 115491 w 481963"/>
                <a:gd name="connsiteY53" fmla="*/ 25577 h 318187"/>
                <a:gd name="connsiteX54" fmla="*/ 115491 w 481963"/>
                <a:gd name="connsiteY54" fmla="*/ 68002 h 318187"/>
                <a:gd name="connsiteX55" fmla="*/ 23049 w 481963"/>
                <a:gd name="connsiteY55" fmla="*/ 150730 h 318187"/>
                <a:gd name="connsiteX56" fmla="*/ 4876 w 481963"/>
                <a:gd name="connsiteY56" fmla="*/ 191034 h 318187"/>
                <a:gd name="connsiteX57" fmla="*/ 4876 w 481963"/>
                <a:gd name="connsiteY57" fmla="*/ 315481 h 318187"/>
                <a:gd name="connsiteX58" fmla="*/ 478939 w 481963"/>
                <a:gd name="connsiteY58" fmla="*/ 315481 h 318187"/>
                <a:gd name="connsiteX59" fmla="*/ 478939 w 481963"/>
                <a:gd name="connsiteY59" fmla="*/ 190327 h 318187"/>
                <a:gd name="connsiteX60" fmla="*/ 460767 w 481963"/>
                <a:gd name="connsiteY60" fmla="*/ 150023 h 318187"/>
                <a:gd name="connsiteX61" fmla="*/ 368324 w 481963"/>
                <a:gd name="connsiteY61" fmla="*/ 68002 h 31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81963" h="318187">
                  <a:moveTo>
                    <a:pt x="320918" y="145781"/>
                  </a:moveTo>
                  <a:lnTo>
                    <a:pt x="289314" y="145781"/>
                  </a:lnTo>
                  <a:lnTo>
                    <a:pt x="289314" y="117497"/>
                  </a:lnTo>
                  <a:lnTo>
                    <a:pt x="320918" y="117497"/>
                  </a:lnTo>
                  <a:lnTo>
                    <a:pt x="320918" y="145781"/>
                  </a:lnTo>
                  <a:close/>
                  <a:moveTo>
                    <a:pt x="320918" y="202347"/>
                  </a:moveTo>
                  <a:lnTo>
                    <a:pt x="289314" y="202347"/>
                  </a:lnTo>
                  <a:lnTo>
                    <a:pt x="289314" y="174064"/>
                  </a:lnTo>
                  <a:lnTo>
                    <a:pt x="320918" y="174064"/>
                  </a:lnTo>
                  <a:lnTo>
                    <a:pt x="320918" y="202347"/>
                  </a:lnTo>
                  <a:close/>
                  <a:moveTo>
                    <a:pt x="320918" y="258914"/>
                  </a:moveTo>
                  <a:lnTo>
                    <a:pt x="289314" y="258914"/>
                  </a:lnTo>
                  <a:lnTo>
                    <a:pt x="289314" y="230631"/>
                  </a:lnTo>
                  <a:lnTo>
                    <a:pt x="320918" y="230631"/>
                  </a:lnTo>
                  <a:lnTo>
                    <a:pt x="320918" y="258914"/>
                  </a:lnTo>
                  <a:close/>
                  <a:moveTo>
                    <a:pt x="257710" y="145781"/>
                  </a:moveTo>
                  <a:lnTo>
                    <a:pt x="226106" y="145781"/>
                  </a:lnTo>
                  <a:lnTo>
                    <a:pt x="226106" y="117497"/>
                  </a:lnTo>
                  <a:lnTo>
                    <a:pt x="257710" y="117497"/>
                  </a:lnTo>
                  <a:lnTo>
                    <a:pt x="257710" y="145781"/>
                  </a:lnTo>
                  <a:close/>
                  <a:moveTo>
                    <a:pt x="257710" y="202347"/>
                  </a:moveTo>
                  <a:lnTo>
                    <a:pt x="226106" y="202347"/>
                  </a:lnTo>
                  <a:lnTo>
                    <a:pt x="226106" y="174064"/>
                  </a:lnTo>
                  <a:lnTo>
                    <a:pt x="257710" y="174064"/>
                  </a:lnTo>
                  <a:lnTo>
                    <a:pt x="257710" y="202347"/>
                  </a:lnTo>
                  <a:close/>
                  <a:moveTo>
                    <a:pt x="257710" y="258914"/>
                  </a:moveTo>
                  <a:lnTo>
                    <a:pt x="226106" y="258914"/>
                  </a:lnTo>
                  <a:lnTo>
                    <a:pt x="226106" y="230631"/>
                  </a:lnTo>
                  <a:lnTo>
                    <a:pt x="257710" y="230631"/>
                  </a:lnTo>
                  <a:lnTo>
                    <a:pt x="257710" y="258914"/>
                  </a:lnTo>
                  <a:close/>
                  <a:moveTo>
                    <a:pt x="194501" y="145781"/>
                  </a:moveTo>
                  <a:lnTo>
                    <a:pt x="162897" y="145781"/>
                  </a:lnTo>
                  <a:lnTo>
                    <a:pt x="162897" y="117497"/>
                  </a:lnTo>
                  <a:lnTo>
                    <a:pt x="194501" y="117497"/>
                  </a:lnTo>
                  <a:lnTo>
                    <a:pt x="194501" y="145781"/>
                  </a:lnTo>
                  <a:close/>
                  <a:moveTo>
                    <a:pt x="194501" y="202347"/>
                  </a:moveTo>
                  <a:lnTo>
                    <a:pt x="162897" y="202347"/>
                  </a:lnTo>
                  <a:lnTo>
                    <a:pt x="162897" y="174064"/>
                  </a:lnTo>
                  <a:lnTo>
                    <a:pt x="194501" y="174064"/>
                  </a:lnTo>
                  <a:lnTo>
                    <a:pt x="194501" y="202347"/>
                  </a:lnTo>
                  <a:close/>
                  <a:moveTo>
                    <a:pt x="194501" y="258914"/>
                  </a:moveTo>
                  <a:lnTo>
                    <a:pt x="162897" y="258914"/>
                  </a:lnTo>
                  <a:lnTo>
                    <a:pt x="162897" y="230631"/>
                  </a:lnTo>
                  <a:lnTo>
                    <a:pt x="194501" y="230631"/>
                  </a:lnTo>
                  <a:lnTo>
                    <a:pt x="194501" y="258914"/>
                  </a:lnTo>
                  <a:close/>
                  <a:moveTo>
                    <a:pt x="368324" y="68002"/>
                  </a:moveTo>
                  <a:lnTo>
                    <a:pt x="368324" y="25577"/>
                  </a:lnTo>
                  <a:cubicBezTo>
                    <a:pt x="368324" y="13556"/>
                    <a:pt x="358053" y="4364"/>
                    <a:pt x="344621" y="4364"/>
                  </a:cubicBezTo>
                  <a:cubicBezTo>
                    <a:pt x="331189" y="4364"/>
                    <a:pt x="320918" y="13556"/>
                    <a:pt x="320918" y="25577"/>
                  </a:cubicBezTo>
                  <a:lnTo>
                    <a:pt x="320918" y="60931"/>
                  </a:lnTo>
                  <a:lnTo>
                    <a:pt x="162897" y="60931"/>
                  </a:lnTo>
                  <a:lnTo>
                    <a:pt x="162897" y="25577"/>
                  </a:lnTo>
                  <a:cubicBezTo>
                    <a:pt x="162897" y="13556"/>
                    <a:pt x="152626" y="4364"/>
                    <a:pt x="139194" y="4364"/>
                  </a:cubicBezTo>
                  <a:cubicBezTo>
                    <a:pt x="125762" y="4364"/>
                    <a:pt x="115491" y="13556"/>
                    <a:pt x="115491" y="25577"/>
                  </a:cubicBezTo>
                  <a:lnTo>
                    <a:pt x="115491" y="68002"/>
                  </a:lnTo>
                  <a:lnTo>
                    <a:pt x="23049" y="150730"/>
                  </a:lnTo>
                  <a:cubicBezTo>
                    <a:pt x="11197" y="161337"/>
                    <a:pt x="4876" y="175478"/>
                    <a:pt x="4876" y="191034"/>
                  </a:cubicBezTo>
                  <a:lnTo>
                    <a:pt x="4876" y="315481"/>
                  </a:lnTo>
                  <a:lnTo>
                    <a:pt x="478939" y="315481"/>
                  </a:lnTo>
                  <a:lnTo>
                    <a:pt x="478939" y="190327"/>
                  </a:lnTo>
                  <a:cubicBezTo>
                    <a:pt x="478939" y="175478"/>
                    <a:pt x="472618" y="160629"/>
                    <a:pt x="460767" y="150023"/>
                  </a:cubicBezTo>
                  <a:lnTo>
                    <a:pt x="368324" y="68002"/>
                  </a:lnTo>
                  <a:close/>
                </a:path>
              </a:pathLst>
            </a:custGeom>
            <a:grpFill/>
            <a:ln w="78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776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772AED-4D1F-4C08-8EB6-0A9E293E4A07}"/>
              </a:ext>
            </a:extLst>
          </p:cNvPr>
          <p:cNvSpPr/>
          <p:nvPr/>
        </p:nvSpPr>
        <p:spPr>
          <a:xfrm>
            <a:off x="2819400" y="1394499"/>
            <a:ext cx="3505200" cy="3046988"/>
          </a:xfrm>
          <a:prstGeom prst="rect">
            <a:avLst/>
          </a:prstGeom>
          <a:solidFill>
            <a:srgbClr val="EAEAE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FAFSA can now be completed on an app!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EA931A-3FFB-4D1A-8F9D-BC4CC523C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8" y="990599"/>
            <a:ext cx="2639291" cy="50883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F73E83-8A78-4A2C-BCFF-24EC25754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990599"/>
            <a:ext cx="2639291" cy="509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5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514600"/>
            <a:ext cx="7745505" cy="333692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Starting October 1, 2020, students can begin FAFSA for 2021-22 academic year using prior year info. </a:t>
            </a:r>
          </a:p>
          <a:p>
            <a:pPr lvl="1"/>
            <a:r>
              <a:rPr lang="en-US" dirty="0"/>
              <a:t>2019 Tax Info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9247" y="732389"/>
            <a:ext cx="7756263" cy="1054250"/>
          </a:xfrm>
        </p:spPr>
        <p:txBody>
          <a:bodyPr/>
          <a:lstStyle/>
          <a:p>
            <a:r>
              <a:rPr lang="en-US" dirty="0"/>
              <a:t>FAFSA: Prior-Prior Year</a:t>
            </a:r>
          </a:p>
        </p:txBody>
      </p:sp>
    </p:spTree>
    <p:extLst>
      <p:ext uri="{BB962C8B-B14F-4D97-AF65-F5344CB8AC3E}">
        <p14:creationId xmlns:p14="http://schemas.microsoft.com/office/powerpoint/2010/main" val="26215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MCM PPT Template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ardcover">
  <a:themeElements>
    <a:clrScheme name="St. Mary Colors">
      <a:dk1>
        <a:sysClr val="windowText" lastClr="000000"/>
      </a:dk1>
      <a:lt1>
        <a:sysClr val="window" lastClr="FFFFFF"/>
      </a:lt1>
      <a:dk2>
        <a:srgbClr val="00205C"/>
      </a:dk2>
      <a:lt2>
        <a:srgbClr val="847870"/>
      </a:lt2>
      <a:accent1>
        <a:srgbClr val="F9E0A4"/>
      </a:accent1>
      <a:accent2>
        <a:srgbClr val="FFB81D"/>
      </a:accent2>
      <a:accent3>
        <a:srgbClr val="B7814F"/>
      </a:accent3>
      <a:accent4>
        <a:srgbClr val="0099A8"/>
      </a:accent4>
      <a:accent5>
        <a:srgbClr val="007935"/>
      </a:accent5>
      <a:accent6>
        <a:srgbClr val="D13238"/>
      </a:accent6>
      <a:hlink>
        <a:srgbClr val="CC9900"/>
      </a:hlink>
      <a:folHlink>
        <a:srgbClr val="FFFFFF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SMCM PPT Template 2017</Template>
  <TotalTime>6329</TotalTime>
  <Words>1003</Words>
  <Application>Microsoft Office PowerPoint</Application>
  <PresentationFormat>On-screen Show (4:3)</PresentationFormat>
  <Paragraphs>205</Paragraphs>
  <Slides>37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Adobe Caslon Pro Bold</vt:lpstr>
      <vt:lpstr>Arial</vt:lpstr>
      <vt:lpstr>Book Antiqua</vt:lpstr>
      <vt:lpstr>Calibri</vt:lpstr>
      <vt:lpstr>Times New Roman</vt:lpstr>
      <vt:lpstr>Wingdings</vt:lpstr>
      <vt:lpstr>SMCM PPT Template 2017</vt:lpstr>
      <vt:lpstr>1_Office Theme</vt:lpstr>
      <vt:lpstr>Hardcover</vt:lpstr>
      <vt:lpstr>   Financial Aid    </vt:lpstr>
      <vt:lpstr>What is Financial Aid? </vt:lpstr>
      <vt:lpstr>Sources of Financial Aid </vt:lpstr>
      <vt:lpstr>How to Apply for Financial Assistance</vt:lpstr>
      <vt:lpstr>FSA ID </vt:lpstr>
      <vt:lpstr>Free Application for Federal Student Aid (FAFSA) </vt:lpstr>
      <vt:lpstr>Ways to file the FAFSA </vt:lpstr>
      <vt:lpstr>PowerPoint Presentation</vt:lpstr>
      <vt:lpstr>FAFSA: Prior-Prior Year</vt:lpstr>
      <vt:lpstr>IRS Data Retrieval Tool (IRS DRT)</vt:lpstr>
      <vt:lpstr>Who’s data is entered?</vt:lpstr>
      <vt:lpstr>How is all of this  information used?</vt:lpstr>
      <vt:lpstr>What is the Expected Family Contribution (EFC)? </vt:lpstr>
      <vt:lpstr>High Impact Information &amp; EFC </vt:lpstr>
      <vt:lpstr>CSS Profile</vt:lpstr>
      <vt:lpstr>   How do schools use this data?    </vt:lpstr>
      <vt:lpstr>What is Cost of Attendance (COA)?</vt:lpstr>
      <vt:lpstr>What is Financial Need? </vt:lpstr>
      <vt:lpstr>Categories of Aid</vt:lpstr>
      <vt:lpstr>Types of Aid</vt:lpstr>
      <vt:lpstr>Main Sources of Aid</vt:lpstr>
      <vt:lpstr>Institutional Funding  </vt:lpstr>
      <vt:lpstr>State Funding  </vt:lpstr>
      <vt:lpstr>Outside Scholarships</vt:lpstr>
      <vt:lpstr>Loans</vt:lpstr>
      <vt:lpstr>Loan Types </vt:lpstr>
      <vt:lpstr>Subsidized   VS.   Unsubsidized</vt:lpstr>
      <vt:lpstr>PowerPoint Presentation</vt:lpstr>
      <vt:lpstr>PowerPoint Presentation</vt:lpstr>
      <vt:lpstr>PowerPoint Presentation</vt:lpstr>
      <vt:lpstr>What else…</vt:lpstr>
      <vt:lpstr>Special Circumstances</vt:lpstr>
      <vt:lpstr>PowerPoint Presentation</vt:lpstr>
      <vt:lpstr>Financial Aid Packages</vt:lpstr>
      <vt:lpstr>Tools You Can use</vt:lpstr>
      <vt:lpstr>PowerPoint Presentation</vt:lpstr>
      <vt:lpstr>Questions?   Contact Info: www.smcm.edu/osfa osfa@smcm.edu </vt:lpstr>
    </vt:vector>
  </TitlesOfParts>
  <Company>St. Mary's College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jablofsky</dc:creator>
  <cp:lastModifiedBy>Carr, Kathleen F</cp:lastModifiedBy>
  <cp:revision>200</cp:revision>
  <cp:lastPrinted>2016-09-20T12:56:35Z</cp:lastPrinted>
  <dcterms:created xsi:type="dcterms:W3CDTF">2013-08-13T13:43:13Z</dcterms:created>
  <dcterms:modified xsi:type="dcterms:W3CDTF">2020-10-08T17:30:46Z</dcterms:modified>
</cp:coreProperties>
</file>