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5" r:id="rId9"/>
    <p:sldId id="266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8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2315" y="2354928"/>
            <a:ext cx="11148291" cy="1963418"/>
          </a:xfrm>
        </p:spPr>
        <p:txBody>
          <a:bodyPr/>
          <a:lstStyle/>
          <a:p>
            <a:pPr algn="ctr"/>
            <a:r>
              <a:rPr lang="en-US" dirty="0"/>
              <a:t>Over 900 Schools </a:t>
            </a:r>
            <a:br>
              <a:rPr lang="en-US" dirty="0"/>
            </a:br>
            <a:r>
              <a:rPr lang="en-US" dirty="0"/>
              <a:t>– 1 Application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2762" y="5487089"/>
            <a:ext cx="7827395" cy="632002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Katie Reynolds –Stevenson University </a:t>
            </a:r>
          </a:p>
        </p:txBody>
      </p:sp>
    </p:spTree>
    <p:extLst>
      <p:ext uri="{BB962C8B-B14F-4D97-AF65-F5344CB8AC3E}">
        <p14:creationId xmlns:p14="http://schemas.microsoft.com/office/powerpoint/2010/main" val="283092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273" y="2105126"/>
            <a:ext cx="8596668" cy="2955758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Katie Reynolds</a:t>
            </a:r>
            <a:br>
              <a:rPr lang="en-US" dirty="0"/>
            </a:br>
            <a:r>
              <a:rPr lang="en-US" dirty="0"/>
              <a:t>Stevenson University</a:t>
            </a:r>
            <a:br>
              <a:rPr lang="en-US" dirty="0"/>
            </a:br>
            <a:r>
              <a:rPr lang="en-US" dirty="0"/>
              <a:t>Associate Director of Admissions</a:t>
            </a:r>
            <a:br>
              <a:rPr lang="en-US" dirty="0"/>
            </a:br>
            <a:r>
              <a:rPr lang="en-US" dirty="0"/>
              <a:t>443-352-4408</a:t>
            </a:r>
            <a:br>
              <a:rPr lang="en-US" dirty="0"/>
            </a:br>
            <a:r>
              <a:rPr lang="en-US" dirty="0"/>
              <a:t>kreynolds5@stevenson.edu</a:t>
            </a:r>
          </a:p>
        </p:txBody>
      </p:sp>
    </p:spTree>
    <p:extLst>
      <p:ext uri="{BB962C8B-B14F-4D97-AF65-F5344CB8AC3E}">
        <p14:creationId xmlns:p14="http://schemas.microsoft.com/office/powerpoint/2010/main" val="86220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4762884" cy="1320800"/>
          </a:xfrm>
        </p:spPr>
        <p:txBody>
          <a:bodyPr/>
          <a:lstStyle/>
          <a:p>
            <a:pPr algn="ctr"/>
            <a:r>
              <a:rPr lang="en-US" dirty="0"/>
              <a:t>Common Application </a:t>
            </a:r>
            <a:br>
              <a:rPr lang="en-US" dirty="0"/>
            </a:br>
            <a:r>
              <a:rPr lang="en-US" dirty="0"/>
              <a:t>commonapp.org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29375"/>
          </a:xfrm>
        </p:spPr>
        <p:txBody>
          <a:bodyPr>
            <a:normAutofit/>
          </a:bodyPr>
          <a:lstStyle/>
          <a:p>
            <a:r>
              <a:rPr lang="en-US" sz="2400" dirty="0"/>
              <a:t>Largest college application platform</a:t>
            </a:r>
          </a:p>
          <a:p>
            <a:pPr lvl="1"/>
            <a:r>
              <a:rPr lang="en-US" sz="2400" dirty="0"/>
              <a:t>Other application platforms: Coalition and Common Black College Application</a:t>
            </a:r>
          </a:p>
          <a:p>
            <a:pPr lvl="1"/>
            <a:endParaRPr lang="en-US" sz="2400" dirty="0"/>
          </a:p>
          <a:p>
            <a:r>
              <a:rPr lang="en-US" sz="2400" dirty="0"/>
              <a:t>Almost 900 schools participate – </a:t>
            </a:r>
            <a:r>
              <a:rPr lang="en-US" sz="2400" b="1" u="sng" dirty="0"/>
              <a:t>use Common App to apply to multiple schools</a:t>
            </a:r>
          </a:p>
          <a:p>
            <a:pPr marL="457200" lvl="1" indent="0">
              <a:buNone/>
            </a:pPr>
            <a:endParaRPr lang="en-US" sz="2400" dirty="0"/>
          </a:p>
          <a:p>
            <a:r>
              <a:rPr lang="en-US" sz="2400" dirty="0"/>
              <a:t>Site is free to use – individual schools may charge an application fee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6581" y="727270"/>
            <a:ext cx="2840037" cy="108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75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Maryland Member Schools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20800"/>
            <a:ext cx="8596668" cy="5347855"/>
          </a:xfrm>
        </p:spPr>
        <p:txBody>
          <a:bodyPr numCol="2">
            <a:normAutofit/>
          </a:bodyPr>
          <a:lstStyle/>
          <a:p>
            <a:r>
              <a:rPr lang="en-US" sz="2400" dirty="0"/>
              <a:t>Capitol Technology University</a:t>
            </a:r>
          </a:p>
          <a:p>
            <a:r>
              <a:rPr lang="en-US" sz="2400" dirty="0"/>
              <a:t>Frostburg State University</a:t>
            </a:r>
          </a:p>
          <a:p>
            <a:r>
              <a:rPr lang="en-US" sz="2400" dirty="0"/>
              <a:t>Goucher College</a:t>
            </a:r>
          </a:p>
          <a:p>
            <a:r>
              <a:rPr lang="en-US" sz="2400" dirty="0"/>
              <a:t>Hood College</a:t>
            </a:r>
          </a:p>
          <a:p>
            <a:r>
              <a:rPr lang="en-US" sz="2400" dirty="0"/>
              <a:t>Johns Hopkins University</a:t>
            </a:r>
          </a:p>
          <a:p>
            <a:r>
              <a:rPr lang="en-US" sz="2400" dirty="0"/>
              <a:t>Loyola University MD</a:t>
            </a:r>
          </a:p>
          <a:p>
            <a:r>
              <a:rPr lang="en-US" sz="2400" dirty="0"/>
              <a:t>Maryland Institute College of Art</a:t>
            </a:r>
          </a:p>
          <a:p>
            <a:r>
              <a:rPr lang="en-US" sz="2400" dirty="0"/>
              <a:t>McDaniel College</a:t>
            </a:r>
          </a:p>
          <a:p>
            <a:r>
              <a:rPr lang="en-US" sz="2400" dirty="0"/>
              <a:t>Mount St. Mary’s University</a:t>
            </a:r>
          </a:p>
          <a:p>
            <a:r>
              <a:rPr lang="en-US" sz="2400" dirty="0"/>
              <a:t>Notre Dame of MD University</a:t>
            </a:r>
          </a:p>
          <a:p>
            <a:r>
              <a:rPr lang="en-US" sz="2400" dirty="0"/>
              <a:t>Salisbury University</a:t>
            </a:r>
          </a:p>
          <a:p>
            <a:r>
              <a:rPr lang="en-US" sz="2400" dirty="0"/>
              <a:t>Stevenson University</a:t>
            </a:r>
          </a:p>
          <a:p>
            <a:r>
              <a:rPr lang="en-US" sz="2400" dirty="0"/>
              <a:t>St. John's College</a:t>
            </a:r>
          </a:p>
          <a:p>
            <a:r>
              <a:rPr lang="en-US" sz="2400" dirty="0"/>
              <a:t>St. Mary's College of MD</a:t>
            </a:r>
          </a:p>
          <a:p>
            <a:r>
              <a:rPr lang="en-US" sz="2400" dirty="0"/>
              <a:t>UMBC</a:t>
            </a:r>
          </a:p>
          <a:p>
            <a:r>
              <a:rPr lang="en-US" sz="2400" dirty="0"/>
              <a:t>UMD</a:t>
            </a:r>
          </a:p>
          <a:p>
            <a:r>
              <a:rPr lang="en-US" sz="2400" dirty="0"/>
              <a:t>UMES</a:t>
            </a:r>
          </a:p>
          <a:p>
            <a:r>
              <a:rPr lang="en-US" sz="2400" dirty="0"/>
              <a:t>Washington College</a:t>
            </a:r>
          </a:p>
        </p:txBody>
      </p:sp>
    </p:spTree>
    <p:extLst>
      <p:ext uri="{BB962C8B-B14F-4D97-AF65-F5344CB8AC3E}">
        <p14:creationId xmlns:p14="http://schemas.microsoft.com/office/powerpoint/2010/main" val="284779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06400"/>
            <a:ext cx="8596668" cy="729673"/>
          </a:xfrm>
        </p:spPr>
        <p:txBody>
          <a:bodyPr/>
          <a:lstStyle/>
          <a:p>
            <a:r>
              <a:rPr lang="en-US" dirty="0"/>
              <a:t>Before We Get Started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076037"/>
            <a:ext cx="9039321" cy="5703455"/>
          </a:xfrm>
        </p:spPr>
        <p:txBody>
          <a:bodyPr>
            <a:noAutofit/>
          </a:bodyPr>
          <a:lstStyle/>
          <a:p>
            <a:r>
              <a:rPr lang="en-US" sz="2000" dirty="0"/>
              <a:t>Not every school will require the personal essay</a:t>
            </a:r>
          </a:p>
          <a:p>
            <a:r>
              <a:rPr lang="en-US" sz="2000" dirty="0"/>
              <a:t>Most schools will require additional specific info</a:t>
            </a:r>
          </a:p>
          <a:p>
            <a:r>
              <a:rPr lang="en-US" sz="2000" dirty="0"/>
              <a:t>You have to submit to each individual school in Common App</a:t>
            </a:r>
          </a:p>
          <a:p>
            <a:r>
              <a:rPr lang="en-US" sz="2000" dirty="0"/>
              <a:t>You can match your </a:t>
            </a:r>
            <a:r>
              <a:rPr lang="en-US" sz="2000" dirty="0" err="1"/>
              <a:t>Naviance</a:t>
            </a:r>
            <a:r>
              <a:rPr lang="en-US" sz="2000" dirty="0"/>
              <a:t> account to Common App</a:t>
            </a:r>
          </a:p>
          <a:p>
            <a:pPr lvl="1"/>
            <a:r>
              <a:rPr lang="en-US" sz="2000" dirty="0"/>
              <a:t>Transcripts and letters of recommendation will be sent to Common App from </a:t>
            </a:r>
            <a:r>
              <a:rPr lang="en-US" sz="2000" dirty="0" err="1"/>
              <a:t>Naviance</a:t>
            </a:r>
            <a:endParaRPr lang="en-US" sz="2000" dirty="0"/>
          </a:p>
          <a:p>
            <a:r>
              <a:rPr lang="en-US" sz="2000" dirty="0"/>
              <a:t>Mobile friendly</a:t>
            </a:r>
          </a:p>
          <a:p>
            <a:r>
              <a:rPr lang="en-US" sz="2000" dirty="0"/>
              <a:t>Do </a:t>
            </a:r>
            <a:r>
              <a:rPr lang="en-US" sz="2000" u="sng" dirty="0"/>
              <a:t>not</a:t>
            </a:r>
            <a:r>
              <a:rPr lang="en-US" sz="2000" dirty="0"/>
              <a:t> use your mcpsmd.net as your email 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Schools will </a:t>
            </a:r>
            <a:r>
              <a:rPr lang="en-US" sz="2000" u="sng" dirty="0"/>
              <a:t>not</a:t>
            </a:r>
            <a:r>
              <a:rPr lang="en-US" sz="2000" dirty="0"/>
              <a:t> know the other schools you have applied to</a:t>
            </a:r>
          </a:p>
          <a:p>
            <a:r>
              <a:rPr lang="en-US" sz="2000" dirty="0"/>
              <a:t>Schools will </a:t>
            </a:r>
            <a:r>
              <a:rPr lang="en-US" sz="2000" u="sng" dirty="0"/>
              <a:t>not</a:t>
            </a:r>
            <a:r>
              <a:rPr lang="en-US" sz="2000" dirty="0"/>
              <a:t> have access to your full info until you submit</a:t>
            </a:r>
          </a:p>
        </p:txBody>
      </p:sp>
    </p:spTree>
    <p:extLst>
      <p:ext uri="{BB962C8B-B14F-4D97-AF65-F5344CB8AC3E}">
        <p14:creationId xmlns:p14="http://schemas.microsoft.com/office/powerpoint/2010/main" val="575002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Sections of the Common Application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3855"/>
            <a:ext cx="9593502" cy="3740727"/>
          </a:xfrm>
        </p:spPr>
        <p:txBody>
          <a:bodyPr>
            <a:noAutofit/>
          </a:bodyPr>
          <a:lstStyle/>
          <a:p>
            <a:r>
              <a:rPr lang="en-US" sz="2400" dirty="0"/>
              <a:t>Dashboard – list of your schools, deadlines, and the status of your application </a:t>
            </a:r>
          </a:p>
          <a:p>
            <a:r>
              <a:rPr lang="en-US" sz="2400" dirty="0"/>
              <a:t>My Colleges – school specific questions, supplements, short responses, additional essays – if required, application fees submitted here, submit to each school here</a:t>
            </a:r>
          </a:p>
          <a:p>
            <a:r>
              <a:rPr lang="en-US" sz="2400" dirty="0"/>
              <a:t>Common App – the general application - completed once</a:t>
            </a:r>
          </a:p>
          <a:p>
            <a:r>
              <a:rPr lang="en-US" sz="2400" dirty="0"/>
              <a:t>College Search – where you add schools to your list</a:t>
            </a:r>
          </a:p>
          <a:p>
            <a:r>
              <a:rPr lang="en-US" sz="2400" dirty="0"/>
              <a:t>Financial Aid Resources – helpful info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4728299"/>
            <a:ext cx="9058275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0980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03200"/>
            <a:ext cx="8596668" cy="1320800"/>
          </a:xfrm>
        </p:spPr>
        <p:txBody>
          <a:bodyPr/>
          <a:lstStyle/>
          <a:p>
            <a:r>
              <a:rPr lang="en-US" dirty="0"/>
              <a:t>Helpful Hints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863599"/>
            <a:ext cx="8771467" cy="2193637"/>
          </a:xfrm>
        </p:spPr>
        <p:txBody>
          <a:bodyPr>
            <a:noAutofit/>
          </a:bodyPr>
          <a:lstStyle/>
          <a:p>
            <a:r>
              <a:rPr lang="en-US" sz="2400" b="1" u="sng" dirty="0"/>
              <a:t>PROOFREAD</a:t>
            </a:r>
          </a:p>
          <a:p>
            <a:endParaRPr lang="en-US" sz="2400" b="1" u="sng" dirty="0"/>
          </a:p>
          <a:p>
            <a:r>
              <a:rPr lang="en-US" sz="2400" b="1" u="sng" dirty="0"/>
              <a:t>Be mindful of other deadlines for rolling admission schools (e.g. scholarship or program deadlines)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77333" y="3195781"/>
            <a:ext cx="9319491" cy="2298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Explain your activities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Pay attention to each school’s testing policy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Check your email regularly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Follow directions/instructions</a:t>
            </a:r>
          </a:p>
          <a:p>
            <a:pPr marL="342900" lvl="0" indent="-342900">
              <a:spcBef>
                <a:spcPts val="1000"/>
              </a:spcBef>
              <a:buClr>
                <a:srgbClr val="90C226"/>
              </a:buClr>
              <a:buSzPct val="80000"/>
              <a:buFont typeface="Wingdings 3" charset="2"/>
              <a:buChar char=""/>
            </a:pPr>
            <a:r>
              <a:rPr lang="en-US" sz="2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Ask for help – use your resources </a:t>
            </a:r>
          </a:p>
        </p:txBody>
      </p:sp>
    </p:spTree>
    <p:extLst>
      <p:ext uri="{BB962C8B-B14F-4D97-AF65-F5344CB8AC3E}">
        <p14:creationId xmlns:p14="http://schemas.microsoft.com/office/powerpoint/2010/main" val="17948509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8641" y="2777837"/>
            <a:ext cx="9804579" cy="1678272"/>
          </a:xfrm>
        </p:spPr>
        <p:txBody>
          <a:bodyPr>
            <a:noAutofit/>
          </a:bodyPr>
          <a:lstStyle/>
          <a:p>
            <a:r>
              <a:rPr lang="en-US" dirty="0"/>
              <a:t>Questions? Use the chat feature</a:t>
            </a:r>
            <a:br>
              <a:rPr lang="en-US" dirty="0"/>
            </a:br>
            <a:br>
              <a:rPr lang="en-US" dirty="0"/>
            </a:br>
            <a:r>
              <a:rPr lang="en-US" dirty="0"/>
              <a:t>Next: I will show you the actual Common App</a:t>
            </a:r>
          </a:p>
        </p:txBody>
      </p:sp>
    </p:spTree>
    <p:extLst>
      <p:ext uri="{BB962C8B-B14F-4D97-AF65-F5344CB8AC3E}">
        <p14:creationId xmlns:p14="http://schemas.microsoft.com/office/powerpoint/2010/main" val="1695072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Matching Common App and </a:t>
            </a:r>
            <a:r>
              <a:rPr lang="en-US" dirty="0" err="1"/>
              <a:t>Naviance</a:t>
            </a:r>
            <a:r>
              <a:rPr lang="en-US" dirty="0"/>
              <a:t>/Family 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501139" cy="4157084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/>
              <a:t>After creating your Common App account:</a:t>
            </a:r>
          </a:p>
          <a:p>
            <a:pPr lvl="1"/>
            <a:r>
              <a:rPr lang="en-US" sz="2600" dirty="0"/>
              <a:t>Complete the Education section under Common App</a:t>
            </a:r>
          </a:p>
          <a:p>
            <a:pPr lvl="1"/>
            <a:r>
              <a:rPr lang="en-US" sz="2600" dirty="0"/>
              <a:t>Add a college to your list using College Search</a:t>
            </a:r>
          </a:p>
          <a:p>
            <a:pPr lvl="1"/>
            <a:r>
              <a:rPr lang="en-US" sz="2600" dirty="0"/>
              <a:t>Complete the FERPA under My Colleges</a:t>
            </a:r>
          </a:p>
          <a:p>
            <a:pPr marL="457200" lvl="1" indent="0">
              <a:buNone/>
            </a:pPr>
            <a:endParaRPr lang="en-US" sz="2600" dirty="0"/>
          </a:p>
          <a:p>
            <a:r>
              <a:rPr lang="en-US" sz="2600" dirty="0"/>
              <a:t>Then, in </a:t>
            </a:r>
            <a:r>
              <a:rPr lang="en-US" sz="2600" dirty="0" err="1"/>
              <a:t>Naviance</a:t>
            </a:r>
            <a:r>
              <a:rPr lang="en-US" sz="2600" dirty="0"/>
              <a:t>/Family Connections:</a:t>
            </a:r>
          </a:p>
          <a:p>
            <a:pPr lvl="1"/>
            <a:r>
              <a:rPr lang="en-US" sz="2600" dirty="0"/>
              <a:t>Select “Match Accounts” under Colleges I’m Applying To</a:t>
            </a:r>
          </a:p>
          <a:p>
            <a:pPr lvl="2"/>
            <a:r>
              <a:rPr lang="en-US" sz="2600" dirty="0"/>
              <a:t>Enter the email used in creating your Common App account and your date of birth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563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Question for fall 2021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2327"/>
            <a:ext cx="8596668" cy="4739036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Optional question </a:t>
            </a:r>
          </a:p>
          <a:p>
            <a:r>
              <a:rPr lang="en-US" sz="2600" dirty="0"/>
              <a:t>Response length max is 250 words</a:t>
            </a:r>
          </a:p>
          <a:p>
            <a:endParaRPr lang="en-US" sz="2600" dirty="0"/>
          </a:p>
          <a:p>
            <a:r>
              <a:rPr lang="en-US" sz="2600" i="1" dirty="0"/>
              <a:t>“Community disruptions such as COVID-19 and natural disasters can have deep and long-lasting impacts. If you need it, this space is yours to describe those impacts. Colleges care about the effects on your health and well-being, safety, family circumstances, future plans, and education, including access to reliable technology and quiet study spaces. </a:t>
            </a:r>
            <a:endParaRPr lang="en-US" sz="2600" dirty="0"/>
          </a:p>
          <a:p>
            <a:pPr lvl="1"/>
            <a:r>
              <a:rPr lang="en-US" sz="2600" i="1" dirty="0"/>
              <a:t>Do you wish to share anything on this topic? Y/N</a:t>
            </a:r>
            <a:endParaRPr lang="en-US" sz="2600" dirty="0"/>
          </a:p>
          <a:p>
            <a:pPr lvl="1"/>
            <a:r>
              <a:rPr lang="en-US" sz="2600" i="1" dirty="0"/>
              <a:t>Please use this space to describe how these events have impacted you.”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78588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451</TotalTime>
  <Words>527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Over 900 Schools  – 1 Application </vt:lpstr>
      <vt:lpstr>Common Application  commonapp.org</vt:lpstr>
      <vt:lpstr>Maryland Member Schools</vt:lpstr>
      <vt:lpstr>Before We Get Started</vt:lpstr>
      <vt:lpstr>Sections of the Common Application </vt:lpstr>
      <vt:lpstr>Helpful Hints</vt:lpstr>
      <vt:lpstr>Questions? Use the chat feature  Next: I will show you the actual Common App</vt:lpstr>
      <vt:lpstr>Matching Common App and Naviance/Family Connections</vt:lpstr>
      <vt:lpstr>New Question for fall 2021</vt:lpstr>
      <vt:lpstr>Katie Reynolds Stevenson University Associate Director of Admissions 443-352-4408 kreynolds5@stevenson.edu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T. Reynolds</dc:creator>
  <cp:lastModifiedBy>Carr, Kathleen F</cp:lastModifiedBy>
  <cp:revision>68</cp:revision>
  <dcterms:created xsi:type="dcterms:W3CDTF">2020-07-10T00:19:11Z</dcterms:created>
  <dcterms:modified xsi:type="dcterms:W3CDTF">2020-10-08T17:29:13Z</dcterms:modified>
</cp:coreProperties>
</file>