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7053263" cy="9309100"/>
  <p:embeddedFontLst>
    <p:embeddedFont>
      <p:font typeface="Roboto" pitchFamily="2" charset="0"/>
      <p:regular r:id="rId32"/>
      <p:bold r:id="rId33"/>
      <p:italic r:id="rId34"/>
      <p:boldItalic r:id="rId35"/>
    </p:embeddedFont>
    <p:embeddedFont>
      <p:font typeface="Rambla" panose="020B0604020202020204" charset="0"/>
      <p:regular r:id="rId36"/>
      <p:bold r:id="rId37"/>
      <p:italic r:id="rId38"/>
      <p:boldItalic r:id="rId39"/>
    </p:embeddedFont>
    <p:embeddedFont>
      <p:font typeface="Verdana" panose="020B0604030504040204" pitchFamily="3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7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56414" cy="465455"/>
          </a:xfrm>
          <a:prstGeom prst="rect">
            <a:avLst/>
          </a:prstGeom>
          <a:noFill/>
          <a:ln>
            <a:noFill/>
          </a:ln>
        </p:spPr>
        <p:txBody>
          <a:bodyPr spcFirstLastPara="1" wrap="square" lIns="93475" tIns="46725" rIns="93475" bIns="467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95217" y="0"/>
            <a:ext cx="3056414" cy="465455"/>
          </a:xfrm>
          <a:prstGeom prst="rect">
            <a:avLst/>
          </a:prstGeom>
          <a:noFill/>
          <a:ln>
            <a:noFill/>
          </a:ln>
        </p:spPr>
        <p:txBody>
          <a:bodyPr spcFirstLastPara="1" wrap="square" lIns="93475" tIns="46725" rIns="93475" bIns="467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5327" y="4421823"/>
            <a:ext cx="5642610" cy="4189095"/>
          </a:xfrm>
          <a:prstGeom prst="rect">
            <a:avLst/>
          </a:prstGeom>
          <a:noFill/>
          <a:ln>
            <a:noFill/>
          </a:ln>
        </p:spPr>
        <p:txBody>
          <a:bodyPr spcFirstLastPara="1" wrap="square" lIns="93475" tIns="46725" rIns="93475" bIns="467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29"/>
            <a:ext cx="3056414" cy="465455"/>
          </a:xfrm>
          <a:prstGeom prst="rect">
            <a:avLst/>
          </a:prstGeom>
          <a:noFill/>
          <a:ln>
            <a:noFill/>
          </a:ln>
        </p:spPr>
        <p:txBody>
          <a:bodyPr spcFirstLastPara="1" wrap="square" lIns="93475" tIns="46725" rIns="93475" bIns="467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95217" y="8842029"/>
            <a:ext cx="3056414" cy="465455"/>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705327" y="4421823"/>
            <a:ext cx="5642610" cy="4189095"/>
          </a:xfrm>
          <a:prstGeom prst="rect">
            <a:avLst/>
          </a:prstGeom>
          <a:noFill/>
          <a:ln>
            <a:noFill/>
          </a:ln>
        </p:spPr>
        <p:txBody>
          <a:bodyPr spcFirstLastPara="1" wrap="square" lIns="93475" tIns="46725" rIns="93475" bIns="46725" anchor="t"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175308" marR="0" lvl="0" indent="-175308"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Naviance is a comprehensive college and career readiness solution for high schools that helps connect academic achievement to post-secondary goals.</a:t>
            </a:r>
            <a:endParaRPr/>
          </a:p>
          <a:p>
            <a:pPr marL="175308" marR="0" lvl="0" indent="-99108"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175308" marR="0" lvl="0" indent="-175308"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Naviance Student provides one place for students to identify their strengths and align their interests to long-term college and career goals.</a:t>
            </a:r>
            <a:endParaRPr/>
          </a:p>
          <a:p>
            <a:pPr marL="175308" marR="0" lvl="0" indent="-99108"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175308" marR="0" lvl="0" indent="-175308"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From the school side it has all the tools schools and district administrators need to monitor progress and track student outcomes.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2" name="Google Shape;72;p1:notes"/>
          <p:cNvSpPr txBox="1">
            <a:spLocks noGrp="1"/>
          </p:cNvSpPr>
          <p:nvPr>
            <p:ph type="sldNum" idx="12"/>
          </p:nvPr>
        </p:nvSpPr>
        <p:spPr>
          <a:xfrm>
            <a:off x="3995217" y="8842029"/>
            <a:ext cx="3056414" cy="465455"/>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705327" y="4421823"/>
            <a:ext cx="5642610" cy="4189095"/>
          </a:xfrm>
          <a:prstGeom prst="rect">
            <a:avLst/>
          </a:prstGeom>
        </p:spPr>
        <p:txBody>
          <a:bodyPr spcFirstLastPara="1" wrap="square" lIns="93475" tIns="46725" rIns="93475" bIns="46725" anchor="t" anchorCtr="0">
            <a:noAutofit/>
          </a:bodyPr>
          <a:lstStyle/>
          <a:p>
            <a:pPr marL="0" lvl="0" indent="0">
              <a:spcBef>
                <a:spcPts val="0"/>
              </a:spcBef>
              <a:spcAft>
                <a:spcPts val="0"/>
              </a:spcAft>
              <a:buNone/>
            </a:pPr>
            <a:endParaRPr/>
          </a:p>
        </p:txBody>
      </p:sp>
      <p:sp>
        <p:nvSpPr>
          <p:cNvPr id="138" name="Google Shape;138;p9: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0:notes"/>
          <p:cNvSpPr txBox="1">
            <a:spLocks noGrp="1"/>
          </p:cNvSpPr>
          <p:nvPr>
            <p:ph type="body" idx="1"/>
          </p:nvPr>
        </p:nvSpPr>
        <p:spPr>
          <a:xfrm>
            <a:off x="705327" y="4421823"/>
            <a:ext cx="5642610" cy="4189095"/>
          </a:xfrm>
          <a:prstGeom prst="rect">
            <a:avLst/>
          </a:prstGeom>
          <a:noFill/>
          <a:ln>
            <a:noFill/>
          </a:ln>
        </p:spPr>
        <p:txBody>
          <a:bodyPr spcFirstLastPara="1" wrap="square" lIns="93475" tIns="46725" rIns="93475" bIns="467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There is no connection between “Colleges I’m thinking about” in Naviance Student and colleges listed on your Common App.  You must add the schools to which you wish to apply to your list in the Common App.</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5" name="Google Shape;145;p10:notes"/>
          <p:cNvSpPr txBox="1">
            <a:spLocks noGrp="1"/>
          </p:cNvSpPr>
          <p:nvPr>
            <p:ph type="sldNum" idx="12"/>
          </p:nvPr>
        </p:nvSpPr>
        <p:spPr>
          <a:xfrm>
            <a:off x="3995217" y="8842029"/>
            <a:ext cx="3056414" cy="465455"/>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1:notes"/>
          <p:cNvSpPr txBox="1">
            <a:spLocks noGrp="1"/>
          </p:cNvSpPr>
          <p:nvPr>
            <p:ph type="body" idx="1"/>
          </p:nvPr>
        </p:nvSpPr>
        <p:spPr>
          <a:xfrm>
            <a:off x="705327" y="4421823"/>
            <a:ext cx="5642610" cy="4189095"/>
          </a:xfrm>
          <a:prstGeom prst="rect">
            <a:avLst/>
          </a:prstGeom>
          <a:noFill/>
          <a:ln>
            <a:noFill/>
          </a:ln>
        </p:spPr>
        <p:txBody>
          <a:bodyPr spcFirstLastPara="1" wrap="square" lIns="93475" tIns="46725" rIns="93475" bIns="46725" anchor="t" anchorCtr="0">
            <a:noAutofit/>
          </a:bodyPr>
          <a:lstStyle/>
          <a:p>
            <a:pPr marL="0" marR="0" lvl="0" indent="0" algn="l" rtl="0">
              <a:spcBef>
                <a:spcPts val="0"/>
              </a:spcBef>
              <a:spcAft>
                <a:spcPts val="0"/>
              </a:spcAft>
              <a:buNone/>
            </a:pPr>
            <a:r>
              <a:rPr lang="en-US"/>
              <a:t>(??) </a:t>
            </a:r>
            <a:r>
              <a:rPr lang="en-US" sz="1200" b="0" i="0" u="none" strike="noStrike" cap="none">
                <a:solidFill>
                  <a:schemeClr val="dk1"/>
                </a:solidFill>
                <a:latin typeface="Calibri"/>
                <a:ea typeface="Calibri"/>
                <a:cs typeface="Calibri"/>
                <a:sym typeface="Calibri"/>
              </a:rPr>
              <a:t>Once your student is ready to apply to colleges, matching his/her Naviance account to the Common App is essential.  Even if your child does not plan to apply to any common app schools, he/she must still create a common application account to sign the FERPA waiver.  </a:t>
            </a:r>
            <a:endParaRPr sz="1200" b="0" i="0" u="none" strike="noStrike" cap="none">
              <a:solidFill>
                <a:schemeClr val="dk1"/>
              </a:solidFill>
              <a:latin typeface="Calibri"/>
              <a:ea typeface="Calibri"/>
              <a:cs typeface="Calibri"/>
              <a:sym typeface="Calibri"/>
            </a:endParaRPr>
          </a:p>
        </p:txBody>
      </p:sp>
      <p:sp>
        <p:nvSpPr>
          <p:cNvPr id="152" name="Google Shape;152;p11:notes"/>
          <p:cNvSpPr txBox="1">
            <a:spLocks noGrp="1"/>
          </p:cNvSpPr>
          <p:nvPr>
            <p:ph type="sldNum" idx="12"/>
          </p:nvPr>
        </p:nvSpPr>
        <p:spPr>
          <a:xfrm>
            <a:off x="3995217" y="8842029"/>
            <a:ext cx="3056414" cy="465455"/>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3:notes"/>
          <p:cNvSpPr txBox="1">
            <a:spLocks noGrp="1"/>
          </p:cNvSpPr>
          <p:nvPr>
            <p:ph type="body" idx="1"/>
          </p:nvPr>
        </p:nvSpPr>
        <p:spPr>
          <a:xfrm>
            <a:off x="705327" y="4421823"/>
            <a:ext cx="5642610" cy="4189095"/>
          </a:xfrm>
          <a:prstGeom prst="rect">
            <a:avLst/>
          </a:prstGeom>
          <a:noFill/>
          <a:ln>
            <a:noFill/>
          </a:ln>
        </p:spPr>
        <p:txBody>
          <a:bodyPr spcFirstLastPara="1" wrap="square" lIns="93475" tIns="46725" rIns="93475" bIns="467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After a student waives his/her FERPA rights, she logs into Naviance, goes to the Colleges I’m Applying To and “matches” the Common Application to the Naviance account.  By doing this, Whitman is able to send documents electronically.</a:t>
            </a:r>
            <a:endParaRPr sz="1200" b="0" i="0" u="none" strike="noStrike" cap="none">
              <a:solidFill>
                <a:schemeClr val="dk1"/>
              </a:solidFill>
              <a:latin typeface="Calibri"/>
              <a:ea typeface="Calibri"/>
              <a:cs typeface="Calibri"/>
              <a:sym typeface="Calibri"/>
            </a:endParaRPr>
          </a:p>
        </p:txBody>
      </p:sp>
      <p:sp>
        <p:nvSpPr>
          <p:cNvPr id="159" name="Google Shape;159;p13:notes"/>
          <p:cNvSpPr txBox="1">
            <a:spLocks noGrp="1"/>
          </p:cNvSpPr>
          <p:nvPr>
            <p:ph type="sldNum" idx="12"/>
          </p:nvPr>
        </p:nvSpPr>
        <p:spPr>
          <a:xfrm>
            <a:off x="3995217" y="8842029"/>
            <a:ext cx="3056414" cy="465455"/>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0a594d9ad_1_18: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0a594d9ad_1_18:notes"/>
          <p:cNvSpPr txBox="1">
            <a:spLocks noGrp="1"/>
          </p:cNvSpPr>
          <p:nvPr>
            <p:ph type="body" idx="1"/>
          </p:nvPr>
        </p:nvSpPr>
        <p:spPr>
          <a:xfrm>
            <a:off x="705327" y="4421823"/>
            <a:ext cx="5642700" cy="4189200"/>
          </a:xfrm>
          <a:prstGeom prst="rect">
            <a:avLst/>
          </a:prstGeom>
        </p:spPr>
        <p:txBody>
          <a:bodyPr spcFirstLastPara="1" wrap="square" lIns="93475" tIns="46725" rIns="93475" bIns="46725" anchor="t" anchorCtr="0">
            <a:noAutofit/>
          </a:bodyPr>
          <a:lstStyle/>
          <a:p>
            <a:pPr marL="0" lvl="0" indent="0">
              <a:spcBef>
                <a:spcPts val="0"/>
              </a:spcBef>
              <a:spcAft>
                <a:spcPts val="0"/>
              </a:spcAft>
              <a:buNone/>
            </a:pPr>
            <a:endParaRPr/>
          </a:p>
        </p:txBody>
      </p:sp>
      <p:sp>
        <p:nvSpPr>
          <p:cNvPr id="166" name="Google Shape;166;g40a594d9ad_1_18:notes"/>
          <p:cNvSpPr txBox="1">
            <a:spLocks noGrp="1"/>
          </p:cNvSpPr>
          <p:nvPr>
            <p:ph type="sldNum" idx="12"/>
          </p:nvPr>
        </p:nvSpPr>
        <p:spPr>
          <a:xfrm>
            <a:off x="3995217" y="8842029"/>
            <a:ext cx="3056400" cy="465600"/>
          </a:xfrm>
          <a:prstGeom prst="rect">
            <a:avLst/>
          </a:prstGeom>
        </p:spPr>
        <p:txBody>
          <a:bodyPr spcFirstLastPara="1" wrap="square" lIns="93475" tIns="46725" rIns="93475" bIns="46725" anchor="b" anchorCtr="0">
            <a:noAutofit/>
          </a:bodyPr>
          <a:lstStyle/>
          <a:p>
            <a:pPr marL="0" lvl="0" indent="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2:notes"/>
          <p:cNvSpPr txBox="1">
            <a:spLocks noGrp="1"/>
          </p:cNvSpPr>
          <p:nvPr>
            <p:ph type="body" idx="1"/>
          </p:nvPr>
        </p:nvSpPr>
        <p:spPr>
          <a:xfrm>
            <a:off x="705327" y="4421823"/>
            <a:ext cx="5642610" cy="4189095"/>
          </a:xfrm>
          <a:prstGeom prst="rect">
            <a:avLst/>
          </a:prstGeom>
          <a:noFill/>
          <a:ln>
            <a:noFill/>
          </a:ln>
        </p:spPr>
        <p:txBody>
          <a:bodyPr spcFirstLastPara="1" wrap="square" lIns="93475" tIns="46725" rIns="93475" bIns="467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FERPA, the Family Educational Rights and Privacy Act, is a Federal law that protects the privacy of student education records.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first page is a FERPA Release Authorization explanation.  It requires you to acknowledge reading and understanding the page before choosing continue.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second page contains two areas – an authorization area and a waiver area:</a:t>
            </a:r>
            <a:endParaRPr/>
          </a:p>
          <a:p>
            <a:pPr marL="175308" marR="0" lvl="0" indent="-175308"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Check “I authorize every school that I have …” This authorizes schools to release your student’s records and for admissions personnel to contact the school if needed.</a:t>
            </a:r>
            <a:endParaRPr/>
          </a:p>
          <a:p>
            <a:pPr marL="175308" marR="0" lvl="0" indent="-175308"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“I waive my right …” It is generally believed that recommenders will be more forthcoming if a student waives his/her right to read the recommendations and reassures colleges that your student’s recommenders have provided support that is candid and truthful.</a:t>
            </a:r>
            <a:endParaRPr/>
          </a:p>
          <a:p>
            <a:pPr marL="175308" marR="0" lvl="0" indent="-175308"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Check “I understand that my waiver or no waiver …” </a:t>
            </a:r>
            <a:endParaRPr/>
          </a:p>
          <a:p>
            <a:pPr marL="175308" marR="0" lvl="0" indent="-175308"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Your student should sign and date the form before saving it.  Note once you save the form you cannot change it.</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3" name="Google Shape;173;p12:notes"/>
          <p:cNvSpPr txBox="1">
            <a:spLocks noGrp="1"/>
          </p:cNvSpPr>
          <p:nvPr>
            <p:ph type="sldNum" idx="12"/>
          </p:nvPr>
        </p:nvSpPr>
        <p:spPr>
          <a:xfrm>
            <a:off x="3995217" y="8842029"/>
            <a:ext cx="3056414" cy="465455"/>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0a594d9ad_1_10: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40a594d9ad_1_10:notes"/>
          <p:cNvSpPr txBox="1">
            <a:spLocks noGrp="1"/>
          </p:cNvSpPr>
          <p:nvPr>
            <p:ph type="body" idx="1"/>
          </p:nvPr>
        </p:nvSpPr>
        <p:spPr>
          <a:xfrm>
            <a:off x="705327" y="4421823"/>
            <a:ext cx="5642700" cy="4189200"/>
          </a:xfrm>
          <a:prstGeom prst="rect">
            <a:avLst/>
          </a:prstGeom>
        </p:spPr>
        <p:txBody>
          <a:bodyPr spcFirstLastPara="1" wrap="square" lIns="93475" tIns="46725" rIns="93475" bIns="46725" anchor="t" anchorCtr="0">
            <a:noAutofit/>
          </a:bodyPr>
          <a:lstStyle/>
          <a:p>
            <a:pPr marL="0" lvl="0" indent="0">
              <a:spcBef>
                <a:spcPts val="0"/>
              </a:spcBef>
              <a:spcAft>
                <a:spcPts val="0"/>
              </a:spcAft>
              <a:buNone/>
            </a:pPr>
            <a:endParaRPr/>
          </a:p>
        </p:txBody>
      </p:sp>
      <p:sp>
        <p:nvSpPr>
          <p:cNvPr id="185" name="Google Shape;185;g40a594d9ad_1_10:notes"/>
          <p:cNvSpPr txBox="1">
            <a:spLocks noGrp="1"/>
          </p:cNvSpPr>
          <p:nvPr>
            <p:ph type="sldNum" idx="12"/>
          </p:nvPr>
        </p:nvSpPr>
        <p:spPr>
          <a:xfrm>
            <a:off x="3995217" y="8842029"/>
            <a:ext cx="3056400" cy="465600"/>
          </a:xfrm>
          <a:prstGeom prst="rect">
            <a:avLst/>
          </a:prstGeom>
        </p:spPr>
        <p:txBody>
          <a:bodyPr spcFirstLastPara="1" wrap="square" lIns="93475" tIns="46725" rIns="93475" bIns="46725" anchor="b" anchorCtr="0">
            <a:noAutofit/>
          </a:bodyPr>
          <a:lstStyle/>
          <a:p>
            <a:pPr marL="0" lvl="0" indent="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3:notes"/>
          <p:cNvSpPr txBox="1">
            <a:spLocks noGrp="1"/>
          </p:cNvSpPr>
          <p:nvPr>
            <p:ph type="body" idx="1"/>
          </p:nvPr>
        </p:nvSpPr>
        <p:spPr>
          <a:xfrm>
            <a:off x="705327" y="4421823"/>
            <a:ext cx="5642610" cy="4189095"/>
          </a:xfrm>
          <a:prstGeom prst="rect">
            <a:avLst/>
          </a:prstGeom>
        </p:spPr>
        <p:txBody>
          <a:bodyPr spcFirstLastPara="1" wrap="square" lIns="93475" tIns="46725" rIns="93475" bIns="46725" anchor="t" anchorCtr="0">
            <a:noAutofit/>
          </a:bodyPr>
          <a:lstStyle/>
          <a:p>
            <a:pPr marL="0" lvl="0" indent="0">
              <a:spcBef>
                <a:spcPts val="0"/>
              </a:spcBef>
              <a:spcAft>
                <a:spcPts val="0"/>
              </a:spcAft>
              <a:buNone/>
            </a:pPr>
            <a:endParaRPr/>
          </a:p>
        </p:txBody>
      </p:sp>
      <p:sp>
        <p:nvSpPr>
          <p:cNvPr id="191" name="Google Shape;191;p23: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4:notes"/>
          <p:cNvSpPr txBox="1">
            <a:spLocks noGrp="1"/>
          </p:cNvSpPr>
          <p:nvPr>
            <p:ph type="body" idx="1"/>
          </p:nvPr>
        </p:nvSpPr>
        <p:spPr>
          <a:xfrm>
            <a:off x="705327" y="4421823"/>
            <a:ext cx="5642610" cy="4189095"/>
          </a:xfrm>
          <a:prstGeom prst="rect">
            <a:avLst/>
          </a:prstGeom>
          <a:noFill/>
          <a:ln>
            <a:noFill/>
          </a:ln>
        </p:spPr>
        <p:txBody>
          <a:bodyPr spcFirstLastPara="1" wrap="square" lIns="93475" tIns="46725" rIns="93475" bIns="467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Seniors are not able to add schools to the “Colleges I’m Applying To”.  As transcript requests are turned in, Whitman adds the colleges/universities to this list so that we can ensure documents are sent in a timely manner.</a:t>
            </a:r>
            <a:endParaRPr sz="1200" b="0" i="0" u="none" strike="noStrike" cap="none">
              <a:solidFill>
                <a:schemeClr val="dk1"/>
              </a:solidFill>
              <a:latin typeface="Calibri"/>
              <a:ea typeface="Calibri"/>
              <a:cs typeface="Calibri"/>
              <a:sym typeface="Calibri"/>
            </a:endParaRPr>
          </a:p>
        </p:txBody>
      </p:sp>
      <p:sp>
        <p:nvSpPr>
          <p:cNvPr id="198" name="Google Shape;198;p14:notes"/>
          <p:cNvSpPr txBox="1">
            <a:spLocks noGrp="1"/>
          </p:cNvSpPr>
          <p:nvPr>
            <p:ph type="sldNum" idx="12"/>
          </p:nvPr>
        </p:nvSpPr>
        <p:spPr>
          <a:xfrm>
            <a:off x="3995217" y="8842029"/>
            <a:ext cx="3056414" cy="465455"/>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5: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5:notes"/>
          <p:cNvSpPr txBox="1">
            <a:spLocks noGrp="1"/>
          </p:cNvSpPr>
          <p:nvPr>
            <p:ph type="body" idx="1"/>
          </p:nvPr>
        </p:nvSpPr>
        <p:spPr>
          <a:xfrm>
            <a:off x="705327" y="4421823"/>
            <a:ext cx="5642610" cy="4189095"/>
          </a:xfrm>
          <a:prstGeom prst="rect">
            <a:avLst/>
          </a:prstGeom>
          <a:noFill/>
          <a:ln>
            <a:noFill/>
          </a:ln>
        </p:spPr>
        <p:txBody>
          <a:bodyPr spcFirstLastPara="1" wrap="square" lIns="93475" tIns="46725" rIns="93475" bIns="467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06" name="Google Shape;206;p15:notes"/>
          <p:cNvSpPr txBox="1">
            <a:spLocks noGrp="1"/>
          </p:cNvSpPr>
          <p:nvPr>
            <p:ph type="sldNum" idx="12"/>
          </p:nvPr>
        </p:nvSpPr>
        <p:spPr>
          <a:xfrm>
            <a:off x="3995217" y="8842029"/>
            <a:ext cx="3056414" cy="465455"/>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2:notes"/>
          <p:cNvSpPr txBox="1">
            <a:spLocks noGrp="1"/>
          </p:cNvSpPr>
          <p:nvPr>
            <p:ph type="body" idx="1"/>
          </p:nvPr>
        </p:nvSpPr>
        <p:spPr>
          <a:xfrm>
            <a:off x="705327" y="4421823"/>
            <a:ext cx="5642610" cy="4189095"/>
          </a:xfrm>
          <a:prstGeom prst="rect">
            <a:avLst/>
          </a:prstGeom>
          <a:noFill/>
          <a:ln>
            <a:noFill/>
          </a:ln>
        </p:spPr>
        <p:txBody>
          <a:bodyPr spcFirstLastPara="1" wrap="square" lIns="93475" tIns="46725" rIns="93475" bIns="467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9" name="Google Shape;79;p2:notes"/>
          <p:cNvSpPr txBox="1">
            <a:spLocks noGrp="1"/>
          </p:cNvSpPr>
          <p:nvPr>
            <p:ph type="sldNum" idx="12"/>
          </p:nvPr>
        </p:nvSpPr>
        <p:spPr>
          <a:xfrm>
            <a:off x="3995217" y="8842029"/>
            <a:ext cx="3056414" cy="465455"/>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6: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6:notes"/>
          <p:cNvSpPr txBox="1">
            <a:spLocks noGrp="1"/>
          </p:cNvSpPr>
          <p:nvPr>
            <p:ph type="body" idx="1"/>
          </p:nvPr>
        </p:nvSpPr>
        <p:spPr>
          <a:xfrm>
            <a:off x="705327" y="4421823"/>
            <a:ext cx="5642610" cy="4189095"/>
          </a:xfrm>
          <a:prstGeom prst="rect">
            <a:avLst/>
          </a:prstGeom>
          <a:noFill/>
          <a:ln>
            <a:noFill/>
          </a:ln>
        </p:spPr>
        <p:txBody>
          <a:bodyPr spcFirstLastPara="1" wrap="square" lIns="93475" tIns="46725" rIns="93475" bIns="46725" anchor="t" anchorCtr="0">
            <a:noAutofit/>
          </a:bodyPr>
          <a:lstStyle/>
          <a:p>
            <a:pPr marL="175308" marR="0" lvl="0" indent="-175308"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Your student should communicate with his/her recommender about the schools he/she is applying to.</a:t>
            </a:r>
            <a:endParaRPr/>
          </a:p>
          <a:p>
            <a:pPr marL="175308" marR="0" lvl="0" indent="-99108"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12" name="Google Shape;212;p16:notes"/>
          <p:cNvSpPr txBox="1">
            <a:spLocks noGrp="1"/>
          </p:cNvSpPr>
          <p:nvPr>
            <p:ph type="sldNum" idx="12"/>
          </p:nvPr>
        </p:nvSpPr>
        <p:spPr>
          <a:xfrm>
            <a:off x="3995217" y="8842029"/>
            <a:ext cx="3056414" cy="465455"/>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7: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7:notes"/>
          <p:cNvSpPr txBox="1">
            <a:spLocks noGrp="1"/>
          </p:cNvSpPr>
          <p:nvPr>
            <p:ph type="body" idx="1"/>
          </p:nvPr>
        </p:nvSpPr>
        <p:spPr>
          <a:xfrm>
            <a:off x="705327" y="4421823"/>
            <a:ext cx="5642610" cy="4189095"/>
          </a:xfrm>
          <a:prstGeom prst="rect">
            <a:avLst/>
          </a:prstGeom>
          <a:noFill/>
          <a:ln>
            <a:noFill/>
          </a:ln>
        </p:spPr>
        <p:txBody>
          <a:bodyPr spcFirstLastPara="1" wrap="square" lIns="93475" tIns="46725" rIns="93475" bIns="467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0" name="Google Shape;220;p17:notes"/>
          <p:cNvSpPr txBox="1">
            <a:spLocks noGrp="1"/>
          </p:cNvSpPr>
          <p:nvPr>
            <p:ph type="sldNum" idx="12"/>
          </p:nvPr>
        </p:nvSpPr>
        <p:spPr>
          <a:xfrm>
            <a:off x="3995217" y="8842029"/>
            <a:ext cx="3056414" cy="465455"/>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8: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8:notes"/>
          <p:cNvSpPr txBox="1">
            <a:spLocks noGrp="1"/>
          </p:cNvSpPr>
          <p:nvPr>
            <p:ph type="body" idx="1"/>
          </p:nvPr>
        </p:nvSpPr>
        <p:spPr>
          <a:xfrm>
            <a:off x="705327" y="4421823"/>
            <a:ext cx="5642610" cy="4189095"/>
          </a:xfrm>
          <a:prstGeom prst="rect">
            <a:avLst/>
          </a:prstGeom>
          <a:noFill/>
          <a:ln>
            <a:noFill/>
          </a:ln>
        </p:spPr>
        <p:txBody>
          <a:bodyPr spcFirstLastPara="1" wrap="square" lIns="93475" tIns="46725" rIns="93475" bIns="467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7" name="Google Shape;227;p18:notes"/>
          <p:cNvSpPr txBox="1">
            <a:spLocks noGrp="1"/>
          </p:cNvSpPr>
          <p:nvPr>
            <p:ph type="sldNum" idx="12"/>
          </p:nvPr>
        </p:nvSpPr>
        <p:spPr>
          <a:xfrm>
            <a:off x="3995217" y="8842029"/>
            <a:ext cx="3056414" cy="465455"/>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9: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9:notes"/>
          <p:cNvSpPr txBox="1">
            <a:spLocks noGrp="1"/>
          </p:cNvSpPr>
          <p:nvPr>
            <p:ph type="body" idx="1"/>
          </p:nvPr>
        </p:nvSpPr>
        <p:spPr>
          <a:xfrm>
            <a:off x="705327" y="4421823"/>
            <a:ext cx="5642610" cy="4189095"/>
          </a:xfrm>
          <a:prstGeom prst="rect">
            <a:avLst/>
          </a:prstGeom>
          <a:noFill/>
          <a:ln>
            <a:noFill/>
          </a:ln>
        </p:spPr>
        <p:txBody>
          <a:bodyPr spcFirstLastPara="1" wrap="square" lIns="93475" tIns="46725" rIns="93475" bIns="467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Requesting a transcript isn’t just a click of the button, other forms and paperwork must be filled out both by the student and by the school.  Your student’s counselor will need to fill out a Secondary School Report and submit a recommendation of his/her own.  It is imperative that you give staff ample time to complete your request.  Remember there are over 500 seniors applying to multiple schools and over 9,000 transcripts are sent out yearly.</a:t>
            </a:r>
            <a:endParaRPr sz="1200" b="0" i="0" u="none" strike="noStrike" cap="none">
              <a:solidFill>
                <a:schemeClr val="dk1"/>
              </a:solidFill>
              <a:latin typeface="Calibri"/>
              <a:ea typeface="Calibri"/>
              <a:cs typeface="Calibri"/>
              <a:sym typeface="Calibri"/>
            </a:endParaRPr>
          </a:p>
        </p:txBody>
      </p:sp>
      <p:sp>
        <p:nvSpPr>
          <p:cNvPr id="234" name="Google Shape;234;p19:notes"/>
          <p:cNvSpPr txBox="1">
            <a:spLocks noGrp="1"/>
          </p:cNvSpPr>
          <p:nvPr>
            <p:ph type="sldNum" idx="12"/>
          </p:nvPr>
        </p:nvSpPr>
        <p:spPr>
          <a:xfrm>
            <a:off x="3995217" y="8842029"/>
            <a:ext cx="3056414" cy="465455"/>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0: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20:notes"/>
          <p:cNvSpPr txBox="1">
            <a:spLocks noGrp="1"/>
          </p:cNvSpPr>
          <p:nvPr>
            <p:ph type="body" idx="1"/>
          </p:nvPr>
        </p:nvSpPr>
        <p:spPr>
          <a:xfrm>
            <a:off x="705327" y="4421823"/>
            <a:ext cx="5642610" cy="4189095"/>
          </a:xfrm>
          <a:prstGeom prst="rect">
            <a:avLst/>
          </a:prstGeom>
          <a:noFill/>
          <a:ln>
            <a:noFill/>
          </a:ln>
        </p:spPr>
        <p:txBody>
          <a:bodyPr spcFirstLastPara="1" wrap="square" lIns="93475" tIns="46725" rIns="93475" bIns="4672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41" name="Google Shape;241;p20:notes"/>
          <p:cNvSpPr txBox="1">
            <a:spLocks noGrp="1"/>
          </p:cNvSpPr>
          <p:nvPr>
            <p:ph type="sldNum" idx="12"/>
          </p:nvPr>
        </p:nvSpPr>
        <p:spPr>
          <a:xfrm>
            <a:off x="3995217" y="8842029"/>
            <a:ext cx="3056414" cy="465455"/>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1: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1:notes"/>
          <p:cNvSpPr txBox="1">
            <a:spLocks noGrp="1"/>
          </p:cNvSpPr>
          <p:nvPr>
            <p:ph type="body" idx="1"/>
          </p:nvPr>
        </p:nvSpPr>
        <p:spPr>
          <a:xfrm>
            <a:off x="705327" y="4421823"/>
            <a:ext cx="5642610" cy="4189095"/>
          </a:xfrm>
          <a:prstGeom prst="rect">
            <a:avLst/>
          </a:prstGeom>
          <a:noFill/>
          <a:ln>
            <a:noFill/>
          </a:ln>
        </p:spPr>
        <p:txBody>
          <a:bodyPr spcFirstLastPara="1" wrap="square" lIns="93475" tIns="46725" rIns="93475" bIns="46725" anchor="t" anchorCtr="0">
            <a:noAutofit/>
          </a:bodyPr>
          <a:lstStyle/>
          <a:p>
            <a:pPr marL="175308" marR="0" lvl="0" indent="-175308"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school needs appropriate consent to release your student’s records.  One copy of this signed form must be on file in the transcript office.  This form should be submitted with your student’s first transcript request.</a:t>
            </a:r>
            <a:endParaRPr/>
          </a:p>
          <a:p>
            <a:pPr marL="175308" marR="0" lvl="0" indent="-99108"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175308" marR="0" lvl="0" indent="-175308"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student’s fill out one request form per college applying to.  If your student is applying to 7 schools, he/she will need to submit 7 transcript requests forms even if they are all common app schools.</a:t>
            </a:r>
            <a:endParaRPr/>
          </a:p>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175308" marR="0" lvl="0" indent="-175308"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Early Decision form is a Common App form.  It is only required if your student is applying early decision.</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0" name="Google Shape;250;p21:notes"/>
          <p:cNvSpPr txBox="1">
            <a:spLocks noGrp="1"/>
          </p:cNvSpPr>
          <p:nvPr>
            <p:ph type="sldNum" idx="12"/>
          </p:nvPr>
        </p:nvSpPr>
        <p:spPr>
          <a:xfrm>
            <a:off x="3995217" y="8842029"/>
            <a:ext cx="3056414" cy="465455"/>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2: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22:notes"/>
          <p:cNvSpPr txBox="1">
            <a:spLocks noGrp="1"/>
          </p:cNvSpPr>
          <p:nvPr>
            <p:ph type="body" idx="1"/>
          </p:nvPr>
        </p:nvSpPr>
        <p:spPr>
          <a:xfrm>
            <a:off x="705327" y="4421823"/>
            <a:ext cx="5642610" cy="4189095"/>
          </a:xfrm>
          <a:prstGeom prst="rect">
            <a:avLst/>
          </a:prstGeom>
          <a:noFill/>
          <a:ln>
            <a:noFill/>
          </a:ln>
        </p:spPr>
        <p:txBody>
          <a:bodyPr spcFirstLastPara="1" wrap="square" lIns="93475" tIns="46725" rIns="93475" bIns="46725" anchor="t" anchorCtr="0">
            <a:noAutofit/>
          </a:bodyPr>
          <a:lstStyle/>
          <a:p>
            <a:pPr marL="175308" marR="0" lvl="0" indent="-99108"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8" name="Google Shape;258;p22:notes"/>
          <p:cNvSpPr txBox="1">
            <a:spLocks noGrp="1"/>
          </p:cNvSpPr>
          <p:nvPr>
            <p:ph type="sldNum" idx="12"/>
          </p:nvPr>
        </p:nvSpPr>
        <p:spPr>
          <a:xfrm>
            <a:off x="3995217" y="8842029"/>
            <a:ext cx="3056414" cy="465455"/>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4: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4:notes"/>
          <p:cNvSpPr txBox="1">
            <a:spLocks noGrp="1"/>
          </p:cNvSpPr>
          <p:nvPr>
            <p:ph type="body" idx="1"/>
          </p:nvPr>
        </p:nvSpPr>
        <p:spPr>
          <a:xfrm>
            <a:off x="705327" y="4421823"/>
            <a:ext cx="5642610" cy="4189095"/>
          </a:xfrm>
          <a:prstGeom prst="rect">
            <a:avLst/>
          </a:prstGeom>
          <a:noFill/>
          <a:ln>
            <a:noFill/>
          </a:ln>
        </p:spPr>
        <p:txBody>
          <a:bodyPr spcFirstLastPara="1" wrap="square" lIns="93475" tIns="46725" rIns="93475" bIns="46725" anchor="t" anchorCtr="0">
            <a:noAutofit/>
          </a:bodyPr>
          <a:lstStyle/>
          <a:p>
            <a:pPr marL="175308" marR="0" lvl="0" indent="-99108"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Note this is where you specify who your Teacher Recommenders are so the CIC and Transcript personnel can enter it into the system, allowing teachers to file recommendations for all schools electronically.</a:t>
            </a:r>
            <a:endParaRPr sz="1200" b="0" i="0" u="none" strike="noStrike" cap="none">
              <a:solidFill>
                <a:schemeClr val="dk1"/>
              </a:solidFill>
              <a:latin typeface="Calibri"/>
              <a:ea typeface="Calibri"/>
              <a:cs typeface="Calibri"/>
              <a:sym typeface="Calibri"/>
            </a:endParaRPr>
          </a:p>
        </p:txBody>
      </p:sp>
      <p:sp>
        <p:nvSpPr>
          <p:cNvPr id="265" name="Google Shape;265;p24:notes"/>
          <p:cNvSpPr txBox="1">
            <a:spLocks noGrp="1"/>
          </p:cNvSpPr>
          <p:nvPr>
            <p:ph type="sldNum" idx="12"/>
          </p:nvPr>
        </p:nvSpPr>
        <p:spPr>
          <a:xfrm>
            <a:off x="3995217" y="8842029"/>
            <a:ext cx="3056414" cy="465455"/>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5: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5:notes"/>
          <p:cNvSpPr txBox="1">
            <a:spLocks noGrp="1"/>
          </p:cNvSpPr>
          <p:nvPr>
            <p:ph type="body" idx="1"/>
          </p:nvPr>
        </p:nvSpPr>
        <p:spPr>
          <a:xfrm>
            <a:off x="705327" y="4421823"/>
            <a:ext cx="5642610" cy="4189095"/>
          </a:xfrm>
          <a:prstGeom prst="rect">
            <a:avLst/>
          </a:prstGeom>
          <a:noFill/>
          <a:ln>
            <a:noFill/>
          </a:ln>
        </p:spPr>
        <p:txBody>
          <a:bodyPr spcFirstLastPara="1" wrap="square" lIns="93475" tIns="46725" rIns="93475" bIns="46725" anchor="t" anchorCtr="0">
            <a:noAutofit/>
          </a:bodyPr>
          <a:lstStyle/>
          <a:p>
            <a:pPr marL="175308" marR="0" lvl="0" indent="-175308"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If you are applying Early Decision, download the </a:t>
            </a:r>
            <a:r>
              <a:rPr lang="en-US" sz="1200" b="0" i="0" u="sng" strike="noStrike" cap="none">
                <a:solidFill>
                  <a:schemeClr val="dk1"/>
                </a:solidFill>
                <a:latin typeface="Calibri"/>
                <a:ea typeface="Calibri"/>
                <a:cs typeface="Calibri"/>
                <a:sym typeface="Calibri"/>
              </a:rPr>
              <a:t>paper</a:t>
            </a:r>
            <a:r>
              <a:rPr lang="en-US" sz="1200" b="0" i="0" u="none" strike="noStrike" cap="none">
                <a:solidFill>
                  <a:schemeClr val="dk1"/>
                </a:solidFill>
                <a:latin typeface="Calibri"/>
                <a:ea typeface="Calibri"/>
                <a:cs typeface="Calibri"/>
                <a:sym typeface="Calibri"/>
              </a:rPr>
              <a:t> ED agreement and clip the agreement, signed by the student and a parent, to the transcript request form along with a stamped business sized envelope addressed to the admissions office.  The student and parent will also need to sign the ED agreement online when the application is submitted.</a:t>
            </a:r>
            <a:endParaRPr/>
          </a:p>
        </p:txBody>
      </p:sp>
      <p:sp>
        <p:nvSpPr>
          <p:cNvPr id="272" name="Google Shape;272;p25:notes"/>
          <p:cNvSpPr txBox="1">
            <a:spLocks noGrp="1"/>
          </p:cNvSpPr>
          <p:nvPr>
            <p:ph type="sldNum" idx="12"/>
          </p:nvPr>
        </p:nvSpPr>
        <p:spPr>
          <a:xfrm>
            <a:off x="3995217" y="8842029"/>
            <a:ext cx="3056414" cy="465455"/>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6: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6:notes"/>
          <p:cNvSpPr txBox="1">
            <a:spLocks noGrp="1"/>
          </p:cNvSpPr>
          <p:nvPr>
            <p:ph type="body" idx="1"/>
          </p:nvPr>
        </p:nvSpPr>
        <p:spPr>
          <a:xfrm>
            <a:off x="705327" y="4421823"/>
            <a:ext cx="5642610" cy="4189095"/>
          </a:xfrm>
          <a:prstGeom prst="rect">
            <a:avLst/>
          </a:prstGeom>
          <a:noFill/>
          <a:ln>
            <a:noFill/>
          </a:ln>
        </p:spPr>
        <p:txBody>
          <a:bodyPr spcFirstLastPara="1" wrap="square" lIns="93475" tIns="46725" rIns="93475" bIns="467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Whitman does not send test scores to schools.  The student must go to the testing website and request scores be sent to the schools to which he/she is applying.</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Students should carefully read standardized test requirements and policies for each university because they vary from university to university and sometimes even college to college within the same university (e.g., engineering v. liberal arts).</a:t>
            </a:r>
            <a:endParaRPr/>
          </a:p>
        </p:txBody>
      </p:sp>
      <p:sp>
        <p:nvSpPr>
          <p:cNvPr id="281" name="Google Shape;281;p26:notes"/>
          <p:cNvSpPr txBox="1">
            <a:spLocks noGrp="1"/>
          </p:cNvSpPr>
          <p:nvPr>
            <p:ph type="sldNum" idx="12"/>
          </p:nvPr>
        </p:nvSpPr>
        <p:spPr>
          <a:xfrm>
            <a:off x="3995217" y="8842029"/>
            <a:ext cx="3056414" cy="465455"/>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3:notes"/>
          <p:cNvSpPr txBox="1">
            <a:spLocks noGrp="1"/>
          </p:cNvSpPr>
          <p:nvPr>
            <p:ph type="body" idx="1"/>
          </p:nvPr>
        </p:nvSpPr>
        <p:spPr>
          <a:xfrm>
            <a:off x="705327" y="4421823"/>
            <a:ext cx="5642610" cy="4189095"/>
          </a:xfrm>
          <a:prstGeom prst="rect">
            <a:avLst/>
          </a:prstGeom>
          <a:noFill/>
          <a:ln>
            <a:noFill/>
          </a:ln>
        </p:spPr>
        <p:txBody>
          <a:bodyPr spcFirstLastPara="1" wrap="square" lIns="93475" tIns="46725" rIns="93475" bIns="467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By going to the college tab students will find:</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233744" marR="0" lvl="0" indent="-233744"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Find Your Fit- this is a place where students can do college searches based on his/her own criteria. and look at scattergrams.</a:t>
            </a:r>
            <a:endParaRPr/>
          </a:p>
          <a:p>
            <a:pPr marL="233744" marR="0" lvl="0" indent="-157544"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233744" marR="0" lvl="0" indent="-233744"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Research Colleges– Add colleges to “Colleges I’m Thinking About”, compare colleges to one another, view and register for college visits.</a:t>
            </a:r>
            <a:endParaRPr sz="1200" b="0" i="0" u="none" strike="noStrike" cap="none">
              <a:solidFill>
                <a:schemeClr val="dk1"/>
              </a:solidFill>
              <a:latin typeface="Calibri"/>
              <a:ea typeface="Calibri"/>
              <a:cs typeface="Calibri"/>
              <a:sym typeface="Calibri"/>
            </a:endParaRPr>
          </a:p>
          <a:p>
            <a:pPr marL="233744" marR="0" lvl="0" indent="-157544"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233744" marR="0" lvl="0" indent="-233744"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Calibri"/>
                <a:ea typeface="Calibri"/>
                <a:cs typeface="Calibri"/>
                <a:sym typeface="Calibri"/>
              </a:rPr>
              <a:t>Scholarship and Money – allows your student to research scholarships and deadlines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6" name="Google Shape;86;p3:notes"/>
          <p:cNvSpPr txBox="1">
            <a:spLocks noGrp="1"/>
          </p:cNvSpPr>
          <p:nvPr>
            <p:ph type="sldNum" idx="12"/>
          </p:nvPr>
        </p:nvSpPr>
        <p:spPr>
          <a:xfrm>
            <a:off x="3995217" y="8842029"/>
            <a:ext cx="3056414" cy="465455"/>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txBox="1">
            <a:spLocks noGrp="1"/>
          </p:cNvSpPr>
          <p:nvPr>
            <p:ph type="body" idx="1"/>
          </p:nvPr>
        </p:nvSpPr>
        <p:spPr>
          <a:xfrm>
            <a:off x="705327" y="4421823"/>
            <a:ext cx="5642610" cy="4189095"/>
          </a:xfrm>
          <a:prstGeom prst="rect">
            <a:avLst/>
          </a:prstGeom>
        </p:spPr>
        <p:txBody>
          <a:bodyPr spcFirstLastPara="1" wrap="square" lIns="93475" tIns="46725" rIns="93475" bIns="46725" anchor="t" anchorCtr="0">
            <a:noAutofit/>
          </a:bodyPr>
          <a:lstStyle/>
          <a:p>
            <a:pPr marL="0" lvl="0" indent="0">
              <a:spcBef>
                <a:spcPts val="0"/>
              </a:spcBef>
              <a:spcAft>
                <a:spcPts val="0"/>
              </a:spcAft>
              <a:buNone/>
            </a:pPr>
            <a:endParaRPr/>
          </a:p>
        </p:txBody>
      </p:sp>
      <p:sp>
        <p:nvSpPr>
          <p:cNvPr id="92" name="Google Shape;92;p4: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5:notes"/>
          <p:cNvSpPr txBox="1">
            <a:spLocks noGrp="1"/>
          </p:cNvSpPr>
          <p:nvPr>
            <p:ph type="body" idx="1"/>
          </p:nvPr>
        </p:nvSpPr>
        <p:spPr>
          <a:xfrm>
            <a:off x="705327" y="4421823"/>
            <a:ext cx="5642610" cy="4189095"/>
          </a:xfrm>
          <a:prstGeom prst="rect">
            <a:avLst/>
          </a:prstGeom>
          <a:noFill/>
          <a:ln>
            <a:noFill/>
          </a:ln>
        </p:spPr>
        <p:txBody>
          <a:bodyPr spcFirstLastPara="1" wrap="square" lIns="93475" tIns="46725" rIns="93475" bIns="467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These are examples of where “</a:t>
            </a:r>
            <a:r>
              <a:rPr lang="en-US"/>
              <a:t>Walt</a:t>
            </a:r>
            <a:r>
              <a:rPr lang="en-US" sz="1200" b="0" i="0" u="none" strike="noStrike" cap="none">
                <a:solidFill>
                  <a:schemeClr val="dk1"/>
                </a:solidFill>
                <a:latin typeface="Calibri"/>
                <a:ea typeface="Calibri"/>
                <a:cs typeface="Calibri"/>
                <a:sym typeface="Calibri"/>
              </a:rPr>
              <a:t> Whitman,” who has a 3.65 GPA and 1490 SAT score, compares to previous students and whether they were accepted to these colleges.  In this case, </a:t>
            </a:r>
            <a:r>
              <a:rPr lang="en-US"/>
              <a:t>Walt should consider</a:t>
            </a:r>
            <a:r>
              <a:rPr lang="en-US" sz="1200" b="0" i="0" u="none" strike="noStrike" cap="none">
                <a:solidFill>
                  <a:schemeClr val="dk1"/>
                </a:solidFill>
                <a:latin typeface="Calibri"/>
                <a:ea typeface="Calibri"/>
                <a:cs typeface="Calibri"/>
                <a:sym typeface="Calibri"/>
              </a:rPr>
              <a:t> Northwestern Univ. more of a reach.</a:t>
            </a:r>
            <a:endParaRPr sz="1200" b="0" i="0" u="none" strike="noStrike" cap="none">
              <a:solidFill>
                <a:schemeClr val="dk1"/>
              </a:solidFill>
              <a:latin typeface="Calibri"/>
              <a:ea typeface="Calibri"/>
              <a:cs typeface="Calibri"/>
              <a:sym typeface="Calibri"/>
            </a:endParaRPr>
          </a:p>
        </p:txBody>
      </p:sp>
      <p:sp>
        <p:nvSpPr>
          <p:cNvPr id="99" name="Google Shape;99;p5:notes"/>
          <p:cNvSpPr txBox="1">
            <a:spLocks noGrp="1"/>
          </p:cNvSpPr>
          <p:nvPr>
            <p:ph type="sldNum" idx="12"/>
          </p:nvPr>
        </p:nvSpPr>
        <p:spPr>
          <a:xfrm>
            <a:off x="3995217" y="8842029"/>
            <a:ext cx="3056414" cy="465455"/>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0a594d9ad_1_0: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0a594d9ad_1_0:notes"/>
          <p:cNvSpPr txBox="1">
            <a:spLocks noGrp="1"/>
          </p:cNvSpPr>
          <p:nvPr>
            <p:ph type="body" idx="1"/>
          </p:nvPr>
        </p:nvSpPr>
        <p:spPr>
          <a:xfrm>
            <a:off x="705327" y="4421823"/>
            <a:ext cx="5642700" cy="4189200"/>
          </a:xfrm>
          <a:prstGeom prst="rect">
            <a:avLst/>
          </a:prstGeom>
        </p:spPr>
        <p:txBody>
          <a:bodyPr spcFirstLastPara="1" wrap="square" lIns="93475" tIns="46725" rIns="93475" bIns="46725" anchor="t" anchorCtr="0">
            <a:noAutofit/>
          </a:bodyPr>
          <a:lstStyle/>
          <a:p>
            <a:pPr marL="0" lvl="0" indent="0" rtl="0">
              <a:spcBef>
                <a:spcPts val="0"/>
              </a:spcBef>
              <a:spcAft>
                <a:spcPts val="0"/>
              </a:spcAft>
              <a:buClr>
                <a:schemeClr val="dk1"/>
              </a:buClr>
              <a:buFont typeface="Arial"/>
              <a:buNone/>
            </a:pPr>
            <a:r>
              <a:rPr lang="en-US"/>
              <a:t>In this case, Walt Whitman would use Penn State as a likely school with a high likelihood of acceptance. </a:t>
            </a:r>
            <a:endParaRPr/>
          </a:p>
        </p:txBody>
      </p:sp>
      <p:sp>
        <p:nvSpPr>
          <p:cNvPr id="110" name="Google Shape;110;g40a594d9ad_1_0:notes"/>
          <p:cNvSpPr txBox="1">
            <a:spLocks noGrp="1"/>
          </p:cNvSpPr>
          <p:nvPr>
            <p:ph type="sldNum" idx="12"/>
          </p:nvPr>
        </p:nvSpPr>
        <p:spPr>
          <a:xfrm>
            <a:off x="3995217" y="8842029"/>
            <a:ext cx="3056400" cy="465600"/>
          </a:xfrm>
          <a:prstGeom prst="rect">
            <a:avLst/>
          </a:prstGeom>
        </p:spPr>
        <p:txBody>
          <a:bodyPr spcFirstLastPara="1" wrap="square" lIns="93475" tIns="46725" rIns="93475" bIns="46725" anchor="b" anchorCtr="0">
            <a:noAutofit/>
          </a:bodyPr>
          <a:lstStyle/>
          <a:p>
            <a:pPr marL="0" lvl="0" indent="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705327" y="4421823"/>
            <a:ext cx="5642610" cy="4189095"/>
          </a:xfrm>
          <a:prstGeom prst="rect">
            <a:avLst/>
          </a:prstGeom>
        </p:spPr>
        <p:txBody>
          <a:bodyPr spcFirstLastPara="1" wrap="square" lIns="93475" tIns="46725" rIns="93475" bIns="46725" anchor="t" anchorCtr="0">
            <a:noAutofit/>
          </a:bodyPr>
          <a:lstStyle/>
          <a:p>
            <a:pPr marL="0" lvl="0" indent="0">
              <a:spcBef>
                <a:spcPts val="0"/>
              </a:spcBef>
              <a:spcAft>
                <a:spcPts val="0"/>
              </a:spcAft>
              <a:buNone/>
            </a:pPr>
            <a:endParaRPr/>
          </a:p>
        </p:txBody>
      </p:sp>
      <p:sp>
        <p:nvSpPr>
          <p:cNvPr id="118" name="Google Shape;118;p6: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7:notes"/>
          <p:cNvSpPr txBox="1">
            <a:spLocks noGrp="1"/>
          </p:cNvSpPr>
          <p:nvPr>
            <p:ph type="body" idx="1"/>
          </p:nvPr>
        </p:nvSpPr>
        <p:spPr>
          <a:xfrm>
            <a:off x="705327" y="4421823"/>
            <a:ext cx="5642610" cy="4189095"/>
          </a:xfrm>
          <a:prstGeom prst="rect">
            <a:avLst/>
          </a:prstGeom>
          <a:noFill/>
          <a:ln>
            <a:noFill/>
          </a:ln>
        </p:spPr>
        <p:txBody>
          <a:bodyPr spcFirstLastPara="1" wrap="square" lIns="93475" tIns="46725" rIns="93475" bIns="467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Colleges I’m thinking about allows students to:</a:t>
            </a:r>
            <a:endParaRPr/>
          </a:p>
          <a:p>
            <a:pPr marL="175308" marR="0" lvl="0" indent="-99108" algn="l" rtl="0">
              <a:spcBef>
                <a:spcPts val="614"/>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175308" marR="0" lvl="0" indent="-175308" algn="l" rtl="0">
              <a:spcBef>
                <a:spcPts val="614"/>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List the schools they are interested in</a:t>
            </a:r>
            <a:endParaRPr/>
          </a:p>
          <a:p>
            <a:pPr marL="175308" marR="0" lvl="0" indent="-99108" algn="l" rtl="0">
              <a:spcBef>
                <a:spcPts val="614"/>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175308" marR="0" lvl="0" indent="-175308" algn="l" rtl="0">
              <a:spcBef>
                <a:spcPts val="614"/>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At a glance determine the type of application the school uses. In this example, University of Michigan and Northwestern University use the common application.  Univ. of Maryland has an electronic application and Eastman School of Music will require the application and/or the transcript to be mailed.</a:t>
            </a:r>
            <a:endParaRPr/>
          </a:p>
          <a:p>
            <a:pPr marL="175308" marR="0" lvl="0" indent="-99108" algn="l" rtl="0">
              <a:spcBef>
                <a:spcPts val="614"/>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175308" marR="0" lvl="0" indent="-175308" algn="l" rtl="0">
              <a:spcBef>
                <a:spcPts val="614"/>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Quickly see Application Deadlines by clicking on the multiple deadlines drop down.</a:t>
            </a:r>
            <a:endParaRPr/>
          </a:p>
          <a:p>
            <a:pPr marL="175308" marR="0" lvl="0" indent="-99108" algn="l" rtl="0">
              <a:spcBef>
                <a:spcPts val="614"/>
              </a:spcBef>
              <a:spcAft>
                <a:spcPts val="0"/>
              </a:spcAft>
              <a:buClr>
                <a:schemeClr val="dk1"/>
              </a:buClr>
              <a:buSzPts val="1200"/>
              <a:buFont typeface="Arial"/>
              <a:buNone/>
            </a:pPr>
            <a:endParaRPr sz="1200" b="0" i="0" u="sng" strike="noStrike" cap="none">
              <a:solidFill>
                <a:schemeClr val="dk1"/>
              </a:solidFill>
              <a:latin typeface="Calibri"/>
              <a:ea typeface="Calibri"/>
              <a:cs typeface="Calibri"/>
              <a:sym typeface="Calibri"/>
            </a:endParaRPr>
          </a:p>
          <a:p>
            <a:pPr marL="175308" marR="0" lvl="0" indent="-175308" algn="l" rtl="0">
              <a:spcBef>
                <a:spcPts val="614"/>
              </a:spcBef>
              <a:spcAft>
                <a:spcPts val="0"/>
              </a:spcAft>
              <a:buClr>
                <a:schemeClr val="dk1"/>
              </a:buClr>
              <a:buSzPts val="1200"/>
              <a:buFont typeface="Arial"/>
              <a:buChar char="•"/>
            </a:pPr>
            <a:r>
              <a:rPr lang="en-US" sz="1200" b="0" i="0" u="sng" strike="noStrike" cap="none">
                <a:solidFill>
                  <a:schemeClr val="dk1"/>
                </a:solidFill>
                <a:latin typeface="Calibri"/>
                <a:ea typeface="Calibri"/>
                <a:cs typeface="Calibri"/>
                <a:sym typeface="Calibri"/>
              </a:rPr>
              <a:t>By clicking “More” you can go directly to the scattegrams and the college’s website.</a:t>
            </a:r>
            <a:endParaRPr sz="1200" b="0" i="0" u="sng" strike="noStrike" cap="none">
              <a:solidFill>
                <a:schemeClr val="dk1"/>
              </a:solidFill>
              <a:latin typeface="Calibri"/>
              <a:ea typeface="Calibri"/>
              <a:cs typeface="Calibri"/>
              <a:sym typeface="Calibri"/>
            </a:endParaRPr>
          </a:p>
          <a:p>
            <a:pPr marL="175308" marR="0" lvl="0" indent="-99108" algn="l" rtl="0">
              <a:spcBef>
                <a:spcPts val="614"/>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25" name="Google Shape;125;p7:notes"/>
          <p:cNvSpPr txBox="1">
            <a:spLocks noGrp="1"/>
          </p:cNvSpPr>
          <p:nvPr>
            <p:ph type="sldNum" idx="12"/>
          </p:nvPr>
        </p:nvSpPr>
        <p:spPr>
          <a:xfrm>
            <a:off x="3995217" y="8842029"/>
            <a:ext cx="3056414" cy="465455"/>
          </a:xfrm>
          <a:prstGeom prst="rect">
            <a:avLst/>
          </a:prstGeom>
          <a:noFill/>
          <a:ln>
            <a:noFill/>
          </a:ln>
        </p:spPr>
        <p:txBody>
          <a:bodyPr spcFirstLastPara="1" wrap="square" lIns="93475" tIns="46725" rIns="93475" bIns="4672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txBox="1">
            <a:spLocks noGrp="1"/>
          </p:cNvSpPr>
          <p:nvPr>
            <p:ph type="body" idx="1"/>
          </p:nvPr>
        </p:nvSpPr>
        <p:spPr>
          <a:xfrm>
            <a:off x="705327" y="4421823"/>
            <a:ext cx="5642610" cy="4189095"/>
          </a:xfrm>
          <a:prstGeom prst="rect">
            <a:avLst/>
          </a:prstGeom>
        </p:spPr>
        <p:txBody>
          <a:bodyPr spcFirstLastPara="1" wrap="square" lIns="93475" tIns="46725" rIns="93475" bIns="46725" anchor="t" anchorCtr="0">
            <a:noAutofit/>
          </a:bodyPr>
          <a:lstStyle/>
          <a:p>
            <a:pPr marL="0" lvl="0" indent="0">
              <a:spcBef>
                <a:spcPts val="0"/>
              </a:spcBef>
              <a:spcAft>
                <a:spcPts val="0"/>
              </a:spcAft>
              <a:buNone/>
            </a:pPr>
            <a:r>
              <a:rPr lang="en-US"/>
              <a:t>?????????</a:t>
            </a:r>
            <a:endParaRPr/>
          </a:p>
        </p:txBody>
      </p:sp>
      <p:sp>
        <p:nvSpPr>
          <p:cNvPr id="132" name="Google Shape;132;p8:notes"/>
          <p:cNvSpPr>
            <a:spLocks noGrp="1" noRot="1" noChangeAspect="1"/>
          </p:cNvSpPr>
          <p:nvPr>
            <p:ph type="sldImg" idx="2"/>
          </p:nvPr>
        </p:nvSpPr>
        <p:spPr>
          <a:xfrm>
            <a:off x="1200150"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body" idx="1"/>
          </p:nvPr>
        </p:nvSpPr>
        <p:spPr>
          <a:xfrm>
            <a:off x="457200" y="1481328"/>
            <a:ext cx="8229600" cy="4526100"/>
          </a:xfrm>
          <a:prstGeom prst="rect">
            <a:avLst/>
          </a:prstGeom>
          <a:noFill/>
          <a:ln>
            <a:noFill/>
          </a:ln>
        </p:spPr>
        <p:txBody>
          <a:bodyPr spcFirstLastPara="1" wrap="square" lIns="91425" tIns="45700" rIns="91425" bIns="45700" anchor="t" anchorCtr="0"/>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rtl="0">
              <a:spcBef>
                <a:spcPts val="324"/>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rtl="0">
              <a:spcBef>
                <a:spcPts val="160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rtl="0">
              <a:spcBef>
                <a:spcPts val="160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rtl="0">
              <a:spcBef>
                <a:spcPts val="160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rtl="0">
              <a:spcBef>
                <a:spcPts val="160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160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160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1600"/>
              </a:spcBef>
              <a:spcAft>
                <a:spcPts val="160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56" name="Google Shape;56;p13"/>
          <p:cNvSpPr txBox="1">
            <a:spLocks noGrp="1"/>
          </p:cNvSpPr>
          <p:nvPr>
            <p:ph type="dt" idx="10"/>
          </p:nvPr>
        </p:nvSpPr>
        <p:spPr>
          <a:xfrm>
            <a:off x="6727032" y="6407944"/>
            <a:ext cx="1920300" cy="3657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57" name="Google Shape;57;p13"/>
          <p:cNvSpPr txBox="1">
            <a:spLocks noGrp="1"/>
          </p:cNvSpPr>
          <p:nvPr>
            <p:ph type="ftr" idx="11"/>
          </p:nvPr>
        </p:nvSpPr>
        <p:spPr>
          <a:xfrm>
            <a:off x="4380072" y="6407944"/>
            <a:ext cx="2350800" cy="36510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58" name="Google Shape;58;p13"/>
          <p:cNvSpPr txBox="1">
            <a:spLocks noGrp="1"/>
          </p:cNvSpPr>
          <p:nvPr>
            <p:ph type="sldNum" idx="12"/>
          </p:nvPr>
        </p:nvSpPr>
        <p:spPr>
          <a:xfrm>
            <a:off x="8647272" y="6407944"/>
            <a:ext cx="365700" cy="3651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dk1"/>
                </a:solidFill>
                <a:latin typeface="Rambla"/>
                <a:ea typeface="Rambla"/>
                <a:cs typeface="Rambla"/>
                <a:sym typeface="Rambla"/>
              </a:defRPr>
            </a:lvl1pPr>
            <a:lvl2pPr marL="0" marR="0" lvl="1" indent="0" algn="r" rtl="0">
              <a:spcBef>
                <a:spcPts val="0"/>
              </a:spcBef>
              <a:buNone/>
              <a:defRPr sz="1000" b="0">
                <a:solidFill>
                  <a:schemeClr val="dk1"/>
                </a:solidFill>
                <a:latin typeface="Rambla"/>
                <a:ea typeface="Rambla"/>
                <a:cs typeface="Rambla"/>
                <a:sym typeface="Rambla"/>
              </a:defRPr>
            </a:lvl2pPr>
            <a:lvl3pPr marL="0" marR="0" lvl="2" indent="0" algn="r" rtl="0">
              <a:spcBef>
                <a:spcPts val="0"/>
              </a:spcBef>
              <a:buNone/>
              <a:defRPr sz="1000" b="0">
                <a:solidFill>
                  <a:schemeClr val="dk1"/>
                </a:solidFill>
                <a:latin typeface="Rambla"/>
                <a:ea typeface="Rambla"/>
                <a:cs typeface="Rambla"/>
                <a:sym typeface="Rambla"/>
              </a:defRPr>
            </a:lvl3pPr>
            <a:lvl4pPr marL="0" marR="0" lvl="3" indent="0" algn="r" rtl="0">
              <a:spcBef>
                <a:spcPts val="0"/>
              </a:spcBef>
              <a:buNone/>
              <a:defRPr sz="1000" b="0">
                <a:solidFill>
                  <a:schemeClr val="dk1"/>
                </a:solidFill>
                <a:latin typeface="Rambla"/>
                <a:ea typeface="Rambla"/>
                <a:cs typeface="Rambla"/>
                <a:sym typeface="Rambla"/>
              </a:defRPr>
            </a:lvl4pPr>
            <a:lvl5pPr marL="0" marR="0" lvl="4" indent="0" algn="r" rtl="0">
              <a:spcBef>
                <a:spcPts val="0"/>
              </a:spcBef>
              <a:buNone/>
              <a:defRPr sz="1000" b="0">
                <a:solidFill>
                  <a:schemeClr val="dk1"/>
                </a:solidFill>
                <a:latin typeface="Rambla"/>
                <a:ea typeface="Rambla"/>
                <a:cs typeface="Rambla"/>
                <a:sym typeface="Rambla"/>
              </a:defRPr>
            </a:lvl5pPr>
            <a:lvl6pPr marL="0" marR="0" lvl="5" indent="0" algn="r" rtl="0">
              <a:spcBef>
                <a:spcPts val="0"/>
              </a:spcBef>
              <a:buNone/>
              <a:defRPr sz="1000" b="0">
                <a:solidFill>
                  <a:schemeClr val="dk1"/>
                </a:solidFill>
                <a:latin typeface="Rambla"/>
                <a:ea typeface="Rambla"/>
                <a:cs typeface="Rambla"/>
                <a:sym typeface="Rambla"/>
              </a:defRPr>
            </a:lvl6pPr>
            <a:lvl7pPr marL="0" marR="0" lvl="6" indent="0" algn="r" rtl="0">
              <a:spcBef>
                <a:spcPts val="0"/>
              </a:spcBef>
              <a:buNone/>
              <a:defRPr sz="1000" b="0">
                <a:solidFill>
                  <a:schemeClr val="dk1"/>
                </a:solidFill>
                <a:latin typeface="Rambla"/>
                <a:ea typeface="Rambla"/>
                <a:cs typeface="Rambla"/>
                <a:sym typeface="Rambla"/>
              </a:defRPr>
            </a:lvl7pPr>
            <a:lvl8pPr marL="0" marR="0" lvl="7" indent="0" algn="r" rtl="0">
              <a:spcBef>
                <a:spcPts val="0"/>
              </a:spcBef>
              <a:buNone/>
              <a:defRPr sz="1000" b="0">
                <a:solidFill>
                  <a:schemeClr val="dk1"/>
                </a:solidFill>
                <a:latin typeface="Rambla"/>
                <a:ea typeface="Rambla"/>
                <a:cs typeface="Rambla"/>
                <a:sym typeface="Rambla"/>
              </a:defRPr>
            </a:lvl8pPr>
            <a:lvl9pPr marL="0" marR="0" lvl="8" indent="0" algn="r" rtl="0">
              <a:spcBef>
                <a:spcPts val="0"/>
              </a:spcBef>
              <a:buNone/>
              <a:defRPr sz="1000" b="0">
                <a:solidFill>
                  <a:schemeClr val="dk1"/>
                </a:solidFill>
                <a:latin typeface="Rambla"/>
                <a:ea typeface="Rambla"/>
                <a:cs typeface="Rambla"/>
                <a:sym typeface="Rambla"/>
              </a:defRPr>
            </a:lvl9pPr>
          </a:lstStyle>
          <a:p>
            <a:pPr marL="0" lvl="0" indent="0">
              <a:spcBef>
                <a:spcPts val="0"/>
              </a:spcBef>
              <a:spcAft>
                <a:spcPts val="0"/>
              </a:spcAft>
              <a:buNone/>
            </a:pPr>
            <a:fld id="{00000000-1234-1234-1234-123412341234}" type="slidenum">
              <a:rPr lang="en-US"/>
              <a:t>‹#›</a:t>
            </a:fld>
            <a:endParaRPr/>
          </a:p>
        </p:txBody>
      </p:sp>
      <p:sp>
        <p:nvSpPr>
          <p:cNvPr id="59" name="Google Shape;59;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100"/>
              <a:buFont typeface="Rambla"/>
              <a:buNone/>
              <a:defRPr sz="4100" b="1" i="0" u="none" strike="noStrike" cap="none">
                <a:solidFill>
                  <a:schemeClr val="dk2"/>
                </a:solidFill>
                <a:latin typeface="Rambla"/>
                <a:ea typeface="Rambla"/>
                <a:cs typeface="Rambla"/>
                <a:sym typeface="Rambla"/>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bg>
      <p:bgPr>
        <a:blipFill rotWithShape="1">
          <a:blip r:embed="rId2">
            <a:alphaModFix/>
          </a:blip>
          <a:tile tx="0" ty="0" sx="50002" sy="50002" flip="none" algn="tl"/>
        </a:blip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100"/>
              <a:buFont typeface="Rambla"/>
              <a:buNone/>
              <a:defRPr sz="4100" b="1" i="0" u="none" strike="noStrike" cap="none">
                <a:solidFill>
                  <a:schemeClr val="dk2"/>
                </a:solidFill>
                <a:latin typeface="Rambla"/>
                <a:ea typeface="Rambla"/>
                <a:cs typeface="Rambla"/>
                <a:sym typeface="Rambla"/>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62" name="Google Shape;62;p14"/>
          <p:cNvSpPr txBox="1">
            <a:spLocks noGrp="1"/>
          </p:cNvSpPr>
          <p:nvPr>
            <p:ph type="body" idx="1"/>
          </p:nvPr>
        </p:nvSpPr>
        <p:spPr>
          <a:xfrm>
            <a:off x="457200" y="5410200"/>
            <a:ext cx="4040100"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lstStyle>
            <a:lvl1pPr marL="457200" marR="0" lvl="0" indent="-228600" algn="l" rtl="0">
              <a:spcBef>
                <a:spcPts val="400"/>
              </a:spcBef>
              <a:spcAft>
                <a:spcPts val="0"/>
              </a:spcAft>
              <a:buClr>
                <a:schemeClr val="accent1"/>
              </a:buClr>
              <a:buSzPts val="1632"/>
              <a:buFont typeface="Noto Sans Symbols"/>
              <a:buNone/>
              <a:defRPr sz="2400" b="0" i="0" u="none" strike="noStrike" cap="none">
                <a:solidFill>
                  <a:schemeClr val="lt1"/>
                </a:solidFill>
                <a:latin typeface="Rambla"/>
                <a:ea typeface="Rambla"/>
                <a:cs typeface="Rambla"/>
                <a:sym typeface="Rambla"/>
              </a:defRPr>
            </a:lvl1pPr>
            <a:lvl2pPr marL="914400" marR="0" lvl="1" indent="-228600" algn="l" rtl="0">
              <a:spcBef>
                <a:spcPts val="324"/>
              </a:spcBef>
              <a:spcAft>
                <a:spcPts val="0"/>
              </a:spcAft>
              <a:buClr>
                <a:schemeClr val="accent1"/>
              </a:buClr>
              <a:buSzPts val="2000"/>
              <a:buFont typeface="Verdana"/>
              <a:buNone/>
              <a:defRPr sz="2000" b="1" i="0" u="none" strike="noStrike" cap="none">
                <a:solidFill>
                  <a:schemeClr val="dk1"/>
                </a:solidFill>
                <a:latin typeface="Rambla"/>
                <a:ea typeface="Rambla"/>
                <a:cs typeface="Rambla"/>
                <a:sym typeface="Rambla"/>
              </a:defRPr>
            </a:lvl2pPr>
            <a:lvl3pPr marL="1371600" marR="0" lvl="2" indent="-228600" algn="l" rtl="0">
              <a:spcBef>
                <a:spcPts val="1600"/>
              </a:spcBef>
              <a:spcAft>
                <a:spcPts val="0"/>
              </a:spcAft>
              <a:buClr>
                <a:schemeClr val="accent2"/>
              </a:buClr>
              <a:buSzPts val="1800"/>
              <a:buFont typeface="Noto Sans Symbols"/>
              <a:buNone/>
              <a:defRPr sz="1800" b="1" i="0" u="none" strike="noStrike" cap="none">
                <a:solidFill>
                  <a:schemeClr val="dk1"/>
                </a:solidFill>
                <a:latin typeface="Rambla"/>
                <a:ea typeface="Rambla"/>
                <a:cs typeface="Rambla"/>
                <a:sym typeface="Rambla"/>
              </a:defRPr>
            </a:lvl3pPr>
            <a:lvl4pPr marL="1828800" marR="0" lvl="3" indent="-228600" algn="l" rtl="0">
              <a:spcBef>
                <a:spcPts val="1600"/>
              </a:spcBef>
              <a:spcAft>
                <a:spcPts val="0"/>
              </a:spcAft>
              <a:buClr>
                <a:schemeClr val="accent2"/>
              </a:buClr>
              <a:buSzPts val="1600"/>
              <a:buFont typeface="Noto Sans Symbols"/>
              <a:buNone/>
              <a:defRPr sz="1600" b="1" i="0" u="none" strike="noStrike" cap="none">
                <a:solidFill>
                  <a:schemeClr val="dk1"/>
                </a:solidFill>
                <a:latin typeface="Rambla"/>
                <a:ea typeface="Rambla"/>
                <a:cs typeface="Rambla"/>
                <a:sym typeface="Rambla"/>
              </a:defRPr>
            </a:lvl4pPr>
            <a:lvl5pPr marL="2286000" marR="0" lvl="4" indent="-228600" algn="l" rtl="0">
              <a:spcBef>
                <a:spcPts val="1600"/>
              </a:spcBef>
              <a:spcAft>
                <a:spcPts val="0"/>
              </a:spcAft>
              <a:buClr>
                <a:schemeClr val="accent2"/>
              </a:buClr>
              <a:buSzPts val="1600"/>
              <a:buFont typeface="Noto Sans Symbols"/>
              <a:buNone/>
              <a:defRPr sz="1600" b="1" i="0" u="none" strike="noStrike" cap="none">
                <a:solidFill>
                  <a:schemeClr val="dk1"/>
                </a:solidFill>
                <a:latin typeface="Rambla"/>
                <a:ea typeface="Rambla"/>
                <a:cs typeface="Rambla"/>
                <a:sym typeface="Rambla"/>
              </a:defRPr>
            </a:lvl5pPr>
            <a:lvl6pPr marL="2743200" marR="0" lvl="5" indent="-342900" algn="l" rtl="0">
              <a:spcBef>
                <a:spcPts val="160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160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160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1600"/>
              </a:spcBef>
              <a:spcAft>
                <a:spcPts val="160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63" name="Google Shape;63;p14"/>
          <p:cNvSpPr txBox="1">
            <a:spLocks noGrp="1"/>
          </p:cNvSpPr>
          <p:nvPr>
            <p:ph type="body" idx="2"/>
          </p:nvPr>
        </p:nvSpPr>
        <p:spPr>
          <a:xfrm>
            <a:off x="4645026" y="5410200"/>
            <a:ext cx="4041900"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lstStyle>
            <a:lvl1pPr marL="457200" marR="0" lvl="0" indent="-228600" algn="l" rtl="0">
              <a:spcBef>
                <a:spcPts val="400"/>
              </a:spcBef>
              <a:spcAft>
                <a:spcPts val="0"/>
              </a:spcAft>
              <a:buClr>
                <a:schemeClr val="accent1"/>
              </a:buClr>
              <a:buSzPts val="1632"/>
              <a:buFont typeface="Noto Sans Symbols"/>
              <a:buNone/>
              <a:defRPr sz="2400" b="0" i="0" u="none" strike="noStrike" cap="none">
                <a:solidFill>
                  <a:schemeClr val="lt1"/>
                </a:solidFill>
                <a:latin typeface="Rambla"/>
                <a:ea typeface="Rambla"/>
                <a:cs typeface="Rambla"/>
                <a:sym typeface="Rambla"/>
              </a:defRPr>
            </a:lvl1pPr>
            <a:lvl2pPr marL="914400" marR="0" lvl="1" indent="-228600" algn="l" rtl="0">
              <a:spcBef>
                <a:spcPts val="324"/>
              </a:spcBef>
              <a:spcAft>
                <a:spcPts val="0"/>
              </a:spcAft>
              <a:buClr>
                <a:schemeClr val="accent1"/>
              </a:buClr>
              <a:buSzPts val="2000"/>
              <a:buFont typeface="Verdana"/>
              <a:buNone/>
              <a:defRPr sz="2000" b="1" i="0" u="none" strike="noStrike" cap="none">
                <a:solidFill>
                  <a:schemeClr val="dk1"/>
                </a:solidFill>
                <a:latin typeface="Rambla"/>
                <a:ea typeface="Rambla"/>
                <a:cs typeface="Rambla"/>
                <a:sym typeface="Rambla"/>
              </a:defRPr>
            </a:lvl2pPr>
            <a:lvl3pPr marL="1371600" marR="0" lvl="2" indent="-228600" algn="l" rtl="0">
              <a:spcBef>
                <a:spcPts val="1600"/>
              </a:spcBef>
              <a:spcAft>
                <a:spcPts val="0"/>
              </a:spcAft>
              <a:buClr>
                <a:schemeClr val="accent2"/>
              </a:buClr>
              <a:buSzPts val="1800"/>
              <a:buFont typeface="Noto Sans Symbols"/>
              <a:buNone/>
              <a:defRPr sz="1800" b="1" i="0" u="none" strike="noStrike" cap="none">
                <a:solidFill>
                  <a:schemeClr val="dk1"/>
                </a:solidFill>
                <a:latin typeface="Rambla"/>
                <a:ea typeface="Rambla"/>
                <a:cs typeface="Rambla"/>
                <a:sym typeface="Rambla"/>
              </a:defRPr>
            </a:lvl3pPr>
            <a:lvl4pPr marL="1828800" marR="0" lvl="3" indent="-228600" algn="l" rtl="0">
              <a:spcBef>
                <a:spcPts val="1600"/>
              </a:spcBef>
              <a:spcAft>
                <a:spcPts val="0"/>
              </a:spcAft>
              <a:buClr>
                <a:schemeClr val="accent2"/>
              </a:buClr>
              <a:buSzPts val="1600"/>
              <a:buFont typeface="Noto Sans Symbols"/>
              <a:buNone/>
              <a:defRPr sz="1600" b="1" i="0" u="none" strike="noStrike" cap="none">
                <a:solidFill>
                  <a:schemeClr val="dk1"/>
                </a:solidFill>
                <a:latin typeface="Rambla"/>
                <a:ea typeface="Rambla"/>
                <a:cs typeface="Rambla"/>
                <a:sym typeface="Rambla"/>
              </a:defRPr>
            </a:lvl4pPr>
            <a:lvl5pPr marL="2286000" marR="0" lvl="4" indent="-228600" algn="l" rtl="0">
              <a:spcBef>
                <a:spcPts val="1600"/>
              </a:spcBef>
              <a:spcAft>
                <a:spcPts val="0"/>
              </a:spcAft>
              <a:buClr>
                <a:schemeClr val="accent2"/>
              </a:buClr>
              <a:buSzPts val="1600"/>
              <a:buFont typeface="Noto Sans Symbols"/>
              <a:buNone/>
              <a:defRPr sz="1600" b="1" i="0" u="none" strike="noStrike" cap="none">
                <a:solidFill>
                  <a:schemeClr val="dk1"/>
                </a:solidFill>
                <a:latin typeface="Rambla"/>
                <a:ea typeface="Rambla"/>
                <a:cs typeface="Rambla"/>
                <a:sym typeface="Rambla"/>
              </a:defRPr>
            </a:lvl5pPr>
            <a:lvl6pPr marL="2743200" marR="0" lvl="5" indent="-342900" algn="l" rtl="0">
              <a:spcBef>
                <a:spcPts val="160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160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160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1600"/>
              </a:spcBef>
              <a:spcAft>
                <a:spcPts val="160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64" name="Google Shape;64;p14"/>
          <p:cNvSpPr txBox="1">
            <a:spLocks noGrp="1"/>
          </p:cNvSpPr>
          <p:nvPr>
            <p:ph type="body" idx="3"/>
          </p:nvPr>
        </p:nvSpPr>
        <p:spPr>
          <a:xfrm>
            <a:off x="457200" y="1444294"/>
            <a:ext cx="4040100" cy="3941700"/>
          </a:xfrm>
          <a:prstGeom prst="rect">
            <a:avLst/>
          </a:prstGeom>
          <a:noFill/>
          <a:ln>
            <a:noFill/>
          </a:ln>
        </p:spPr>
        <p:txBody>
          <a:bodyPr spcFirstLastPara="1" wrap="square" lIns="91425" tIns="45700" rIns="91425" bIns="45700" anchor="t" anchorCtr="0"/>
          <a:lstStyle>
            <a:lvl1pPr marL="457200" marR="0" lvl="0" indent="-332232" algn="l" rtl="0">
              <a:spcBef>
                <a:spcPts val="400"/>
              </a:spcBef>
              <a:spcAft>
                <a:spcPts val="0"/>
              </a:spcAft>
              <a:buClr>
                <a:schemeClr val="accent1"/>
              </a:buClr>
              <a:buSzPts val="1632"/>
              <a:buFont typeface="Noto Sans Symbols"/>
              <a:buChar char="▶"/>
              <a:defRPr sz="2400" b="0" i="0" u="none" strike="noStrike" cap="none">
                <a:solidFill>
                  <a:schemeClr val="dk1"/>
                </a:solidFill>
                <a:latin typeface="Rambla"/>
                <a:ea typeface="Rambla"/>
                <a:cs typeface="Rambla"/>
                <a:sym typeface="Rambla"/>
              </a:defRPr>
            </a:lvl1pPr>
            <a:lvl2pPr marL="914400" marR="0" lvl="1" indent="-355600" algn="l" rtl="0">
              <a:spcBef>
                <a:spcPts val="324"/>
              </a:spcBef>
              <a:spcAft>
                <a:spcPts val="0"/>
              </a:spcAft>
              <a:buClr>
                <a:schemeClr val="accent1"/>
              </a:buClr>
              <a:buSzPts val="2000"/>
              <a:buFont typeface="Verdana"/>
              <a:buChar char="◦"/>
              <a:defRPr sz="2000" b="0" i="0" u="none" strike="noStrike" cap="none">
                <a:solidFill>
                  <a:schemeClr val="dk1"/>
                </a:solidFill>
                <a:latin typeface="Rambla"/>
                <a:ea typeface="Rambla"/>
                <a:cs typeface="Rambla"/>
                <a:sym typeface="Rambla"/>
              </a:defRPr>
            </a:lvl2pPr>
            <a:lvl3pPr marL="1371600" marR="0" lvl="2" indent="-342900" algn="l" rtl="0">
              <a:spcBef>
                <a:spcPts val="160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3pPr>
            <a:lvl4pPr marL="1828800" marR="0" lvl="3" indent="-330200" algn="l" rtl="0">
              <a:spcBef>
                <a:spcPts val="1600"/>
              </a:spcBef>
              <a:spcAft>
                <a:spcPts val="0"/>
              </a:spcAft>
              <a:buClr>
                <a:schemeClr val="accent2"/>
              </a:buClr>
              <a:buSzPts val="1600"/>
              <a:buFont typeface="Noto Sans Symbols"/>
              <a:buChar char="⚫"/>
              <a:defRPr sz="1600" b="0" i="0" u="none" strike="noStrike" cap="none">
                <a:solidFill>
                  <a:schemeClr val="dk1"/>
                </a:solidFill>
                <a:latin typeface="Rambla"/>
                <a:ea typeface="Rambla"/>
                <a:cs typeface="Rambla"/>
                <a:sym typeface="Rambla"/>
              </a:defRPr>
            </a:lvl4pPr>
            <a:lvl5pPr marL="2286000" marR="0" lvl="4" indent="-330200" algn="l" rtl="0">
              <a:spcBef>
                <a:spcPts val="1600"/>
              </a:spcBef>
              <a:spcAft>
                <a:spcPts val="0"/>
              </a:spcAft>
              <a:buClr>
                <a:schemeClr val="accent2"/>
              </a:buClr>
              <a:buSzPts val="1600"/>
              <a:buFont typeface="Noto Sans Symbols"/>
              <a:buChar char="⚫"/>
              <a:defRPr sz="1600" b="0" i="0" u="none" strike="noStrike" cap="none">
                <a:solidFill>
                  <a:schemeClr val="dk1"/>
                </a:solidFill>
                <a:latin typeface="Rambla"/>
                <a:ea typeface="Rambla"/>
                <a:cs typeface="Rambla"/>
                <a:sym typeface="Rambla"/>
              </a:defRPr>
            </a:lvl5pPr>
            <a:lvl6pPr marL="2743200" marR="0" lvl="5" indent="-342900" algn="l" rtl="0">
              <a:spcBef>
                <a:spcPts val="160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160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160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1600"/>
              </a:spcBef>
              <a:spcAft>
                <a:spcPts val="160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65" name="Google Shape;65;p14"/>
          <p:cNvSpPr txBox="1">
            <a:spLocks noGrp="1"/>
          </p:cNvSpPr>
          <p:nvPr>
            <p:ph type="body" idx="4"/>
          </p:nvPr>
        </p:nvSpPr>
        <p:spPr>
          <a:xfrm>
            <a:off x="4645025" y="1444294"/>
            <a:ext cx="4041900" cy="3941700"/>
          </a:xfrm>
          <a:prstGeom prst="rect">
            <a:avLst/>
          </a:prstGeom>
          <a:noFill/>
          <a:ln>
            <a:noFill/>
          </a:ln>
        </p:spPr>
        <p:txBody>
          <a:bodyPr spcFirstLastPara="1" wrap="square" lIns="91425" tIns="45700" rIns="91425" bIns="45700" anchor="t" anchorCtr="0"/>
          <a:lstStyle>
            <a:lvl1pPr marL="457200" marR="0" lvl="0" indent="-332232" algn="l" rtl="0">
              <a:spcBef>
                <a:spcPts val="0"/>
              </a:spcBef>
              <a:spcAft>
                <a:spcPts val="0"/>
              </a:spcAft>
              <a:buClr>
                <a:schemeClr val="accent1"/>
              </a:buClr>
              <a:buSzPts val="1632"/>
              <a:buFont typeface="Noto Sans Symbols"/>
              <a:buChar char="▶"/>
              <a:defRPr sz="2400" b="0" i="0" u="none" strike="noStrike" cap="none">
                <a:solidFill>
                  <a:schemeClr val="dk1"/>
                </a:solidFill>
                <a:latin typeface="Rambla"/>
                <a:ea typeface="Rambla"/>
                <a:cs typeface="Rambla"/>
                <a:sym typeface="Rambla"/>
              </a:defRPr>
            </a:lvl1pPr>
            <a:lvl2pPr marL="914400" marR="0" lvl="1" indent="-355600" algn="l" rtl="0">
              <a:spcBef>
                <a:spcPts val="324"/>
              </a:spcBef>
              <a:spcAft>
                <a:spcPts val="0"/>
              </a:spcAft>
              <a:buClr>
                <a:schemeClr val="accent1"/>
              </a:buClr>
              <a:buSzPts val="2000"/>
              <a:buFont typeface="Verdana"/>
              <a:buChar char="◦"/>
              <a:defRPr sz="2000" b="0" i="0" u="none" strike="noStrike" cap="none">
                <a:solidFill>
                  <a:schemeClr val="dk1"/>
                </a:solidFill>
                <a:latin typeface="Rambla"/>
                <a:ea typeface="Rambla"/>
                <a:cs typeface="Rambla"/>
                <a:sym typeface="Rambla"/>
              </a:defRPr>
            </a:lvl2pPr>
            <a:lvl3pPr marL="1371600" marR="0" lvl="2" indent="-342900" algn="l" rtl="0">
              <a:spcBef>
                <a:spcPts val="160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3pPr>
            <a:lvl4pPr marL="1828800" marR="0" lvl="3" indent="-330200" algn="l" rtl="0">
              <a:spcBef>
                <a:spcPts val="1600"/>
              </a:spcBef>
              <a:spcAft>
                <a:spcPts val="0"/>
              </a:spcAft>
              <a:buClr>
                <a:schemeClr val="accent2"/>
              </a:buClr>
              <a:buSzPts val="1600"/>
              <a:buFont typeface="Noto Sans Symbols"/>
              <a:buChar char="⚫"/>
              <a:defRPr sz="1600" b="0" i="0" u="none" strike="noStrike" cap="none">
                <a:solidFill>
                  <a:schemeClr val="dk1"/>
                </a:solidFill>
                <a:latin typeface="Rambla"/>
                <a:ea typeface="Rambla"/>
                <a:cs typeface="Rambla"/>
                <a:sym typeface="Rambla"/>
              </a:defRPr>
            </a:lvl4pPr>
            <a:lvl5pPr marL="2286000" marR="0" lvl="4" indent="-330200" algn="l" rtl="0">
              <a:spcBef>
                <a:spcPts val="1600"/>
              </a:spcBef>
              <a:spcAft>
                <a:spcPts val="0"/>
              </a:spcAft>
              <a:buClr>
                <a:schemeClr val="accent2"/>
              </a:buClr>
              <a:buSzPts val="1600"/>
              <a:buFont typeface="Noto Sans Symbols"/>
              <a:buChar char="⚫"/>
              <a:defRPr sz="1600" b="0" i="0" u="none" strike="noStrike" cap="none">
                <a:solidFill>
                  <a:schemeClr val="dk1"/>
                </a:solidFill>
                <a:latin typeface="Rambla"/>
                <a:ea typeface="Rambla"/>
                <a:cs typeface="Rambla"/>
                <a:sym typeface="Rambla"/>
              </a:defRPr>
            </a:lvl5pPr>
            <a:lvl6pPr marL="2743200" marR="0" lvl="5" indent="-342900" algn="l" rtl="0">
              <a:spcBef>
                <a:spcPts val="160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rtl="0">
              <a:spcBef>
                <a:spcPts val="160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rtl="0">
              <a:spcBef>
                <a:spcPts val="160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rtl="0">
              <a:spcBef>
                <a:spcPts val="1600"/>
              </a:spcBef>
              <a:spcAft>
                <a:spcPts val="160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66" name="Google Shape;66;p14"/>
          <p:cNvSpPr txBox="1">
            <a:spLocks noGrp="1"/>
          </p:cNvSpPr>
          <p:nvPr>
            <p:ph type="dt" idx="10"/>
          </p:nvPr>
        </p:nvSpPr>
        <p:spPr>
          <a:xfrm>
            <a:off x="6727032" y="6407944"/>
            <a:ext cx="1920300" cy="3657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67" name="Google Shape;67;p14"/>
          <p:cNvSpPr txBox="1">
            <a:spLocks noGrp="1"/>
          </p:cNvSpPr>
          <p:nvPr>
            <p:ph type="ftr" idx="11"/>
          </p:nvPr>
        </p:nvSpPr>
        <p:spPr>
          <a:xfrm>
            <a:off x="4380072" y="6407944"/>
            <a:ext cx="2350800" cy="36510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SzPts val="1400"/>
              <a:buNone/>
              <a:defRPr sz="1000">
                <a:solidFill>
                  <a:schemeClr val="dk1"/>
                </a:solidFill>
                <a:latin typeface="Rambla"/>
                <a:ea typeface="Rambla"/>
                <a:cs typeface="Rambla"/>
                <a:sym typeface="Rambla"/>
              </a:defRPr>
            </a:lvl1pPr>
            <a:lvl2pPr marR="0" lvl="1" algn="l" rtl="0">
              <a:spcBef>
                <a:spcPts val="0"/>
              </a:spcBef>
              <a:spcAft>
                <a:spcPts val="0"/>
              </a:spcAft>
              <a:buSzPts val="1400"/>
              <a:buNone/>
              <a:defRPr sz="1800" b="0" i="0" u="none" strike="noStrike" cap="none">
                <a:solidFill>
                  <a:schemeClr val="dk1"/>
                </a:solidFill>
                <a:latin typeface="Rambla"/>
                <a:ea typeface="Rambla"/>
                <a:cs typeface="Rambla"/>
                <a:sym typeface="Rambla"/>
              </a:defRPr>
            </a:lvl2pPr>
            <a:lvl3pPr marR="0" lvl="2" algn="l" rtl="0">
              <a:spcBef>
                <a:spcPts val="0"/>
              </a:spcBef>
              <a:spcAft>
                <a:spcPts val="0"/>
              </a:spcAft>
              <a:buSzPts val="1400"/>
              <a:buNone/>
              <a:defRPr sz="1800" b="0" i="0" u="none" strike="noStrike" cap="none">
                <a:solidFill>
                  <a:schemeClr val="dk1"/>
                </a:solidFill>
                <a:latin typeface="Rambla"/>
                <a:ea typeface="Rambla"/>
                <a:cs typeface="Rambla"/>
                <a:sym typeface="Rambla"/>
              </a:defRPr>
            </a:lvl3pPr>
            <a:lvl4pPr marR="0" lvl="3" algn="l" rtl="0">
              <a:spcBef>
                <a:spcPts val="0"/>
              </a:spcBef>
              <a:spcAft>
                <a:spcPts val="0"/>
              </a:spcAft>
              <a:buSzPts val="1400"/>
              <a:buNone/>
              <a:defRPr sz="1800" b="0" i="0" u="none" strike="noStrike" cap="none">
                <a:solidFill>
                  <a:schemeClr val="dk1"/>
                </a:solidFill>
                <a:latin typeface="Rambla"/>
                <a:ea typeface="Rambla"/>
                <a:cs typeface="Rambla"/>
                <a:sym typeface="Rambla"/>
              </a:defRPr>
            </a:lvl4pPr>
            <a:lvl5pPr marR="0" lvl="4" algn="l" rtl="0">
              <a:spcBef>
                <a:spcPts val="0"/>
              </a:spcBef>
              <a:spcAft>
                <a:spcPts val="0"/>
              </a:spcAft>
              <a:buSzPts val="1400"/>
              <a:buNone/>
              <a:defRPr sz="1800" b="0" i="0" u="none" strike="noStrike" cap="none">
                <a:solidFill>
                  <a:schemeClr val="dk1"/>
                </a:solidFill>
                <a:latin typeface="Rambla"/>
                <a:ea typeface="Rambla"/>
                <a:cs typeface="Rambla"/>
                <a:sym typeface="Rambla"/>
              </a:defRPr>
            </a:lvl5pPr>
            <a:lvl6pPr marR="0" lvl="5" algn="l" rtl="0">
              <a:spcBef>
                <a:spcPts val="0"/>
              </a:spcBef>
              <a:spcAft>
                <a:spcPts val="0"/>
              </a:spcAft>
              <a:buSzPts val="1400"/>
              <a:buNone/>
              <a:defRPr sz="1800" b="0" i="0" u="none" strike="noStrike" cap="none">
                <a:solidFill>
                  <a:schemeClr val="dk1"/>
                </a:solidFill>
                <a:latin typeface="Rambla"/>
                <a:ea typeface="Rambla"/>
                <a:cs typeface="Rambla"/>
                <a:sym typeface="Rambla"/>
              </a:defRPr>
            </a:lvl6pPr>
            <a:lvl7pPr marR="0" lvl="6" algn="l" rtl="0">
              <a:spcBef>
                <a:spcPts val="0"/>
              </a:spcBef>
              <a:spcAft>
                <a:spcPts val="0"/>
              </a:spcAft>
              <a:buSzPts val="1400"/>
              <a:buNone/>
              <a:defRPr sz="1800" b="0" i="0" u="none" strike="noStrike" cap="none">
                <a:solidFill>
                  <a:schemeClr val="dk1"/>
                </a:solidFill>
                <a:latin typeface="Rambla"/>
                <a:ea typeface="Rambla"/>
                <a:cs typeface="Rambla"/>
                <a:sym typeface="Rambla"/>
              </a:defRPr>
            </a:lvl7pPr>
            <a:lvl8pPr marR="0" lvl="7" algn="l" rtl="0">
              <a:spcBef>
                <a:spcPts val="0"/>
              </a:spcBef>
              <a:spcAft>
                <a:spcPts val="0"/>
              </a:spcAft>
              <a:buSzPts val="1400"/>
              <a:buNone/>
              <a:defRPr sz="1800" b="0" i="0" u="none" strike="noStrike" cap="none">
                <a:solidFill>
                  <a:schemeClr val="dk1"/>
                </a:solidFill>
                <a:latin typeface="Rambla"/>
                <a:ea typeface="Rambla"/>
                <a:cs typeface="Rambla"/>
                <a:sym typeface="Rambla"/>
              </a:defRPr>
            </a:lvl8pPr>
            <a:lvl9pPr marR="0" lvl="8" algn="l" rtl="0">
              <a:spcBef>
                <a:spcPts val="0"/>
              </a:spcBef>
              <a:spcAft>
                <a:spcPts val="0"/>
              </a:spcAft>
              <a:buSzPts val="1400"/>
              <a:buNone/>
              <a:defRPr sz="1800" b="0" i="0" u="none" strike="noStrike" cap="none">
                <a:solidFill>
                  <a:schemeClr val="dk1"/>
                </a:solidFill>
                <a:latin typeface="Rambla"/>
                <a:ea typeface="Rambla"/>
                <a:cs typeface="Rambla"/>
                <a:sym typeface="Rambla"/>
              </a:defRPr>
            </a:lvl9pPr>
          </a:lstStyle>
          <a:p>
            <a:endParaRPr/>
          </a:p>
        </p:txBody>
      </p:sp>
      <p:sp>
        <p:nvSpPr>
          <p:cNvPr id="68" name="Google Shape;68;p14"/>
          <p:cNvSpPr txBox="1">
            <a:spLocks noGrp="1"/>
          </p:cNvSpPr>
          <p:nvPr>
            <p:ph type="sldNum" idx="12"/>
          </p:nvPr>
        </p:nvSpPr>
        <p:spPr>
          <a:xfrm>
            <a:off x="8647272" y="6407944"/>
            <a:ext cx="365700" cy="3651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a:solidFill>
                  <a:schemeClr val="dk1"/>
                </a:solidFill>
                <a:latin typeface="Rambla"/>
                <a:ea typeface="Rambla"/>
                <a:cs typeface="Rambla"/>
                <a:sym typeface="Rambla"/>
              </a:defRPr>
            </a:lvl1pPr>
            <a:lvl2pPr marL="0" marR="0" lvl="1" indent="0" algn="r" rtl="0">
              <a:spcBef>
                <a:spcPts val="0"/>
              </a:spcBef>
              <a:buNone/>
              <a:defRPr sz="1000" b="0">
                <a:solidFill>
                  <a:schemeClr val="dk1"/>
                </a:solidFill>
                <a:latin typeface="Rambla"/>
                <a:ea typeface="Rambla"/>
                <a:cs typeface="Rambla"/>
                <a:sym typeface="Rambla"/>
              </a:defRPr>
            </a:lvl2pPr>
            <a:lvl3pPr marL="0" marR="0" lvl="2" indent="0" algn="r" rtl="0">
              <a:spcBef>
                <a:spcPts val="0"/>
              </a:spcBef>
              <a:buNone/>
              <a:defRPr sz="1000" b="0">
                <a:solidFill>
                  <a:schemeClr val="dk1"/>
                </a:solidFill>
                <a:latin typeface="Rambla"/>
                <a:ea typeface="Rambla"/>
                <a:cs typeface="Rambla"/>
                <a:sym typeface="Rambla"/>
              </a:defRPr>
            </a:lvl3pPr>
            <a:lvl4pPr marL="0" marR="0" lvl="3" indent="0" algn="r" rtl="0">
              <a:spcBef>
                <a:spcPts val="0"/>
              </a:spcBef>
              <a:buNone/>
              <a:defRPr sz="1000" b="0">
                <a:solidFill>
                  <a:schemeClr val="dk1"/>
                </a:solidFill>
                <a:latin typeface="Rambla"/>
                <a:ea typeface="Rambla"/>
                <a:cs typeface="Rambla"/>
                <a:sym typeface="Rambla"/>
              </a:defRPr>
            </a:lvl4pPr>
            <a:lvl5pPr marL="0" marR="0" lvl="4" indent="0" algn="r" rtl="0">
              <a:spcBef>
                <a:spcPts val="0"/>
              </a:spcBef>
              <a:buNone/>
              <a:defRPr sz="1000" b="0">
                <a:solidFill>
                  <a:schemeClr val="dk1"/>
                </a:solidFill>
                <a:latin typeface="Rambla"/>
                <a:ea typeface="Rambla"/>
                <a:cs typeface="Rambla"/>
                <a:sym typeface="Rambla"/>
              </a:defRPr>
            </a:lvl5pPr>
            <a:lvl6pPr marL="0" marR="0" lvl="5" indent="0" algn="r" rtl="0">
              <a:spcBef>
                <a:spcPts val="0"/>
              </a:spcBef>
              <a:buNone/>
              <a:defRPr sz="1000" b="0">
                <a:solidFill>
                  <a:schemeClr val="dk1"/>
                </a:solidFill>
                <a:latin typeface="Rambla"/>
                <a:ea typeface="Rambla"/>
                <a:cs typeface="Rambla"/>
                <a:sym typeface="Rambla"/>
              </a:defRPr>
            </a:lvl6pPr>
            <a:lvl7pPr marL="0" marR="0" lvl="6" indent="0" algn="r" rtl="0">
              <a:spcBef>
                <a:spcPts val="0"/>
              </a:spcBef>
              <a:buNone/>
              <a:defRPr sz="1000" b="0">
                <a:solidFill>
                  <a:schemeClr val="dk1"/>
                </a:solidFill>
                <a:latin typeface="Rambla"/>
                <a:ea typeface="Rambla"/>
                <a:cs typeface="Rambla"/>
                <a:sym typeface="Rambla"/>
              </a:defRPr>
            </a:lvl7pPr>
            <a:lvl8pPr marL="0" marR="0" lvl="7" indent="0" algn="r" rtl="0">
              <a:spcBef>
                <a:spcPts val="0"/>
              </a:spcBef>
              <a:buNone/>
              <a:defRPr sz="1000" b="0">
                <a:solidFill>
                  <a:schemeClr val="dk1"/>
                </a:solidFill>
                <a:latin typeface="Rambla"/>
                <a:ea typeface="Rambla"/>
                <a:cs typeface="Rambla"/>
                <a:sym typeface="Rambla"/>
              </a:defRPr>
            </a:lvl8pPr>
            <a:lvl9pPr marL="0" marR="0" lvl="8" indent="0" algn="r" rtl="0">
              <a:spcBef>
                <a:spcPts val="0"/>
              </a:spcBef>
              <a:buNone/>
              <a:defRPr sz="1000" b="0">
                <a:solidFill>
                  <a:schemeClr val="dk1"/>
                </a:solidFill>
                <a:latin typeface="Rambla"/>
                <a:ea typeface="Rambla"/>
                <a:cs typeface="Rambla"/>
                <a:sym typeface="Rambl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Google Shape;41;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www.collegeboard.org/"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28.jpg"/><Relationship Id="rId4" Type="http://schemas.openxmlformats.org/officeDocument/2006/relationships/hyperlink" Target="http://www.act.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ctrTitle"/>
          </p:nvPr>
        </p:nvSpPr>
        <p:spPr>
          <a:xfrm>
            <a:off x="685800" y="2514151"/>
            <a:ext cx="7772400" cy="18297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2"/>
              </a:buClr>
              <a:buSzPts val="4800"/>
              <a:buFont typeface="Rambla"/>
              <a:buNone/>
            </a:pPr>
            <a:r>
              <a:rPr lang="en-US" b="1">
                <a:solidFill>
                  <a:srgbClr val="134F5C"/>
                </a:solidFill>
                <a:latin typeface="Roboto"/>
                <a:ea typeface="Roboto"/>
                <a:cs typeface="Roboto"/>
                <a:sym typeface="Roboto"/>
              </a:rPr>
              <a:t>Introduction to Naviance Student View</a:t>
            </a:r>
            <a:endParaRPr b="1">
              <a:solidFill>
                <a:srgbClr val="134F5C"/>
              </a:solidFill>
              <a:latin typeface="Roboto"/>
              <a:ea typeface="Roboto"/>
              <a:cs typeface="Roboto"/>
              <a:sym typeface="Roboto"/>
            </a:endParaRPr>
          </a:p>
          <a:p>
            <a:pPr marL="0" marR="0" lvl="0" indent="0" algn="ctr" rtl="0">
              <a:spcBef>
                <a:spcPts val="0"/>
              </a:spcBef>
              <a:spcAft>
                <a:spcPts val="0"/>
              </a:spcAft>
              <a:buClr>
                <a:schemeClr val="dk2"/>
              </a:buClr>
              <a:buSzPts val="4800"/>
              <a:buFont typeface="Rambla"/>
              <a:buNone/>
            </a:pPr>
            <a:endParaRPr b="1" i="1">
              <a:solidFill>
                <a:srgbClr val="134F5C"/>
              </a:solidFill>
              <a:latin typeface="Roboto"/>
              <a:ea typeface="Roboto"/>
              <a:cs typeface="Roboto"/>
              <a:sym typeface="Roboto"/>
            </a:endParaRPr>
          </a:p>
        </p:txBody>
      </p:sp>
      <p:sp>
        <p:nvSpPr>
          <p:cNvPr id="75" name="Google Shape;75;p15"/>
          <p:cNvSpPr txBox="1">
            <a:spLocks noGrp="1"/>
          </p:cNvSpPr>
          <p:nvPr>
            <p:ph type="subTitle" idx="1"/>
          </p:nvPr>
        </p:nvSpPr>
        <p:spPr>
          <a:xfrm>
            <a:off x="685800" y="4667682"/>
            <a:ext cx="7772400" cy="1199700"/>
          </a:xfrm>
          <a:prstGeom prst="rect">
            <a:avLst/>
          </a:prstGeom>
          <a:noFill/>
          <a:ln>
            <a:noFill/>
          </a:ln>
        </p:spPr>
        <p:txBody>
          <a:bodyPr spcFirstLastPara="1" wrap="square" lIns="45700" tIns="45700" rIns="45700" bIns="45700" anchor="t" anchorCtr="0">
            <a:noAutofit/>
          </a:bodyPr>
          <a:lstStyle/>
          <a:p>
            <a:pPr marL="0" marR="64008" lvl="0" indent="0" algn="ctr" rtl="0">
              <a:spcBef>
                <a:spcPts val="0"/>
              </a:spcBef>
              <a:spcAft>
                <a:spcPts val="0"/>
              </a:spcAft>
              <a:buClr>
                <a:schemeClr val="accent1"/>
              </a:buClr>
              <a:buSzPts val="1836"/>
              <a:buFont typeface="Noto Sans Symbols"/>
              <a:buNone/>
            </a:pPr>
            <a:r>
              <a:rPr lang="en-US" sz="2700" b="1" i="0" u="sng" strike="noStrike" cap="none">
                <a:solidFill>
                  <a:srgbClr val="FF0000"/>
                </a:solidFill>
                <a:latin typeface="Roboto"/>
                <a:ea typeface="Roboto"/>
                <a:cs typeface="Roboto"/>
                <a:sym typeface="Roboto"/>
              </a:rPr>
              <a:t>All seniors should be registered!</a:t>
            </a:r>
            <a:endParaRPr sz="2700" b="1" i="0" u="sng" strike="noStrike" cap="none">
              <a:solidFill>
                <a:srgbClr val="FF0000"/>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4"/>
          <p:cNvPicPr preferRelativeResize="0">
            <a:picLocks noGrp="1"/>
          </p:cNvPicPr>
          <p:nvPr>
            <p:ph type="body" idx="1"/>
          </p:nvPr>
        </p:nvPicPr>
        <p:blipFill rotWithShape="1">
          <a:blip r:embed="rId3">
            <a:alphaModFix/>
          </a:blip>
          <a:srcRect l="1544" t="13529" r="2513" b="16368"/>
          <a:stretch/>
        </p:blipFill>
        <p:spPr>
          <a:xfrm>
            <a:off x="0" y="741000"/>
            <a:ext cx="9144000" cy="5152200"/>
          </a:xfrm>
          <a:prstGeom prst="rect">
            <a:avLst/>
          </a:prstGeom>
          <a:noFill/>
          <a:ln>
            <a:noFill/>
          </a:ln>
        </p:spPr>
      </p:pic>
      <p:sp>
        <p:nvSpPr>
          <p:cNvPr id="141" name="Google Shape;141;p24"/>
          <p:cNvSpPr txBox="1">
            <a:spLocks noGrp="1"/>
          </p:cNvSpPr>
          <p:nvPr>
            <p:ph type="title"/>
          </p:nvPr>
        </p:nvSpPr>
        <p:spPr>
          <a:xfrm>
            <a:off x="0" y="0"/>
            <a:ext cx="9144000" cy="741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100"/>
              <a:buFont typeface="Rambla"/>
              <a:buNone/>
            </a:pPr>
            <a:r>
              <a:rPr lang="en-US" sz="4100" i="0" u="none" strike="noStrike" cap="none">
                <a:solidFill>
                  <a:srgbClr val="134F5C"/>
                </a:solidFill>
                <a:latin typeface="Roboto"/>
                <a:ea typeface="Roboto"/>
                <a:cs typeface="Roboto"/>
                <a:sym typeface="Roboto"/>
              </a:rPr>
              <a:t>Letters of Recommendation</a:t>
            </a:r>
            <a:endParaRPr sz="4100" i="0" u="none" strike="noStrike" cap="none">
              <a:solidFill>
                <a:srgbClr val="134F5C"/>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0" y="0"/>
            <a:ext cx="9144000" cy="709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100"/>
              <a:buFont typeface="Rambla"/>
              <a:buNone/>
            </a:pPr>
            <a:r>
              <a:rPr lang="en-US" sz="4100" i="0" u="none" strike="noStrike" cap="none">
                <a:solidFill>
                  <a:srgbClr val="134F5C"/>
                </a:solidFill>
                <a:latin typeface="Roboto"/>
                <a:ea typeface="Roboto"/>
                <a:cs typeface="Roboto"/>
                <a:sym typeface="Roboto"/>
              </a:rPr>
              <a:t>Common App Schools</a:t>
            </a:r>
            <a:endParaRPr sz="4100" i="0" u="none" strike="noStrike" cap="none">
              <a:solidFill>
                <a:srgbClr val="134F5C"/>
              </a:solidFill>
              <a:latin typeface="Roboto"/>
              <a:ea typeface="Roboto"/>
              <a:cs typeface="Roboto"/>
              <a:sym typeface="Roboto"/>
            </a:endParaRPr>
          </a:p>
        </p:txBody>
      </p:sp>
      <p:pic>
        <p:nvPicPr>
          <p:cNvPr id="148" name="Google Shape;148;p25"/>
          <p:cNvPicPr preferRelativeResize="0"/>
          <p:nvPr/>
        </p:nvPicPr>
        <p:blipFill rotWithShape="1">
          <a:blip r:embed="rId3">
            <a:alphaModFix/>
          </a:blip>
          <a:srcRect l="3193" t="17886" r="16562" b="5213"/>
          <a:stretch/>
        </p:blipFill>
        <p:spPr>
          <a:xfrm>
            <a:off x="239288" y="709500"/>
            <a:ext cx="8665414" cy="6148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a:spLocks noGrp="1"/>
          </p:cNvSpPr>
          <p:nvPr>
            <p:ph type="body" idx="1"/>
          </p:nvPr>
        </p:nvSpPr>
        <p:spPr>
          <a:xfrm>
            <a:off x="331075" y="945875"/>
            <a:ext cx="8537100" cy="5533800"/>
          </a:xfrm>
          <a:prstGeom prst="rect">
            <a:avLst/>
          </a:prstGeom>
          <a:noFill/>
          <a:ln>
            <a:noFill/>
          </a:ln>
        </p:spPr>
        <p:txBody>
          <a:bodyPr spcFirstLastPara="1" wrap="square" lIns="91425" tIns="45700" rIns="91425" bIns="45700" anchor="t" anchorCtr="0">
            <a:noAutofit/>
          </a:bodyPr>
          <a:lstStyle/>
          <a:p>
            <a:pPr marL="365760" marR="0" lvl="0" indent="-355346" algn="l" rtl="0">
              <a:spcBef>
                <a:spcPts val="0"/>
              </a:spcBef>
              <a:spcAft>
                <a:spcPts val="0"/>
              </a:spcAft>
              <a:buClr>
                <a:schemeClr val="accent1"/>
              </a:buClr>
              <a:buSzPts val="3400"/>
              <a:buFont typeface="Roboto"/>
              <a:buChar char="▶"/>
            </a:pPr>
            <a:r>
              <a:rPr lang="en-US" sz="3400" i="0" u="none" strike="noStrike" cap="none">
                <a:solidFill>
                  <a:schemeClr val="dk1"/>
                </a:solidFill>
                <a:latin typeface="Roboto"/>
                <a:ea typeface="Roboto"/>
                <a:cs typeface="Roboto"/>
                <a:sym typeface="Roboto"/>
              </a:rPr>
              <a:t>You will need</a:t>
            </a:r>
            <a:endParaRPr sz="3400">
              <a:latin typeface="Roboto"/>
              <a:ea typeface="Roboto"/>
              <a:cs typeface="Roboto"/>
              <a:sym typeface="Roboto"/>
            </a:endParaRPr>
          </a:p>
          <a:p>
            <a:pPr marL="621792" marR="0" lvl="1" indent="-298450" algn="l" rtl="0">
              <a:spcBef>
                <a:spcPts val="324"/>
              </a:spcBef>
              <a:spcAft>
                <a:spcPts val="0"/>
              </a:spcAft>
              <a:buClr>
                <a:schemeClr val="accent1"/>
              </a:buClr>
              <a:buSzPts val="3400"/>
              <a:buFont typeface="Verdana"/>
              <a:buChar char="◦"/>
            </a:pPr>
            <a:r>
              <a:rPr lang="en-US" sz="3400" i="0" u="none" strike="noStrike" cap="none">
                <a:solidFill>
                  <a:schemeClr val="dk1"/>
                </a:solidFill>
                <a:latin typeface="Roboto"/>
                <a:ea typeface="Roboto"/>
                <a:cs typeface="Roboto"/>
                <a:sym typeface="Roboto"/>
              </a:rPr>
              <a:t>Common App e-mail address, which </a:t>
            </a:r>
            <a:r>
              <a:rPr lang="en-US" sz="3400" b="1" i="0" u="sng" strike="noStrike" cap="none">
                <a:solidFill>
                  <a:srgbClr val="FF0000"/>
                </a:solidFill>
                <a:latin typeface="Roboto"/>
                <a:ea typeface="Roboto"/>
                <a:cs typeface="Roboto"/>
                <a:sym typeface="Roboto"/>
              </a:rPr>
              <a:t>should match the Naviance e-mail address</a:t>
            </a:r>
            <a:endParaRPr sz="3400" b="1" i="0" u="sng" strike="noStrike" cap="none">
              <a:solidFill>
                <a:srgbClr val="FF0000"/>
              </a:solidFill>
              <a:latin typeface="Roboto"/>
              <a:ea typeface="Roboto"/>
              <a:cs typeface="Roboto"/>
              <a:sym typeface="Roboto"/>
            </a:endParaRPr>
          </a:p>
          <a:p>
            <a:pPr marL="0" marR="0" lvl="0" indent="0" algn="l" rtl="0">
              <a:spcBef>
                <a:spcPts val="324"/>
              </a:spcBef>
              <a:spcAft>
                <a:spcPts val="0"/>
              </a:spcAft>
              <a:buNone/>
            </a:pPr>
            <a:endParaRPr sz="3400" b="1" u="sng">
              <a:solidFill>
                <a:srgbClr val="FF0000"/>
              </a:solidFill>
              <a:latin typeface="Roboto"/>
              <a:ea typeface="Roboto"/>
              <a:cs typeface="Roboto"/>
              <a:sym typeface="Roboto"/>
            </a:endParaRPr>
          </a:p>
          <a:p>
            <a:pPr marL="621792" marR="0" lvl="1" indent="-298450" algn="l" rtl="0">
              <a:spcBef>
                <a:spcPts val="324"/>
              </a:spcBef>
              <a:spcAft>
                <a:spcPts val="0"/>
              </a:spcAft>
              <a:buClr>
                <a:schemeClr val="accent1"/>
              </a:buClr>
              <a:buSzPts val="3400"/>
              <a:buFont typeface="Roboto"/>
              <a:buChar char="◦"/>
            </a:pPr>
            <a:r>
              <a:rPr lang="en-US" sz="3400" i="0" u="none" strike="noStrike" cap="none">
                <a:solidFill>
                  <a:schemeClr val="dk1"/>
                </a:solidFill>
                <a:latin typeface="Roboto"/>
                <a:ea typeface="Roboto"/>
                <a:cs typeface="Roboto"/>
                <a:sym typeface="Roboto"/>
              </a:rPr>
              <a:t>Student’s date of birth</a:t>
            </a:r>
            <a:endParaRPr sz="3400" i="0" u="none" strike="noStrike" cap="none">
              <a:solidFill>
                <a:schemeClr val="dk1"/>
              </a:solidFill>
              <a:latin typeface="Roboto"/>
              <a:ea typeface="Roboto"/>
              <a:cs typeface="Roboto"/>
              <a:sym typeface="Roboto"/>
            </a:endParaRPr>
          </a:p>
          <a:p>
            <a:pPr marL="621792" marR="0" lvl="0" indent="0" algn="l" rtl="0">
              <a:spcBef>
                <a:spcPts val="324"/>
              </a:spcBef>
              <a:spcAft>
                <a:spcPts val="0"/>
              </a:spcAft>
              <a:buNone/>
            </a:pPr>
            <a:endParaRPr sz="3400">
              <a:latin typeface="Roboto"/>
              <a:ea typeface="Roboto"/>
              <a:cs typeface="Roboto"/>
              <a:sym typeface="Roboto"/>
            </a:endParaRPr>
          </a:p>
          <a:p>
            <a:pPr marL="365760" lvl="0" indent="-355346" rtl="0">
              <a:spcBef>
                <a:spcPts val="400"/>
              </a:spcBef>
              <a:spcAft>
                <a:spcPts val="0"/>
              </a:spcAft>
              <a:buClr>
                <a:schemeClr val="accent1"/>
              </a:buClr>
              <a:buSzPts val="3400"/>
              <a:buFont typeface="Roboto"/>
              <a:buChar char="▶"/>
            </a:pPr>
            <a:r>
              <a:rPr lang="en-US" sz="3400">
                <a:latin typeface="Roboto"/>
                <a:ea typeface="Roboto"/>
                <a:cs typeface="Roboto"/>
                <a:sym typeface="Roboto"/>
              </a:rPr>
              <a:t>Complete and submit the FERPA waiver (paper or online???) </a:t>
            </a:r>
            <a:endParaRPr sz="3400">
              <a:latin typeface="Roboto"/>
              <a:ea typeface="Roboto"/>
              <a:cs typeface="Roboto"/>
              <a:sym typeface="Roboto"/>
            </a:endParaRPr>
          </a:p>
          <a:p>
            <a:pPr marL="365760" marR="0" lvl="0" indent="0" algn="l" rtl="0">
              <a:spcBef>
                <a:spcPts val="324"/>
              </a:spcBef>
              <a:spcAft>
                <a:spcPts val="0"/>
              </a:spcAft>
              <a:buNone/>
            </a:pPr>
            <a:endParaRPr/>
          </a:p>
          <a:p>
            <a:pPr marL="621792" marR="0" lvl="0" indent="0" algn="l" rtl="0">
              <a:spcBef>
                <a:spcPts val="324"/>
              </a:spcBef>
              <a:spcAft>
                <a:spcPts val="0"/>
              </a:spcAft>
              <a:buNone/>
            </a:pPr>
            <a:endParaRPr/>
          </a:p>
          <a:p>
            <a:pPr marL="621792" marR="0" lvl="0" indent="0" algn="l" rtl="0">
              <a:spcBef>
                <a:spcPts val="324"/>
              </a:spcBef>
              <a:spcAft>
                <a:spcPts val="0"/>
              </a:spcAft>
              <a:buNone/>
            </a:pPr>
            <a:endParaRPr/>
          </a:p>
          <a:p>
            <a:pPr marL="0" marR="0" lvl="0" indent="0" algn="l" rtl="0">
              <a:spcBef>
                <a:spcPts val="400"/>
              </a:spcBef>
              <a:spcAft>
                <a:spcPts val="0"/>
              </a:spcAft>
              <a:buNone/>
            </a:pPr>
            <a:endParaRPr sz="2700" b="0" i="0" u="none" strike="noStrike" cap="none">
              <a:solidFill>
                <a:schemeClr val="dk1"/>
              </a:solidFill>
              <a:latin typeface="Rambla"/>
              <a:ea typeface="Rambla"/>
              <a:cs typeface="Rambla"/>
              <a:sym typeface="Rambla"/>
            </a:endParaRPr>
          </a:p>
        </p:txBody>
      </p:sp>
      <p:sp>
        <p:nvSpPr>
          <p:cNvPr id="155" name="Google Shape;155;p26"/>
          <p:cNvSpPr txBox="1">
            <a:spLocks noGrp="1"/>
          </p:cNvSpPr>
          <p:nvPr>
            <p:ph type="title"/>
          </p:nvPr>
        </p:nvSpPr>
        <p:spPr>
          <a:xfrm>
            <a:off x="0" y="0"/>
            <a:ext cx="9144000" cy="851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3690"/>
              <a:buFont typeface="Rambla"/>
              <a:buNone/>
            </a:pPr>
            <a:r>
              <a:rPr lang="en-US" sz="3690" i="0" u="none" strike="noStrike" cap="none">
                <a:solidFill>
                  <a:srgbClr val="134F5C"/>
                </a:solidFill>
                <a:latin typeface="Roboto"/>
                <a:ea typeface="Roboto"/>
                <a:cs typeface="Roboto"/>
                <a:sym typeface="Roboto"/>
              </a:rPr>
              <a:t>Common App Account Matching</a:t>
            </a:r>
            <a:endParaRPr sz="3690" i="0" u="none" strike="noStrike" cap="none">
              <a:solidFill>
                <a:srgbClr val="134F5C"/>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0" y="78824"/>
            <a:ext cx="8229600" cy="641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690"/>
              <a:buFont typeface="Rambla"/>
              <a:buNone/>
            </a:pPr>
            <a:r>
              <a:rPr lang="en-US" sz="3000" i="0" u="none" strike="noStrike" cap="none">
                <a:solidFill>
                  <a:srgbClr val="134F5C"/>
                </a:solidFill>
                <a:latin typeface="Roboto"/>
                <a:ea typeface="Roboto"/>
                <a:cs typeface="Roboto"/>
                <a:sym typeface="Roboto"/>
              </a:rPr>
              <a:t>Common App Account </a:t>
            </a:r>
            <a:r>
              <a:rPr lang="en-US" sz="3000" i="0" u="sng" strike="noStrike" cap="none">
                <a:solidFill>
                  <a:srgbClr val="134F5C"/>
                </a:solidFill>
                <a:latin typeface="Roboto"/>
                <a:ea typeface="Roboto"/>
                <a:cs typeface="Roboto"/>
                <a:sym typeface="Roboto"/>
              </a:rPr>
              <a:t>before</a:t>
            </a:r>
            <a:r>
              <a:rPr lang="en-US" sz="3000" i="0" u="none" strike="noStrike" cap="none">
                <a:solidFill>
                  <a:srgbClr val="134F5C"/>
                </a:solidFill>
                <a:latin typeface="Roboto"/>
                <a:ea typeface="Roboto"/>
                <a:cs typeface="Roboto"/>
                <a:sym typeface="Roboto"/>
              </a:rPr>
              <a:t> matching</a:t>
            </a:r>
            <a:endParaRPr sz="3000" i="0" u="none" strike="noStrike" cap="none">
              <a:solidFill>
                <a:srgbClr val="134F5C"/>
              </a:solidFill>
              <a:latin typeface="Roboto"/>
              <a:ea typeface="Roboto"/>
              <a:cs typeface="Roboto"/>
              <a:sym typeface="Roboto"/>
            </a:endParaRPr>
          </a:p>
        </p:txBody>
      </p:sp>
      <p:pic>
        <p:nvPicPr>
          <p:cNvPr id="162" name="Google Shape;162;p27"/>
          <p:cNvPicPr preferRelativeResize="0">
            <a:picLocks noGrp="1"/>
          </p:cNvPicPr>
          <p:nvPr>
            <p:ph type="body" idx="1"/>
          </p:nvPr>
        </p:nvPicPr>
        <p:blipFill rotWithShape="1">
          <a:blip r:embed="rId3">
            <a:alphaModFix/>
          </a:blip>
          <a:srcRect l="7044" t="23320" r="7250" b="3595"/>
          <a:stretch/>
        </p:blipFill>
        <p:spPr>
          <a:xfrm>
            <a:off x="168900" y="719925"/>
            <a:ext cx="8806200" cy="5773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184400" y="141900"/>
            <a:ext cx="8775300" cy="5202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2"/>
              </a:buClr>
              <a:buSzPts val="3690"/>
              <a:buFont typeface="Rambla"/>
              <a:buNone/>
            </a:pPr>
            <a:r>
              <a:rPr lang="en-US" sz="3000">
                <a:solidFill>
                  <a:srgbClr val="134F5C"/>
                </a:solidFill>
                <a:latin typeface="Roboto"/>
                <a:ea typeface="Roboto"/>
                <a:cs typeface="Roboto"/>
                <a:sym typeface="Roboto"/>
              </a:rPr>
              <a:t>Common App Account </a:t>
            </a:r>
            <a:r>
              <a:rPr lang="en-US" sz="3000" u="sng">
                <a:solidFill>
                  <a:srgbClr val="134F5C"/>
                </a:solidFill>
                <a:latin typeface="Roboto"/>
                <a:ea typeface="Roboto"/>
                <a:cs typeface="Roboto"/>
                <a:sym typeface="Roboto"/>
              </a:rPr>
              <a:t>after</a:t>
            </a:r>
            <a:r>
              <a:rPr lang="en-US" sz="3000">
                <a:solidFill>
                  <a:srgbClr val="134F5C"/>
                </a:solidFill>
                <a:latin typeface="Roboto"/>
                <a:ea typeface="Roboto"/>
                <a:cs typeface="Roboto"/>
                <a:sym typeface="Roboto"/>
              </a:rPr>
              <a:t> matching</a:t>
            </a:r>
            <a:endParaRPr>
              <a:solidFill>
                <a:srgbClr val="134F5C"/>
              </a:solidFill>
              <a:latin typeface="Roboto"/>
              <a:ea typeface="Roboto"/>
              <a:cs typeface="Roboto"/>
              <a:sym typeface="Roboto"/>
            </a:endParaRPr>
          </a:p>
        </p:txBody>
      </p:sp>
      <p:pic>
        <p:nvPicPr>
          <p:cNvPr id="169" name="Google Shape;169;p28"/>
          <p:cNvPicPr preferRelativeResize="0"/>
          <p:nvPr/>
        </p:nvPicPr>
        <p:blipFill rotWithShape="1">
          <a:blip r:embed="rId3">
            <a:alphaModFix/>
          </a:blip>
          <a:srcRect l="6719" t="22484" r="6909" b="4061"/>
          <a:stretch/>
        </p:blipFill>
        <p:spPr>
          <a:xfrm>
            <a:off x="184400" y="835550"/>
            <a:ext cx="8775200" cy="59121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0" y="40100"/>
            <a:ext cx="91440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100"/>
              <a:buFont typeface="Rambla"/>
              <a:buNone/>
            </a:pPr>
            <a:r>
              <a:rPr lang="en-US" sz="4100" i="0" u="none" strike="noStrike" cap="none">
                <a:solidFill>
                  <a:schemeClr val="dk2"/>
                </a:solidFill>
                <a:latin typeface="Roboto"/>
                <a:ea typeface="Roboto"/>
                <a:cs typeface="Roboto"/>
                <a:sym typeface="Roboto"/>
              </a:rPr>
              <a:t>FERPA Waiver - </a:t>
            </a:r>
            <a:r>
              <a:rPr lang="en-US" sz="3000" i="0" u="none" strike="noStrike" cap="none">
                <a:solidFill>
                  <a:srgbClr val="FF0000"/>
                </a:solidFill>
                <a:latin typeface="Roboto"/>
                <a:ea typeface="Roboto"/>
                <a:cs typeface="Roboto"/>
                <a:sym typeface="Roboto"/>
              </a:rPr>
              <a:t>MUST be complete for us to send out your transcripts!</a:t>
            </a:r>
            <a:endParaRPr sz="3000" i="0" u="none" strike="noStrike" cap="none">
              <a:solidFill>
                <a:srgbClr val="FF0000"/>
              </a:solidFill>
              <a:latin typeface="Roboto"/>
              <a:ea typeface="Roboto"/>
              <a:cs typeface="Roboto"/>
              <a:sym typeface="Roboto"/>
            </a:endParaRPr>
          </a:p>
        </p:txBody>
      </p:sp>
      <p:pic>
        <p:nvPicPr>
          <p:cNvPr id="176" name="Google Shape;176;p29"/>
          <p:cNvPicPr preferRelativeResize="0">
            <a:picLocks noGrp="1"/>
          </p:cNvPicPr>
          <p:nvPr>
            <p:ph type="body" idx="1"/>
          </p:nvPr>
        </p:nvPicPr>
        <p:blipFill rotWithShape="1">
          <a:blip r:embed="rId3">
            <a:alphaModFix/>
          </a:blip>
          <a:srcRect l="4405" t="13655" r="18984" b="3384"/>
          <a:stretch/>
        </p:blipFill>
        <p:spPr>
          <a:xfrm>
            <a:off x="508500" y="1324300"/>
            <a:ext cx="8036400" cy="5439000"/>
          </a:xfrm>
          <a:prstGeom prst="rect">
            <a:avLst/>
          </a:prstGeom>
          <a:noFill/>
          <a:ln>
            <a:noFill/>
          </a:ln>
        </p:spPr>
      </p:pic>
      <p:sp>
        <p:nvSpPr>
          <p:cNvPr id="177" name="Google Shape;177;p29"/>
          <p:cNvSpPr/>
          <p:nvPr/>
        </p:nvSpPr>
        <p:spPr>
          <a:xfrm>
            <a:off x="681925" y="3505175"/>
            <a:ext cx="457200" cy="304800"/>
          </a:xfrm>
          <a:prstGeom prst="rightArrow">
            <a:avLst>
              <a:gd name="adj1" fmla="val 50000"/>
              <a:gd name="adj2" fmla="val 50000"/>
            </a:avLst>
          </a:prstGeom>
          <a:solidFill>
            <a:srgbClr val="FF0000"/>
          </a:solidFill>
          <a:ln w="55000" cap="flat" cmpd="thickThin">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ambla"/>
              <a:ea typeface="Rambla"/>
              <a:cs typeface="Rambla"/>
              <a:sym typeface="Rambla"/>
            </a:endParaRPr>
          </a:p>
        </p:txBody>
      </p:sp>
      <p:sp>
        <p:nvSpPr>
          <p:cNvPr id="178" name="Google Shape;178;p29"/>
          <p:cNvSpPr/>
          <p:nvPr/>
        </p:nvSpPr>
        <p:spPr>
          <a:xfrm>
            <a:off x="681925" y="4067475"/>
            <a:ext cx="457200" cy="304800"/>
          </a:xfrm>
          <a:prstGeom prst="rightArrow">
            <a:avLst>
              <a:gd name="adj1" fmla="val 50000"/>
              <a:gd name="adj2" fmla="val 50000"/>
            </a:avLst>
          </a:prstGeom>
          <a:solidFill>
            <a:srgbClr val="FF0000"/>
          </a:solidFill>
          <a:ln w="55000" cap="flat" cmpd="thickThin">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ambla"/>
              <a:ea typeface="Rambla"/>
              <a:cs typeface="Rambla"/>
              <a:sym typeface="Rambla"/>
            </a:endParaRPr>
          </a:p>
        </p:txBody>
      </p:sp>
      <p:sp>
        <p:nvSpPr>
          <p:cNvPr id="179" name="Google Shape;179;p29"/>
          <p:cNvSpPr/>
          <p:nvPr/>
        </p:nvSpPr>
        <p:spPr>
          <a:xfrm>
            <a:off x="681925" y="4755900"/>
            <a:ext cx="457200" cy="304800"/>
          </a:xfrm>
          <a:prstGeom prst="rightArrow">
            <a:avLst>
              <a:gd name="adj1" fmla="val 50000"/>
              <a:gd name="adj2" fmla="val 50000"/>
            </a:avLst>
          </a:prstGeom>
          <a:solidFill>
            <a:srgbClr val="FF0000"/>
          </a:solidFill>
          <a:ln w="55000" cap="flat" cmpd="thickThin">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ambla"/>
              <a:ea typeface="Rambla"/>
              <a:cs typeface="Rambla"/>
              <a:sym typeface="Rambla"/>
            </a:endParaRPr>
          </a:p>
        </p:txBody>
      </p:sp>
      <p:sp>
        <p:nvSpPr>
          <p:cNvPr id="180" name="Google Shape;180;p29"/>
          <p:cNvSpPr/>
          <p:nvPr/>
        </p:nvSpPr>
        <p:spPr>
          <a:xfrm>
            <a:off x="1622600" y="5381250"/>
            <a:ext cx="457200" cy="304800"/>
          </a:xfrm>
          <a:prstGeom prst="rightArrow">
            <a:avLst>
              <a:gd name="adj1" fmla="val 50000"/>
              <a:gd name="adj2" fmla="val 50000"/>
            </a:avLst>
          </a:prstGeom>
          <a:solidFill>
            <a:srgbClr val="FF0000"/>
          </a:solidFill>
          <a:ln w="55000" cap="flat" cmpd="thickThin">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ambla"/>
              <a:ea typeface="Rambla"/>
              <a:cs typeface="Rambla"/>
              <a:sym typeface="Rambla"/>
            </a:endParaRPr>
          </a:p>
        </p:txBody>
      </p:sp>
      <p:sp>
        <p:nvSpPr>
          <p:cNvPr id="181" name="Google Shape;181;p29"/>
          <p:cNvSpPr/>
          <p:nvPr/>
        </p:nvSpPr>
        <p:spPr>
          <a:xfrm>
            <a:off x="6930325" y="5801650"/>
            <a:ext cx="457200" cy="304800"/>
          </a:xfrm>
          <a:prstGeom prst="rightArrow">
            <a:avLst>
              <a:gd name="adj1" fmla="val 50000"/>
              <a:gd name="adj2" fmla="val 50000"/>
            </a:avLst>
          </a:prstGeom>
          <a:solidFill>
            <a:srgbClr val="FF0000"/>
          </a:solidFill>
          <a:ln w="55000" cap="flat" cmpd="thickThin">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ambla"/>
              <a:ea typeface="Rambla"/>
              <a:cs typeface="Rambla"/>
              <a:sym typeface="Rambl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30"/>
          <p:cNvPicPr preferRelativeResize="0"/>
          <p:nvPr/>
        </p:nvPicPr>
        <p:blipFill rotWithShape="1">
          <a:blip r:embed="rId3">
            <a:alphaModFix/>
          </a:blip>
          <a:srcRect/>
          <a:stretch/>
        </p:blipFill>
        <p:spPr>
          <a:xfrm>
            <a:off x="364525" y="1183100"/>
            <a:ext cx="8414950" cy="5564550"/>
          </a:xfrm>
          <a:prstGeom prst="rect">
            <a:avLst/>
          </a:prstGeom>
          <a:solidFill>
            <a:srgbClr val="FFFF00"/>
          </a:solidFill>
          <a:ln w="38100" cap="flat" cmpd="sng">
            <a:solidFill>
              <a:schemeClr val="dk1"/>
            </a:solidFill>
            <a:prstDash val="solid"/>
            <a:miter lim="800000"/>
            <a:headEnd type="none" w="sm" len="sm"/>
            <a:tailEnd type="none" w="sm" len="sm"/>
          </a:ln>
        </p:spPr>
      </p:pic>
      <p:sp>
        <p:nvSpPr>
          <p:cNvPr id="188" name="Google Shape;188;p30"/>
          <p:cNvSpPr txBox="1">
            <a:spLocks noGrp="1"/>
          </p:cNvSpPr>
          <p:nvPr>
            <p:ph type="title"/>
          </p:nvPr>
        </p:nvSpPr>
        <p:spPr>
          <a:xfrm>
            <a:off x="0" y="40100"/>
            <a:ext cx="91440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100"/>
              <a:buFont typeface="Rambla"/>
              <a:buNone/>
            </a:pPr>
            <a:r>
              <a:rPr lang="en-US" sz="4100" i="0" u="none" strike="noStrike" cap="none">
                <a:solidFill>
                  <a:schemeClr val="dk2"/>
                </a:solidFill>
                <a:latin typeface="Roboto"/>
                <a:ea typeface="Roboto"/>
                <a:cs typeface="Roboto"/>
                <a:sym typeface="Roboto"/>
              </a:rPr>
              <a:t>FERPA Waiver - </a:t>
            </a:r>
            <a:r>
              <a:rPr lang="en-US" sz="3000" i="0" u="none" strike="noStrike" cap="none">
                <a:solidFill>
                  <a:srgbClr val="FF0000"/>
                </a:solidFill>
                <a:latin typeface="Roboto"/>
                <a:ea typeface="Roboto"/>
                <a:cs typeface="Roboto"/>
                <a:sym typeface="Roboto"/>
              </a:rPr>
              <a:t>MUST be complete for us to send out your transcripts!</a:t>
            </a:r>
            <a:endParaRPr sz="3000" i="0" u="none" strike="noStrike" cap="none">
              <a:solidFill>
                <a:srgbClr val="FF0000"/>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1"/>
          <p:cNvSpPr txBox="1">
            <a:spLocks noGrp="1"/>
          </p:cNvSpPr>
          <p:nvPr>
            <p:ph type="title"/>
          </p:nvPr>
        </p:nvSpPr>
        <p:spPr>
          <a:xfrm>
            <a:off x="0" y="0"/>
            <a:ext cx="9144000" cy="860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100"/>
              <a:buFont typeface="Rambla"/>
              <a:buNone/>
            </a:pPr>
            <a:r>
              <a:rPr lang="en-US" sz="3600">
                <a:solidFill>
                  <a:srgbClr val="134F5C"/>
                </a:solidFill>
                <a:latin typeface="Roboto"/>
                <a:ea typeface="Roboto"/>
                <a:cs typeface="Roboto"/>
                <a:sym typeface="Roboto"/>
              </a:rPr>
              <a:t>FERPA Release - Rights Waived Example</a:t>
            </a:r>
            <a:endParaRPr sz="3600" i="0" u="none" strike="noStrike" cap="none">
              <a:solidFill>
                <a:srgbClr val="134F5C"/>
              </a:solidFill>
              <a:latin typeface="Roboto"/>
              <a:ea typeface="Roboto"/>
              <a:cs typeface="Roboto"/>
              <a:sym typeface="Roboto"/>
            </a:endParaRPr>
          </a:p>
        </p:txBody>
      </p:sp>
      <p:pic>
        <p:nvPicPr>
          <p:cNvPr id="194" name="Google Shape;194;p31"/>
          <p:cNvPicPr preferRelativeResize="0">
            <a:picLocks noGrp="1"/>
          </p:cNvPicPr>
          <p:nvPr>
            <p:ph type="body" idx="1"/>
          </p:nvPr>
        </p:nvPicPr>
        <p:blipFill rotWithShape="1">
          <a:blip r:embed="rId3">
            <a:alphaModFix/>
          </a:blip>
          <a:srcRect l="3884" t="13791" r="7226" b="5223"/>
          <a:stretch/>
        </p:blipFill>
        <p:spPr>
          <a:xfrm>
            <a:off x="126150" y="860400"/>
            <a:ext cx="8891700" cy="5826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32"/>
          <p:cNvPicPr preferRelativeResize="0">
            <a:picLocks noGrp="1"/>
          </p:cNvPicPr>
          <p:nvPr>
            <p:ph type="body" idx="1"/>
          </p:nvPr>
        </p:nvPicPr>
        <p:blipFill rotWithShape="1">
          <a:blip r:embed="rId3">
            <a:alphaModFix/>
          </a:blip>
          <a:srcRect/>
          <a:stretch/>
        </p:blipFill>
        <p:spPr>
          <a:xfrm>
            <a:off x="331350" y="725100"/>
            <a:ext cx="8481300" cy="5865600"/>
          </a:xfrm>
          <a:prstGeom prst="rect">
            <a:avLst/>
          </a:prstGeom>
          <a:noFill/>
          <a:ln>
            <a:noFill/>
          </a:ln>
        </p:spPr>
      </p:pic>
      <p:sp>
        <p:nvSpPr>
          <p:cNvPr id="201" name="Google Shape;201;p32"/>
          <p:cNvSpPr txBox="1">
            <a:spLocks noGrp="1"/>
          </p:cNvSpPr>
          <p:nvPr>
            <p:ph type="title"/>
          </p:nvPr>
        </p:nvSpPr>
        <p:spPr>
          <a:xfrm>
            <a:off x="0" y="0"/>
            <a:ext cx="8229600" cy="72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100"/>
              <a:buFont typeface="Rambla"/>
              <a:buNone/>
            </a:pPr>
            <a:r>
              <a:rPr lang="en-US" sz="4100" i="0" u="none" strike="noStrike" cap="none">
                <a:solidFill>
                  <a:schemeClr val="dk2"/>
                </a:solidFill>
                <a:latin typeface="Roboto"/>
                <a:ea typeface="Roboto"/>
                <a:cs typeface="Roboto"/>
                <a:sym typeface="Roboto"/>
              </a:rPr>
              <a:t>Colleges I’m Applying To</a:t>
            </a:r>
            <a:endParaRPr sz="4100" i="0" u="none" strike="noStrike" cap="none">
              <a:solidFill>
                <a:schemeClr val="dk2"/>
              </a:solidFill>
              <a:latin typeface="Roboto"/>
              <a:ea typeface="Roboto"/>
              <a:cs typeface="Roboto"/>
              <a:sym typeface="Roboto"/>
            </a:endParaRPr>
          </a:p>
        </p:txBody>
      </p:sp>
      <p:sp>
        <p:nvSpPr>
          <p:cNvPr id="202" name="Google Shape;202;p32"/>
          <p:cNvSpPr/>
          <p:nvPr/>
        </p:nvSpPr>
        <p:spPr>
          <a:xfrm rot="9929439">
            <a:off x="5959531" y="3200470"/>
            <a:ext cx="1718302" cy="630564"/>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a:spLocks noGrp="1"/>
          </p:cNvSpPr>
          <p:nvPr>
            <p:ph type="ctrTitle"/>
          </p:nvPr>
        </p:nvSpPr>
        <p:spPr>
          <a:xfrm>
            <a:off x="638500" y="1986450"/>
            <a:ext cx="8048400" cy="2238600"/>
          </a:xfrm>
          <a:prstGeom prst="rect">
            <a:avLst/>
          </a:prstGeom>
          <a:noFill/>
          <a:ln>
            <a:noFill/>
          </a:ln>
        </p:spPr>
        <p:txBody>
          <a:bodyPr spcFirstLastPara="1" wrap="square" lIns="91425" tIns="45700" rIns="91425" bIns="45700" anchor="b" anchorCtr="0">
            <a:noAutofit/>
          </a:bodyPr>
          <a:lstStyle/>
          <a:p>
            <a:pPr marL="0" marR="0" lvl="0" indent="0" rtl="0">
              <a:spcBef>
                <a:spcPts val="0"/>
              </a:spcBef>
              <a:spcAft>
                <a:spcPts val="0"/>
              </a:spcAft>
              <a:buClr>
                <a:schemeClr val="dk2"/>
              </a:buClr>
              <a:buSzPts val="4320"/>
              <a:buFont typeface="Rambla"/>
              <a:buNone/>
            </a:pPr>
            <a:r>
              <a:rPr lang="en-US" sz="4800" b="1" i="0" u="none" strike="noStrike" cap="none">
                <a:solidFill>
                  <a:srgbClr val="0B5394"/>
                </a:solidFill>
                <a:latin typeface="Roboto"/>
                <a:ea typeface="Roboto"/>
                <a:cs typeface="Roboto"/>
                <a:sym typeface="Roboto"/>
              </a:rPr>
              <a:t>Procedures for Submitting Teacher Recommendations and Transcript Requests </a:t>
            </a:r>
            <a:endParaRPr sz="4800">
              <a:solidFill>
                <a:srgbClr val="0B5394"/>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103800" y="58050"/>
            <a:ext cx="8936400" cy="821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100"/>
              <a:buFont typeface="Rambla"/>
              <a:buNone/>
            </a:pPr>
            <a:r>
              <a:rPr lang="en-US" sz="3600" i="0" u="none" strike="noStrike" cap="none">
                <a:solidFill>
                  <a:srgbClr val="134F5C"/>
                </a:solidFill>
                <a:latin typeface="Roboto"/>
                <a:ea typeface="Roboto"/>
                <a:cs typeface="Roboto"/>
                <a:sym typeface="Roboto"/>
              </a:rPr>
              <a:t>Home Page</a:t>
            </a:r>
            <a:endParaRPr sz="3600" i="0" u="none" strike="noStrike" cap="none">
              <a:solidFill>
                <a:srgbClr val="134F5C"/>
              </a:solidFill>
              <a:latin typeface="Roboto"/>
              <a:ea typeface="Roboto"/>
              <a:cs typeface="Roboto"/>
              <a:sym typeface="Roboto"/>
            </a:endParaRPr>
          </a:p>
        </p:txBody>
      </p:sp>
      <p:pic>
        <p:nvPicPr>
          <p:cNvPr id="82" name="Google Shape;82;p16"/>
          <p:cNvPicPr preferRelativeResize="0">
            <a:picLocks noGrp="1"/>
          </p:cNvPicPr>
          <p:nvPr>
            <p:ph type="body" idx="1"/>
          </p:nvPr>
        </p:nvPicPr>
        <p:blipFill rotWithShape="1">
          <a:blip r:embed="rId3">
            <a:alphaModFix/>
          </a:blip>
          <a:srcRect l="7084" t="22970" r="9079" b="3946"/>
          <a:stretch/>
        </p:blipFill>
        <p:spPr>
          <a:xfrm>
            <a:off x="340350" y="753300"/>
            <a:ext cx="8463300" cy="6104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4"/>
          <p:cNvSpPr txBox="1">
            <a:spLocks noGrp="1"/>
          </p:cNvSpPr>
          <p:nvPr>
            <p:ph type="body" idx="1"/>
          </p:nvPr>
        </p:nvSpPr>
        <p:spPr>
          <a:xfrm>
            <a:off x="457200" y="1307903"/>
            <a:ext cx="8229600" cy="4526100"/>
          </a:xfrm>
          <a:prstGeom prst="rect">
            <a:avLst/>
          </a:prstGeom>
          <a:noFill/>
          <a:ln>
            <a:noFill/>
          </a:ln>
        </p:spPr>
        <p:txBody>
          <a:bodyPr spcFirstLastPara="1" wrap="square" lIns="91425" tIns="45700" rIns="91425" bIns="45700" anchor="t" anchorCtr="0">
            <a:noAutofit/>
          </a:bodyPr>
          <a:lstStyle/>
          <a:p>
            <a:pPr marL="365760" marR="0" lvl="0" indent="-256032" algn="l" rtl="0">
              <a:spcBef>
                <a:spcPts val="0"/>
              </a:spcBef>
              <a:spcAft>
                <a:spcPts val="0"/>
              </a:spcAft>
              <a:buClr>
                <a:schemeClr val="accent1"/>
              </a:buClr>
              <a:buSzPts val="1836"/>
              <a:buFont typeface="Roboto"/>
              <a:buChar char="➢"/>
            </a:pPr>
            <a:r>
              <a:rPr lang="en-US" sz="2700" i="0" u="none" strike="noStrike" cap="none">
                <a:solidFill>
                  <a:schemeClr val="dk1"/>
                </a:solidFill>
                <a:latin typeface="Roboto"/>
                <a:ea typeface="Roboto"/>
                <a:cs typeface="Roboto"/>
                <a:sym typeface="Roboto"/>
              </a:rPr>
              <a:t>Specify recommenders on transcript request form</a:t>
            </a:r>
            <a:endParaRPr sz="2700" i="0" u="none" strike="noStrike" cap="none">
              <a:solidFill>
                <a:schemeClr val="dk1"/>
              </a:solidFill>
              <a:latin typeface="Roboto"/>
              <a:ea typeface="Roboto"/>
              <a:cs typeface="Roboto"/>
              <a:sym typeface="Roboto"/>
            </a:endParaRPr>
          </a:p>
          <a:p>
            <a:pPr marL="365760" marR="0" lvl="0" indent="0" algn="l" rtl="0">
              <a:spcBef>
                <a:spcPts val="0"/>
              </a:spcBef>
              <a:spcAft>
                <a:spcPts val="0"/>
              </a:spcAft>
              <a:buNone/>
            </a:pPr>
            <a:endParaRPr>
              <a:latin typeface="Roboto"/>
              <a:ea typeface="Roboto"/>
              <a:cs typeface="Roboto"/>
              <a:sym typeface="Roboto"/>
            </a:endParaRPr>
          </a:p>
          <a:p>
            <a:pPr marL="365760" marR="0" lvl="0" indent="-256032" algn="l" rtl="0">
              <a:spcBef>
                <a:spcPts val="400"/>
              </a:spcBef>
              <a:spcAft>
                <a:spcPts val="0"/>
              </a:spcAft>
              <a:buClr>
                <a:schemeClr val="accent1"/>
              </a:buClr>
              <a:buSzPts val="1836"/>
              <a:buFont typeface="Roboto"/>
              <a:buChar char="➢"/>
            </a:pPr>
            <a:r>
              <a:rPr lang="en-US" sz="2700" i="0" u="none" strike="noStrike" cap="none">
                <a:solidFill>
                  <a:schemeClr val="dk1"/>
                </a:solidFill>
                <a:latin typeface="Roboto"/>
                <a:ea typeface="Roboto"/>
                <a:cs typeface="Roboto"/>
                <a:sym typeface="Roboto"/>
              </a:rPr>
              <a:t>Either the student, College Coordinator or Transcript Secretary are able to enter into the system.</a:t>
            </a:r>
            <a:endParaRPr sz="2700" i="0" u="none" strike="noStrike" cap="none">
              <a:solidFill>
                <a:schemeClr val="dk1"/>
              </a:solidFill>
              <a:latin typeface="Roboto"/>
              <a:ea typeface="Roboto"/>
              <a:cs typeface="Roboto"/>
              <a:sym typeface="Roboto"/>
            </a:endParaRPr>
          </a:p>
        </p:txBody>
      </p:sp>
      <p:sp>
        <p:nvSpPr>
          <p:cNvPr id="215" name="Google Shape;215;p34"/>
          <p:cNvSpPr txBox="1">
            <a:spLocks noGrp="1"/>
          </p:cNvSpPr>
          <p:nvPr>
            <p:ph type="title"/>
          </p:nvPr>
        </p:nvSpPr>
        <p:spPr>
          <a:xfrm>
            <a:off x="189225" y="195850"/>
            <a:ext cx="8638200" cy="687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100"/>
              <a:buFont typeface="Rambla"/>
              <a:buNone/>
            </a:pPr>
            <a:r>
              <a:rPr lang="en-US" sz="4100" i="0" u="none" strike="noStrike" cap="none">
                <a:solidFill>
                  <a:srgbClr val="134F5C"/>
                </a:solidFill>
                <a:latin typeface="Roboto"/>
                <a:ea typeface="Roboto"/>
                <a:cs typeface="Roboto"/>
                <a:sym typeface="Roboto"/>
              </a:rPr>
              <a:t>Teacher Recommendations</a:t>
            </a:r>
            <a:endParaRPr sz="4100" i="0" u="none" strike="noStrike" cap="none">
              <a:solidFill>
                <a:srgbClr val="134F5C"/>
              </a:solidFill>
              <a:latin typeface="Roboto"/>
              <a:ea typeface="Roboto"/>
              <a:cs typeface="Roboto"/>
              <a:sym typeface="Roboto"/>
            </a:endParaRPr>
          </a:p>
        </p:txBody>
      </p:sp>
      <p:pic>
        <p:nvPicPr>
          <p:cNvPr id="216" name="Google Shape;216;p34" descr="C:\Users\Office\AppData\Local\Microsoft\Windows\Temporary Internet Files\Content.IE5\5GNR6IHW\MC900301254[1].wmf"/>
          <p:cNvPicPr preferRelativeResize="0"/>
          <p:nvPr/>
        </p:nvPicPr>
        <p:blipFill rotWithShape="1">
          <a:blip r:embed="rId3">
            <a:alphaModFix/>
          </a:blip>
          <a:srcRect/>
          <a:stretch/>
        </p:blipFill>
        <p:spPr>
          <a:xfrm>
            <a:off x="5647289" y="3429000"/>
            <a:ext cx="3179985" cy="30821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5"/>
          <p:cNvSpPr txBox="1">
            <a:spLocks noGrp="1"/>
          </p:cNvSpPr>
          <p:nvPr>
            <p:ph type="title"/>
          </p:nvPr>
        </p:nvSpPr>
        <p:spPr>
          <a:xfrm>
            <a:off x="0" y="0"/>
            <a:ext cx="9144000" cy="819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3690"/>
              <a:buFont typeface="Rambla"/>
              <a:buNone/>
            </a:pPr>
            <a:r>
              <a:rPr lang="en-US" sz="3690" i="0" u="none" strike="noStrike" cap="none">
                <a:solidFill>
                  <a:srgbClr val="134F5C"/>
                </a:solidFill>
                <a:latin typeface="Roboto"/>
                <a:ea typeface="Roboto"/>
                <a:cs typeface="Roboto"/>
                <a:sym typeface="Roboto"/>
              </a:rPr>
              <a:t>Teacher Recommendation Cont’d.</a:t>
            </a:r>
            <a:endParaRPr sz="3690" i="0" u="none" strike="noStrike" cap="none">
              <a:solidFill>
                <a:srgbClr val="134F5C"/>
              </a:solidFill>
              <a:latin typeface="Roboto"/>
              <a:ea typeface="Roboto"/>
              <a:cs typeface="Roboto"/>
              <a:sym typeface="Roboto"/>
            </a:endParaRPr>
          </a:p>
        </p:txBody>
      </p:sp>
      <p:pic>
        <p:nvPicPr>
          <p:cNvPr id="223" name="Google Shape;223;p35"/>
          <p:cNvPicPr preferRelativeResize="0">
            <a:picLocks noGrp="1"/>
          </p:cNvPicPr>
          <p:nvPr>
            <p:ph type="body" idx="1"/>
          </p:nvPr>
        </p:nvPicPr>
        <p:blipFill rotWithShape="1">
          <a:blip r:embed="rId3">
            <a:alphaModFix/>
          </a:blip>
          <a:srcRect l="7302" t="24365" r="8080" b="15459"/>
          <a:stretch/>
        </p:blipFill>
        <p:spPr>
          <a:xfrm>
            <a:off x="204950" y="819900"/>
            <a:ext cx="8734200" cy="4775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xfrm>
            <a:off x="457200" y="101220"/>
            <a:ext cx="8229600" cy="687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3690"/>
              <a:buFont typeface="Rambla"/>
              <a:buNone/>
            </a:pPr>
            <a:r>
              <a:rPr lang="en-US" sz="3690" i="0" u="none" strike="noStrike" cap="none">
                <a:solidFill>
                  <a:srgbClr val="134F5C"/>
                </a:solidFill>
                <a:latin typeface="Roboto"/>
                <a:ea typeface="Roboto"/>
                <a:cs typeface="Roboto"/>
                <a:sym typeface="Roboto"/>
              </a:rPr>
              <a:t>Teacher Recommendations Cont’d.</a:t>
            </a:r>
            <a:endParaRPr sz="3690" i="0" u="none" strike="noStrike" cap="none">
              <a:solidFill>
                <a:srgbClr val="134F5C"/>
              </a:solidFill>
              <a:latin typeface="Roboto"/>
              <a:ea typeface="Roboto"/>
              <a:cs typeface="Roboto"/>
              <a:sym typeface="Roboto"/>
            </a:endParaRPr>
          </a:p>
        </p:txBody>
      </p:sp>
      <p:pic>
        <p:nvPicPr>
          <p:cNvPr id="230" name="Google Shape;230;p36"/>
          <p:cNvPicPr preferRelativeResize="0">
            <a:picLocks noGrp="1"/>
          </p:cNvPicPr>
          <p:nvPr>
            <p:ph type="body" idx="1"/>
          </p:nvPr>
        </p:nvPicPr>
        <p:blipFill rotWithShape="1">
          <a:blip r:embed="rId3">
            <a:alphaModFix/>
          </a:blip>
          <a:srcRect l="4513" t="10466" r="1642" b="9327"/>
          <a:stretch/>
        </p:blipFill>
        <p:spPr>
          <a:xfrm>
            <a:off x="204950" y="788225"/>
            <a:ext cx="8797200" cy="5495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7"/>
          <p:cNvSpPr txBox="1">
            <a:spLocks noGrp="1"/>
          </p:cNvSpPr>
          <p:nvPr>
            <p:ph type="title"/>
          </p:nvPr>
        </p:nvSpPr>
        <p:spPr>
          <a:xfrm>
            <a:off x="0" y="117000"/>
            <a:ext cx="9144000" cy="608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100"/>
              <a:buFont typeface="Rambla"/>
              <a:buNone/>
            </a:pPr>
            <a:r>
              <a:rPr lang="en-US" sz="4100" i="0" u="none" strike="noStrike" cap="none">
                <a:solidFill>
                  <a:srgbClr val="134F5C"/>
                </a:solidFill>
                <a:latin typeface="Roboto"/>
                <a:ea typeface="Roboto"/>
                <a:cs typeface="Roboto"/>
                <a:sym typeface="Roboto"/>
              </a:rPr>
              <a:t>Transcript Requests</a:t>
            </a:r>
            <a:endParaRPr sz="4100" i="0" u="none" strike="noStrike" cap="none">
              <a:solidFill>
                <a:srgbClr val="134F5C"/>
              </a:solidFill>
              <a:latin typeface="Roboto"/>
              <a:ea typeface="Roboto"/>
              <a:cs typeface="Roboto"/>
              <a:sym typeface="Roboto"/>
            </a:endParaRPr>
          </a:p>
        </p:txBody>
      </p:sp>
      <p:sp>
        <p:nvSpPr>
          <p:cNvPr id="237" name="Google Shape;237;p37"/>
          <p:cNvSpPr txBox="1">
            <a:spLocks noGrp="1"/>
          </p:cNvSpPr>
          <p:nvPr>
            <p:ph type="body" idx="1"/>
          </p:nvPr>
        </p:nvSpPr>
        <p:spPr>
          <a:xfrm>
            <a:off x="212850" y="819800"/>
            <a:ext cx="8718300" cy="4651500"/>
          </a:xfrm>
          <a:prstGeom prst="rect">
            <a:avLst/>
          </a:prstGeom>
          <a:noFill/>
          <a:ln>
            <a:noFill/>
          </a:ln>
        </p:spPr>
        <p:txBody>
          <a:bodyPr spcFirstLastPara="1" wrap="square" lIns="91425" tIns="45700" rIns="91425" bIns="45700" anchor="t" anchorCtr="0">
            <a:noAutofit/>
          </a:bodyPr>
          <a:lstStyle/>
          <a:p>
            <a:pPr marL="365760" marR="0" lvl="0" indent="-256032" algn="l" rtl="0">
              <a:spcBef>
                <a:spcPts val="1000"/>
              </a:spcBef>
              <a:spcAft>
                <a:spcPts val="0"/>
              </a:spcAft>
              <a:buClr>
                <a:schemeClr val="accent1"/>
              </a:buClr>
              <a:buSzPts val="1836"/>
              <a:buFont typeface="Roboto"/>
              <a:buChar char="▶"/>
            </a:pPr>
            <a:r>
              <a:rPr lang="en-US" sz="2700" i="0" u="none" strike="noStrike" cap="none">
                <a:solidFill>
                  <a:schemeClr val="dk1"/>
                </a:solidFill>
                <a:latin typeface="Roboto"/>
                <a:ea typeface="Roboto"/>
                <a:cs typeface="Roboto"/>
                <a:sym typeface="Roboto"/>
              </a:rPr>
              <a:t>Note the college application deadline</a:t>
            </a:r>
            <a:endParaRPr>
              <a:latin typeface="Roboto"/>
              <a:ea typeface="Roboto"/>
              <a:cs typeface="Roboto"/>
              <a:sym typeface="Roboto"/>
            </a:endParaRPr>
          </a:p>
          <a:p>
            <a:pPr marL="365760" marR="0" lvl="0" indent="-256032" algn="l" rtl="0">
              <a:spcBef>
                <a:spcPts val="1000"/>
              </a:spcBef>
              <a:spcAft>
                <a:spcPts val="0"/>
              </a:spcAft>
              <a:buClr>
                <a:schemeClr val="accent1"/>
              </a:buClr>
              <a:buSzPts val="1836"/>
              <a:buFont typeface="Roboto"/>
              <a:buChar char="▶"/>
            </a:pPr>
            <a:r>
              <a:rPr lang="en-US" sz="2700" i="0" u="none" strike="noStrike" cap="none">
                <a:solidFill>
                  <a:schemeClr val="dk1"/>
                </a:solidFill>
                <a:latin typeface="Roboto"/>
                <a:ea typeface="Roboto"/>
                <a:cs typeface="Roboto"/>
                <a:sym typeface="Roboto"/>
              </a:rPr>
              <a:t>Submit requests </a:t>
            </a:r>
            <a:r>
              <a:rPr lang="en-US" sz="2700" b="1" i="0" u="sng" strike="noStrike" cap="none">
                <a:solidFill>
                  <a:srgbClr val="FF0000"/>
                </a:solidFill>
                <a:latin typeface="Roboto"/>
                <a:ea typeface="Roboto"/>
                <a:cs typeface="Roboto"/>
                <a:sym typeface="Roboto"/>
              </a:rPr>
              <a:t>three weeks</a:t>
            </a:r>
            <a:r>
              <a:rPr lang="en-US" sz="2700" i="0" u="none" strike="noStrike" cap="none">
                <a:solidFill>
                  <a:schemeClr val="dk1"/>
                </a:solidFill>
                <a:latin typeface="Roboto"/>
                <a:ea typeface="Roboto"/>
                <a:cs typeface="Roboto"/>
                <a:sym typeface="Roboto"/>
              </a:rPr>
              <a:t> prior to the deadline</a:t>
            </a:r>
            <a:endParaRPr>
              <a:latin typeface="Roboto"/>
              <a:ea typeface="Roboto"/>
              <a:cs typeface="Roboto"/>
              <a:sym typeface="Roboto"/>
            </a:endParaRPr>
          </a:p>
          <a:p>
            <a:pPr marL="365760" marR="0" lvl="0" indent="-256032" algn="l" rtl="0">
              <a:spcBef>
                <a:spcPts val="1000"/>
              </a:spcBef>
              <a:spcAft>
                <a:spcPts val="0"/>
              </a:spcAft>
              <a:buClr>
                <a:schemeClr val="accent1"/>
              </a:buClr>
              <a:buSzPts val="1836"/>
              <a:buFont typeface="Roboto"/>
              <a:buChar char="▶"/>
            </a:pPr>
            <a:r>
              <a:rPr lang="en-US" sz="2700" i="0" u="none" strike="noStrike" cap="none">
                <a:solidFill>
                  <a:schemeClr val="dk1"/>
                </a:solidFill>
                <a:latin typeface="Roboto"/>
                <a:ea typeface="Roboto"/>
                <a:cs typeface="Roboto"/>
                <a:sym typeface="Roboto"/>
              </a:rPr>
              <a:t>Review “</a:t>
            </a:r>
            <a:r>
              <a:rPr lang="en-US" sz="2700" b="1" i="0" u="none" strike="noStrike" cap="none">
                <a:solidFill>
                  <a:schemeClr val="dk1"/>
                </a:solidFill>
                <a:latin typeface="Roboto"/>
                <a:ea typeface="Roboto"/>
                <a:cs typeface="Roboto"/>
                <a:sym typeface="Roboto"/>
              </a:rPr>
              <a:t>It’s Time Packet</a:t>
            </a:r>
            <a:r>
              <a:rPr lang="en-US" sz="2700" i="0" u="none" strike="noStrike" cap="none">
                <a:solidFill>
                  <a:schemeClr val="dk1"/>
                </a:solidFill>
                <a:latin typeface="Roboto"/>
                <a:ea typeface="Roboto"/>
                <a:cs typeface="Roboto"/>
                <a:sym typeface="Roboto"/>
              </a:rPr>
              <a:t>” with counselor at least 3 weeks prior to deadline</a:t>
            </a:r>
            <a:endParaRPr>
              <a:latin typeface="Roboto"/>
              <a:ea typeface="Roboto"/>
              <a:cs typeface="Roboto"/>
              <a:sym typeface="Roboto"/>
            </a:endParaRPr>
          </a:p>
          <a:p>
            <a:pPr marL="621792" marR="0" lvl="1" indent="-228600" algn="l" rtl="0">
              <a:spcBef>
                <a:spcPts val="1000"/>
              </a:spcBef>
              <a:spcAft>
                <a:spcPts val="0"/>
              </a:spcAft>
              <a:buClr>
                <a:schemeClr val="accent1"/>
              </a:buClr>
              <a:buSzPts val="2300"/>
              <a:buFont typeface="Roboto"/>
              <a:buChar char="◦"/>
            </a:pPr>
            <a:r>
              <a:rPr lang="en-US" sz="2300" i="0" u="none" strike="noStrike" cap="none">
                <a:solidFill>
                  <a:schemeClr val="dk1"/>
                </a:solidFill>
                <a:latin typeface="Roboto"/>
                <a:ea typeface="Roboto"/>
                <a:cs typeface="Roboto"/>
                <a:sym typeface="Roboto"/>
              </a:rPr>
              <a:t>Note – the “It’s Time Packet” includes a </a:t>
            </a:r>
            <a:r>
              <a:rPr lang="en-US" sz="2300" i="0" u="sng" strike="noStrike" cap="none">
                <a:solidFill>
                  <a:schemeClr val="dk1"/>
                </a:solidFill>
                <a:latin typeface="Roboto"/>
                <a:ea typeface="Roboto"/>
                <a:cs typeface="Roboto"/>
                <a:sym typeface="Roboto"/>
              </a:rPr>
              <a:t>parent</a:t>
            </a:r>
            <a:r>
              <a:rPr lang="en-US" sz="2300" i="0" u="none" strike="noStrike" cap="none">
                <a:solidFill>
                  <a:schemeClr val="dk1"/>
                </a:solidFill>
                <a:latin typeface="Roboto"/>
                <a:ea typeface="Roboto"/>
                <a:cs typeface="Roboto"/>
                <a:sym typeface="Roboto"/>
              </a:rPr>
              <a:t> reflection as well as a </a:t>
            </a:r>
            <a:r>
              <a:rPr lang="en-US" sz="2300" i="0" u="sng" strike="noStrike" cap="none">
                <a:solidFill>
                  <a:schemeClr val="dk1"/>
                </a:solidFill>
                <a:latin typeface="Roboto"/>
                <a:ea typeface="Roboto"/>
                <a:cs typeface="Roboto"/>
                <a:sym typeface="Roboto"/>
              </a:rPr>
              <a:t>student</a:t>
            </a:r>
            <a:r>
              <a:rPr lang="en-US" sz="2300" i="0" u="none" strike="noStrike" cap="none">
                <a:solidFill>
                  <a:schemeClr val="dk1"/>
                </a:solidFill>
                <a:latin typeface="Roboto"/>
                <a:ea typeface="Roboto"/>
                <a:cs typeface="Roboto"/>
                <a:sym typeface="Roboto"/>
              </a:rPr>
              <a:t> reflection.</a:t>
            </a:r>
            <a:endParaRPr>
              <a:latin typeface="Roboto"/>
              <a:ea typeface="Roboto"/>
              <a:cs typeface="Roboto"/>
              <a:sym typeface="Roboto"/>
            </a:endParaRPr>
          </a:p>
          <a:p>
            <a:pPr marL="365760" marR="0" lvl="0" indent="-256032" algn="l" rtl="0">
              <a:spcBef>
                <a:spcPts val="1000"/>
              </a:spcBef>
              <a:spcAft>
                <a:spcPts val="0"/>
              </a:spcAft>
              <a:buClr>
                <a:schemeClr val="accent1"/>
              </a:buClr>
              <a:buSzPts val="1836"/>
              <a:buFont typeface="Roboto"/>
              <a:buChar char="▶"/>
            </a:pPr>
            <a:r>
              <a:rPr lang="en-US" sz="2700" i="0" u="none" strike="noStrike" cap="none">
                <a:solidFill>
                  <a:schemeClr val="dk1"/>
                </a:solidFill>
                <a:latin typeface="Roboto"/>
                <a:ea typeface="Roboto"/>
                <a:cs typeface="Roboto"/>
                <a:sym typeface="Roboto"/>
              </a:rPr>
              <a:t>Submit requests </a:t>
            </a:r>
            <a:r>
              <a:rPr lang="en-US" sz="2700" b="1" i="0" u="sng" strike="noStrike" cap="none">
                <a:solidFill>
                  <a:srgbClr val="FF0000"/>
                </a:solidFill>
                <a:latin typeface="Roboto"/>
                <a:ea typeface="Roboto"/>
                <a:cs typeface="Roboto"/>
                <a:sym typeface="Roboto"/>
              </a:rPr>
              <a:t>four weeks</a:t>
            </a:r>
            <a:r>
              <a:rPr lang="en-US" sz="2700" i="0" u="none" strike="noStrike" cap="none">
                <a:solidFill>
                  <a:schemeClr val="dk1"/>
                </a:solidFill>
                <a:latin typeface="Roboto"/>
                <a:ea typeface="Roboto"/>
                <a:cs typeface="Roboto"/>
                <a:sym typeface="Roboto"/>
              </a:rPr>
              <a:t> prior to January 1 deadline</a:t>
            </a:r>
            <a:endParaRPr>
              <a:latin typeface="Roboto"/>
              <a:ea typeface="Roboto"/>
              <a:cs typeface="Roboto"/>
              <a:sym typeface="Roboto"/>
            </a:endParaRPr>
          </a:p>
          <a:p>
            <a:pPr marL="365760" marR="0" lvl="0" indent="-256032" algn="l" rtl="0">
              <a:spcBef>
                <a:spcPts val="1000"/>
              </a:spcBef>
              <a:spcAft>
                <a:spcPts val="1000"/>
              </a:spcAft>
              <a:buClr>
                <a:schemeClr val="accent1"/>
              </a:buClr>
              <a:buSzPts val="1836"/>
              <a:buFont typeface="Roboto"/>
              <a:buChar char="▶"/>
            </a:pPr>
            <a:r>
              <a:rPr lang="en-US" sz="2700" i="0" u="none" strike="noStrike" cap="none">
                <a:solidFill>
                  <a:schemeClr val="dk1"/>
                </a:solidFill>
                <a:latin typeface="Roboto"/>
                <a:ea typeface="Roboto"/>
                <a:cs typeface="Roboto"/>
                <a:sym typeface="Roboto"/>
              </a:rPr>
              <a:t>Hand </a:t>
            </a:r>
            <a:r>
              <a:rPr lang="en-US" sz="2700" i="0" u="sng" strike="noStrike" cap="none">
                <a:solidFill>
                  <a:schemeClr val="dk1"/>
                </a:solidFill>
                <a:latin typeface="Roboto"/>
                <a:ea typeface="Roboto"/>
                <a:cs typeface="Roboto"/>
                <a:sym typeface="Roboto"/>
              </a:rPr>
              <a:t>directly</a:t>
            </a:r>
            <a:r>
              <a:rPr lang="en-US" sz="2700" i="0" u="none" strike="noStrike" cap="none">
                <a:solidFill>
                  <a:schemeClr val="dk1"/>
                </a:solidFill>
                <a:latin typeface="Roboto"/>
                <a:ea typeface="Roboto"/>
                <a:cs typeface="Roboto"/>
                <a:sym typeface="Roboto"/>
              </a:rPr>
              <a:t> to the Transcript Secretary Ms</a:t>
            </a:r>
            <a:r>
              <a:rPr lang="en-US">
                <a:latin typeface="Roboto"/>
                <a:ea typeface="Roboto"/>
                <a:cs typeface="Roboto"/>
                <a:sym typeface="Roboto"/>
              </a:rPr>
              <a:t>. Lobo,</a:t>
            </a:r>
            <a:r>
              <a:rPr lang="en-US" sz="2700" i="0" u="none" strike="noStrike" cap="none">
                <a:solidFill>
                  <a:schemeClr val="dk1"/>
                </a:solidFill>
                <a:latin typeface="Roboto"/>
                <a:ea typeface="Roboto"/>
                <a:cs typeface="Roboto"/>
                <a:sym typeface="Roboto"/>
              </a:rPr>
              <a:t> NOT UNDER HER DOOR!!!</a:t>
            </a:r>
            <a:endParaRPr sz="2700" i="0" u="none" strike="noStrike" cap="none">
              <a:solidFill>
                <a:schemeClr val="dk1"/>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8"/>
          <p:cNvSpPr txBox="1">
            <a:spLocks noGrp="1"/>
          </p:cNvSpPr>
          <p:nvPr>
            <p:ph type="body" idx="3"/>
          </p:nvPr>
        </p:nvSpPr>
        <p:spPr>
          <a:xfrm>
            <a:off x="993200" y="1810194"/>
            <a:ext cx="4040100" cy="3941700"/>
          </a:xfrm>
          <a:prstGeom prst="rect">
            <a:avLst/>
          </a:prstGeom>
          <a:noFill/>
          <a:ln>
            <a:noFill/>
          </a:ln>
        </p:spPr>
        <p:txBody>
          <a:bodyPr spcFirstLastPara="1" wrap="square" lIns="91425" tIns="45700" rIns="91425" bIns="45700" anchor="t" anchorCtr="0">
            <a:noAutofit/>
          </a:bodyPr>
          <a:lstStyle/>
          <a:p>
            <a:pPr marL="109728" marR="0" lvl="0" indent="0" algn="l" rtl="0">
              <a:spcBef>
                <a:spcPts val="0"/>
              </a:spcBef>
              <a:spcAft>
                <a:spcPts val="0"/>
              </a:spcAft>
              <a:buClr>
                <a:schemeClr val="accent1"/>
              </a:buClr>
              <a:buSzPts val="1632"/>
              <a:buFont typeface="Noto Sans Symbols"/>
              <a:buNone/>
            </a:pPr>
            <a:r>
              <a:rPr lang="en-US" sz="2400" i="0" u="sng" strike="noStrike" cap="none">
                <a:solidFill>
                  <a:schemeClr val="dk1"/>
                </a:solidFill>
                <a:latin typeface="Roboto"/>
                <a:ea typeface="Roboto"/>
                <a:cs typeface="Roboto"/>
                <a:sym typeface="Roboto"/>
              </a:rPr>
              <a:t>College Deadline</a:t>
            </a:r>
            <a:endParaRPr>
              <a:latin typeface="Roboto"/>
              <a:ea typeface="Roboto"/>
              <a:cs typeface="Roboto"/>
              <a:sym typeface="Roboto"/>
            </a:endParaRPr>
          </a:p>
          <a:p>
            <a:pPr marL="365760" marR="0" lvl="0" indent="-256032" algn="l" rtl="0">
              <a:spcBef>
                <a:spcPts val="400"/>
              </a:spcBef>
              <a:spcAft>
                <a:spcPts val="0"/>
              </a:spcAft>
              <a:buClr>
                <a:schemeClr val="accent1"/>
              </a:buClr>
              <a:buSzPts val="1632"/>
              <a:buFont typeface="Roboto"/>
              <a:buChar char="▶"/>
            </a:pPr>
            <a:r>
              <a:rPr lang="en-US" sz="2400" i="0" u="none" strike="noStrike" cap="none">
                <a:solidFill>
                  <a:schemeClr val="dk1"/>
                </a:solidFill>
                <a:latin typeface="Roboto"/>
                <a:ea typeface="Roboto"/>
                <a:cs typeface="Roboto"/>
                <a:sym typeface="Roboto"/>
              </a:rPr>
              <a:t>October 15</a:t>
            </a:r>
            <a:endParaRPr>
              <a:latin typeface="Roboto"/>
              <a:ea typeface="Roboto"/>
              <a:cs typeface="Roboto"/>
              <a:sym typeface="Roboto"/>
            </a:endParaRPr>
          </a:p>
          <a:p>
            <a:pPr marL="365760" marR="0" lvl="0" indent="-256032" algn="l" rtl="0">
              <a:spcBef>
                <a:spcPts val="400"/>
              </a:spcBef>
              <a:spcAft>
                <a:spcPts val="0"/>
              </a:spcAft>
              <a:buClr>
                <a:schemeClr val="accent1"/>
              </a:buClr>
              <a:buSzPts val="1632"/>
              <a:buFont typeface="Roboto"/>
              <a:buChar char="▶"/>
            </a:pPr>
            <a:r>
              <a:rPr lang="en-US" sz="2400" i="0" u="none" strike="noStrike" cap="none">
                <a:solidFill>
                  <a:schemeClr val="dk1"/>
                </a:solidFill>
                <a:latin typeface="Roboto"/>
                <a:ea typeface="Roboto"/>
                <a:cs typeface="Roboto"/>
                <a:sym typeface="Roboto"/>
              </a:rPr>
              <a:t>November 1</a:t>
            </a:r>
            <a:endParaRPr>
              <a:latin typeface="Roboto"/>
              <a:ea typeface="Roboto"/>
              <a:cs typeface="Roboto"/>
              <a:sym typeface="Roboto"/>
            </a:endParaRPr>
          </a:p>
          <a:p>
            <a:pPr marL="365760" marR="0" lvl="0" indent="-256032" algn="l" rtl="0">
              <a:spcBef>
                <a:spcPts val="400"/>
              </a:spcBef>
              <a:spcAft>
                <a:spcPts val="0"/>
              </a:spcAft>
              <a:buClr>
                <a:schemeClr val="accent1"/>
              </a:buClr>
              <a:buSzPts val="1632"/>
              <a:buFont typeface="Roboto"/>
              <a:buChar char="▶"/>
            </a:pPr>
            <a:r>
              <a:rPr lang="en-US" sz="2400" i="0" u="none" strike="noStrike" cap="none">
                <a:solidFill>
                  <a:schemeClr val="dk1"/>
                </a:solidFill>
                <a:latin typeface="Roboto"/>
                <a:ea typeface="Roboto"/>
                <a:cs typeface="Roboto"/>
                <a:sym typeface="Roboto"/>
              </a:rPr>
              <a:t>November 15</a:t>
            </a:r>
            <a:endParaRPr>
              <a:latin typeface="Roboto"/>
              <a:ea typeface="Roboto"/>
              <a:cs typeface="Roboto"/>
              <a:sym typeface="Roboto"/>
            </a:endParaRPr>
          </a:p>
          <a:p>
            <a:pPr marL="365760" marR="0" lvl="0" indent="-256032" algn="l" rtl="0">
              <a:spcBef>
                <a:spcPts val="400"/>
              </a:spcBef>
              <a:spcAft>
                <a:spcPts val="0"/>
              </a:spcAft>
              <a:buClr>
                <a:schemeClr val="accent1"/>
              </a:buClr>
              <a:buSzPts val="1632"/>
              <a:buFont typeface="Roboto"/>
              <a:buChar char="▶"/>
            </a:pPr>
            <a:r>
              <a:rPr lang="en-US" sz="2400" i="0" u="none" strike="noStrike" cap="none">
                <a:solidFill>
                  <a:schemeClr val="dk1"/>
                </a:solidFill>
                <a:latin typeface="Roboto"/>
                <a:ea typeface="Roboto"/>
                <a:cs typeface="Roboto"/>
                <a:sym typeface="Roboto"/>
              </a:rPr>
              <a:t>December 1</a:t>
            </a:r>
            <a:endParaRPr>
              <a:latin typeface="Roboto"/>
              <a:ea typeface="Roboto"/>
              <a:cs typeface="Roboto"/>
              <a:sym typeface="Roboto"/>
            </a:endParaRPr>
          </a:p>
          <a:p>
            <a:pPr marL="365760" marR="0" lvl="0" indent="-256032" algn="l" rtl="0">
              <a:spcBef>
                <a:spcPts val="400"/>
              </a:spcBef>
              <a:spcAft>
                <a:spcPts val="0"/>
              </a:spcAft>
              <a:buClr>
                <a:schemeClr val="accent1"/>
              </a:buClr>
              <a:buSzPts val="1632"/>
              <a:buFont typeface="Roboto"/>
              <a:buChar char="▶"/>
            </a:pPr>
            <a:r>
              <a:rPr lang="en-US" sz="2400" i="0" u="none" strike="noStrike" cap="none">
                <a:solidFill>
                  <a:schemeClr val="dk1"/>
                </a:solidFill>
                <a:latin typeface="Roboto"/>
                <a:ea typeface="Roboto"/>
                <a:cs typeface="Roboto"/>
                <a:sym typeface="Roboto"/>
              </a:rPr>
              <a:t>December 15</a:t>
            </a:r>
            <a:endParaRPr>
              <a:latin typeface="Roboto"/>
              <a:ea typeface="Roboto"/>
              <a:cs typeface="Roboto"/>
              <a:sym typeface="Roboto"/>
            </a:endParaRPr>
          </a:p>
          <a:p>
            <a:pPr marL="365760" marR="0" lvl="0" indent="-256032" algn="l" rtl="0">
              <a:spcBef>
                <a:spcPts val="400"/>
              </a:spcBef>
              <a:spcAft>
                <a:spcPts val="0"/>
              </a:spcAft>
              <a:buClr>
                <a:schemeClr val="accent1"/>
              </a:buClr>
              <a:buSzPts val="1632"/>
              <a:buFont typeface="Roboto"/>
              <a:buChar char="▶"/>
            </a:pPr>
            <a:r>
              <a:rPr lang="en-US" sz="2400" i="0" u="none" strike="noStrike" cap="none">
                <a:solidFill>
                  <a:schemeClr val="dk1"/>
                </a:solidFill>
                <a:latin typeface="Roboto"/>
                <a:ea typeface="Roboto"/>
                <a:cs typeface="Roboto"/>
                <a:sym typeface="Roboto"/>
              </a:rPr>
              <a:t>January 1</a:t>
            </a:r>
            <a:endParaRPr>
              <a:latin typeface="Roboto"/>
              <a:ea typeface="Roboto"/>
              <a:cs typeface="Roboto"/>
              <a:sym typeface="Roboto"/>
            </a:endParaRPr>
          </a:p>
          <a:p>
            <a:pPr marL="365760" marR="0" lvl="0" indent="-256032" algn="l" rtl="0">
              <a:spcBef>
                <a:spcPts val="400"/>
              </a:spcBef>
              <a:spcAft>
                <a:spcPts val="0"/>
              </a:spcAft>
              <a:buClr>
                <a:schemeClr val="accent1"/>
              </a:buClr>
              <a:buSzPts val="1632"/>
              <a:buFont typeface="Roboto"/>
              <a:buChar char="▶"/>
            </a:pPr>
            <a:r>
              <a:rPr lang="en-US" sz="2400" i="0" u="none" strike="noStrike" cap="none">
                <a:solidFill>
                  <a:schemeClr val="dk1"/>
                </a:solidFill>
                <a:latin typeface="Roboto"/>
                <a:ea typeface="Roboto"/>
                <a:cs typeface="Roboto"/>
                <a:sym typeface="Roboto"/>
              </a:rPr>
              <a:t>January 15</a:t>
            </a:r>
            <a:endParaRPr sz="2400" i="0" u="none" strike="noStrike" cap="none">
              <a:solidFill>
                <a:schemeClr val="dk1"/>
              </a:solidFill>
              <a:latin typeface="Roboto"/>
              <a:ea typeface="Roboto"/>
              <a:cs typeface="Roboto"/>
              <a:sym typeface="Roboto"/>
            </a:endParaRPr>
          </a:p>
        </p:txBody>
      </p:sp>
      <p:sp>
        <p:nvSpPr>
          <p:cNvPr id="244" name="Google Shape;244;p38"/>
          <p:cNvSpPr txBox="1">
            <a:spLocks noGrp="1"/>
          </p:cNvSpPr>
          <p:nvPr>
            <p:ph type="title"/>
          </p:nvPr>
        </p:nvSpPr>
        <p:spPr>
          <a:xfrm>
            <a:off x="369413" y="194225"/>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100"/>
              <a:buFont typeface="Rambla"/>
              <a:buNone/>
            </a:pPr>
            <a:r>
              <a:rPr lang="en-US" sz="4100" i="0" u="none" strike="noStrike" cap="none">
                <a:solidFill>
                  <a:srgbClr val="134F5C"/>
                </a:solidFill>
                <a:latin typeface="Roboto"/>
                <a:ea typeface="Roboto"/>
                <a:cs typeface="Roboto"/>
                <a:sym typeface="Roboto"/>
              </a:rPr>
              <a:t>Transcript Deadlines</a:t>
            </a:r>
            <a:endParaRPr sz="4100" i="0" u="none" strike="noStrike" cap="none">
              <a:solidFill>
                <a:srgbClr val="134F5C"/>
              </a:solidFill>
              <a:latin typeface="Roboto"/>
              <a:ea typeface="Roboto"/>
              <a:cs typeface="Roboto"/>
              <a:sym typeface="Roboto"/>
            </a:endParaRPr>
          </a:p>
          <a:p>
            <a:pPr marL="0" marR="0" lvl="0" indent="0" algn="l" rtl="0">
              <a:spcBef>
                <a:spcPts val="0"/>
              </a:spcBef>
              <a:spcAft>
                <a:spcPts val="0"/>
              </a:spcAft>
              <a:buClr>
                <a:schemeClr val="dk2"/>
              </a:buClr>
              <a:buSzPts val="4100"/>
              <a:buFont typeface="Rambla"/>
              <a:buNone/>
            </a:pPr>
            <a:r>
              <a:rPr lang="en-US" sz="2400">
                <a:solidFill>
                  <a:srgbClr val="134F5C"/>
                </a:solidFill>
                <a:latin typeface="Roboto"/>
                <a:ea typeface="Roboto"/>
                <a:cs typeface="Roboto"/>
                <a:sym typeface="Roboto"/>
              </a:rPr>
              <a:t>(listed in It’s Time packet!)</a:t>
            </a:r>
            <a:endParaRPr sz="2400">
              <a:solidFill>
                <a:srgbClr val="134F5C"/>
              </a:solidFill>
              <a:latin typeface="Roboto"/>
              <a:ea typeface="Roboto"/>
              <a:cs typeface="Roboto"/>
              <a:sym typeface="Roboto"/>
            </a:endParaRPr>
          </a:p>
        </p:txBody>
      </p:sp>
      <p:sp>
        <p:nvSpPr>
          <p:cNvPr id="245" name="Google Shape;245;p38"/>
          <p:cNvSpPr txBox="1">
            <a:spLocks noGrp="1"/>
          </p:cNvSpPr>
          <p:nvPr>
            <p:ph type="body" idx="3"/>
          </p:nvPr>
        </p:nvSpPr>
        <p:spPr>
          <a:xfrm>
            <a:off x="3979600" y="1810200"/>
            <a:ext cx="4040100" cy="3941700"/>
          </a:xfrm>
          <a:prstGeom prst="rect">
            <a:avLst/>
          </a:prstGeom>
          <a:noFill/>
          <a:ln>
            <a:noFill/>
          </a:ln>
        </p:spPr>
        <p:txBody>
          <a:bodyPr spcFirstLastPara="1" wrap="square" lIns="91425" tIns="45700" rIns="91425" bIns="45700" anchor="t" anchorCtr="0">
            <a:noAutofit/>
          </a:bodyPr>
          <a:lstStyle/>
          <a:p>
            <a:pPr marL="109728" marR="0" lvl="0" indent="0" algn="l" rtl="0">
              <a:spcBef>
                <a:spcPts val="0"/>
              </a:spcBef>
              <a:spcAft>
                <a:spcPts val="0"/>
              </a:spcAft>
              <a:buClr>
                <a:schemeClr val="accent1"/>
              </a:buClr>
              <a:buSzPts val="1632"/>
              <a:buFont typeface="Noto Sans Symbols"/>
              <a:buNone/>
            </a:pPr>
            <a:r>
              <a:rPr lang="en-US" sz="2400" i="0" u="sng" strike="noStrike" cap="none">
                <a:solidFill>
                  <a:schemeClr val="dk1"/>
                </a:solidFill>
                <a:latin typeface="Roboto"/>
                <a:ea typeface="Roboto"/>
                <a:cs typeface="Roboto"/>
                <a:sym typeface="Roboto"/>
              </a:rPr>
              <a:t>Due in Transcript Office</a:t>
            </a:r>
            <a:endParaRPr>
              <a:latin typeface="Roboto"/>
              <a:ea typeface="Roboto"/>
              <a:cs typeface="Roboto"/>
              <a:sym typeface="Roboto"/>
            </a:endParaRPr>
          </a:p>
          <a:p>
            <a:pPr marL="365760" marR="0" lvl="0" indent="-256032" algn="l" rtl="0">
              <a:spcBef>
                <a:spcPts val="400"/>
              </a:spcBef>
              <a:spcAft>
                <a:spcPts val="0"/>
              </a:spcAft>
              <a:buClr>
                <a:schemeClr val="accent1"/>
              </a:buClr>
              <a:buSzPts val="1632"/>
              <a:buFont typeface="Roboto"/>
              <a:buChar char="▶"/>
            </a:pPr>
            <a:r>
              <a:rPr lang="en-US" sz="2400" i="0" u="none" strike="noStrike" cap="none">
                <a:solidFill>
                  <a:schemeClr val="dk1"/>
                </a:solidFill>
                <a:latin typeface="Roboto"/>
                <a:ea typeface="Roboto"/>
                <a:cs typeface="Roboto"/>
                <a:sym typeface="Roboto"/>
              </a:rPr>
              <a:t>September 20</a:t>
            </a:r>
            <a:endParaRPr sz="2400" i="0" u="none" strike="noStrike" cap="none">
              <a:solidFill>
                <a:schemeClr val="dk1"/>
              </a:solidFill>
              <a:latin typeface="Roboto"/>
              <a:ea typeface="Roboto"/>
              <a:cs typeface="Roboto"/>
              <a:sym typeface="Roboto"/>
            </a:endParaRPr>
          </a:p>
          <a:p>
            <a:pPr marL="365760" marR="0" lvl="0" indent="-256032" algn="l" rtl="0">
              <a:spcBef>
                <a:spcPts val="400"/>
              </a:spcBef>
              <a:spcAft>
                <a:spcPts val="0"/>
              </a:spcAft>
              <a:buClr>
                <a:schemeClr val="accent1"/>
              </a:buClr>
              <a:buSzPts val="1632"/>
              <a:buFont typeface="Roboto"/>
              <a:buChar char="▶"/>
            </a:pPr>
            <a:r>
              <a:rPr lang="en-US" sz="2400" i="0" u="none" strike="noStrike" cap="none">
                <a:solidFill>
                  <a:schemeClr val="dk1"/>
                </a:solidFill>
                <a:latin typeface="Roboto"/>
                <a:ea typeface="Roboto"/>
                <a:cs typeface="Roboto"/>
                <a:sym typeface="Roboto"/>
              </a:rPr>
              <a:t>October 4*</a:t>
            </a:r>
            <a:endParaRPr>
              <a:latin typeface="Roboto"/>
              <a:ea typeface="Roboto"/>
              <a:cs typeface="Roboto"/>
              <a:sym typeface="Roboto"/>
            </a:endParaRPr>
          </a:p>
          <a:p>
            <a:pPr marL="365760" marR="0" lvl="0" indent="-256032" algn="l" rtl="0">
              <a:spcBef>
                <a:spcPts val="400"/>
              </a:spcBef>
              <a:spcAft>
                <a:spcPts val="0"/>
              </a:spcAft>
              <a:buClr>
                <a:schemeClr val="accent1"/>
              </a:buClr>
              <a:buSzPts val="1632"/>
              <a:buFont typeface="Roboto"/>
              <a:buChar char="▶"/>
            </a:pPr>
            <a:r>
              <a:rPr lang="en-US" sz="2400" i="0" u="none" strike="noStrike" cap="none">
                <a:solidFill>
                  <a:schemeClr val="dk1"/>
                </a:solidFill>
                <a:latin typeface="Roboto"/>
                <a:ea typeface="Roboto"/>
                <a:cs typeface="Roboto"/>
                <a:sym typeface="Roboto"/>
              </a:rPr>
              <a:t>October 25</a:t>
            </a:r>
            <a:endParaRPr>
              <a:latin typeface="Roboto"/>
              <a:ea typeface="Roboto"/>
              <a:cs typeface="Roboto"/>
              <a:sym typeface="Roboto"/>
            </a:endParaRPr>
          </a:p>
          <a:p>
            <a:pPr marL="365760" marR="0" lvl="0" indent="-256032" algn="l" rtl="0">
              <a:spcBef>
                <a:spcPts val="400"/>
              </a:spcBef>
              <a:spcAft>
                <a:spcPts val="0"/>
              </a:spcAft>
              <a:buClr>
                <a:schemeClr val="accent1"/>
              </a:buClr>
              <a:buSzPts val="1632"/>
              <a:buFont typeface="Roboto"/>
              <a:buChar char="▶"/>
            </a:pPr>
            <a:r>
              <a:rPr lang="en-US" sz="2400" i="0" u="none" strike="noStrike" cap="none">
                <a:solidFill>
                  <a:schemeClr val="dk1"/>
                </a:solidFill>
                <a:latin typeface="Roboto"/>
                <a:ea typeface="Roboto"/>
                <a:cs typeface="Roboto"/>
                <a:sym typeface="Roboto"/>
              </a:rPr>
              <a:t>November 9</a:t>
            </a:r>
            <a:endParaRPr sz="2400" i="0" u="none" strike="noStrike" cap="none">
              <a:solidFill>
                <a:schemeClr val="dk1"/>
              </a:solidFill>
              <a:latin typeface="Roboto"/>
              <a:ea typeface="Roboto"/>
              <a:cs typeface="Roboto"/>
              <a:sym typeface="Roboto"/>
            </a:endParaRPr>
          </a:p>
          <a:p>
            <a:pPr marL="365760" marR="0" lvl="0" indent="-256032" algn="l" rtl="0">
              <a:spcBef>
                <a:spcPts val="400"/>
              </a:spcBef>
              <a:spcAft>
                <a:spcPts val="0"/>
              </a:spcAft>
              <a:buClr>
                <a:schemeClr val="accent1"/>
              </a:buClr>
              <a:buSzPts val="1632"/>
              <a:buFont typeface="Roboto"/>
              <a:buChar char="▶"/>
            </a:pPr>
            <a:r>
              <a:rPr lang="en-US" sz="2400" i="0" u="none" strike="noStrike" cap="none">
                <a:solidFill>
                  <a:schemeClr val="dk1"/>
                </a:solidFill>
                <a:latin typeface="Roboto"/>
                <a:ea typeface="Roboto"/>
                <a:cs typeface="Roboto"/>
                <a:sym typeface="Roboto"/>
              </a:rPr>
              <a:t>November 20</a:t>
            </a:r>
            <a:endParaRPr sz="2400" i="0" u="none" strike="noStrike" cap="none">
              <a:solidFill>
                <a:schemeClr val="dk1"/>
              </a:solidFill>
              <a:latin typeface="Roboto"/>
              <a:ea typeface="Roboto"/>
              <a:cs typeface="Roboto"/>
              <a:sym typeface="Roboto"/>
            </a:endParaRPr>
          </a:p>
          <a:p>
            <a:pPr marL="365760" marR="0" lvl="0" indent="-256032" algn="l" rtl="0">
              <a:spcBef>
                <a:spcPts val="400"/>
              </a:spcBef>
              <a:spcAft>
                <a:spcPts val="0"/>
              </a:spcAft>
              <a:buClr>
                <a:schemeClr val="accent1"/>
              </a:buClr>
              <a:buSzPts val="1632"/>
              <a:buFont typeface="Roboto"/>
              <a:buChar char="▶"/>
            </a:pPr>
            <a:r>
              <a:rPr lang="en-US" sz="2400" i="0" u="none" strike="noStrike" cap="none">
                <a:solidFill>
                  <a:schemeClr val="dk1"/>
                </a:solidFill>
                <a:latin typeface="Roboto"/>
                <a:ea typeface="Roboto"/>
                <a:cs typeface="Roboto"/>
                <a:sym typeface="Roboto"/>
              </a:rPr>
              <a:t>December 4*</a:t>
            </a:r>
            <a:endParaRPr>
              <a:latin typeface="Roboto"/>
              <a:ea typeface="Roboto"/>
              <a:cs typeface="Roboto"/>
              <a:sym typeface="Roboto"/>
            </a:endParaRPr>
          </a:p>
          <a:p>
            <a:pPr marL="365760" marR="0" lvl="0" indent="-256032" algn="l" rtl="0">
              <a:spcBef>
                <a:spcPts val="400"/>
              </a:spcBef>
              <a:spcAft>
                <a:spcPts val="0"/>
              </a:spcAft>
              <a:buClr>
                <a:schemeClr val="accent1"/>
              </a:buClr>
              <a:buSzPts val="1632"/>
              <a:buFont typeface="Roboto"/>
              <a:buChar char="▶"/>
            </a:pPr>
            <a:r>
              <a:rPr lang="en-US" sz="2400" i="0" u="none" strike="noStrike" cap="none">
                <a:solidFill>
                  <a:schemeClr val="dk1"/>
                </a:solidFill>
                <a:latin typeface="Roboto"/>
                <a:ea typeface="Roboto"/>
                <a:cs typeface="Roboto"/>
                <a:sym typeface="Roboto"/>
              </a:rPr>
              <a:t>December 18*</a:t>
            </a:r>
            <a:endParaRPr sz="2400" i="0" u="none" strike="noStrike" cap="none">
              <a:solidFill>
                <a:schemeClr val="dk1"/>
              </a:solidFill>
              <a:latin typeface="Roboto"/>
              <a:ea typeface="Roboto"/>
              <a:cs typeface="Roboto"/>
              <a:sym typeface="Roboto"/>
            </a:endParaRPr>
          </a:p>
        </p:txBody>
      </p:sp>
      <p:pic>
        <p:nvPicPr>
          <p:cNvPr id="246" name="Google Shape;246;p38" descr="C:\Users\Office\AppData\Local\Microsoft\Windows\Temporary Internet Files\Content.IE5\5GNR6IHW\MC900293512[1].wmf"/>
          <p:cNvPicPr preferRelativeResize="0"/>
          <p:nvPr/>
        </p:nvPicPr>
        <p:blipFill rotWithShape="1">
          <a:blip r:embed="rId3">
            <a:alphaModFix/>
          </a:blip>
          <a:srcRect/>
          <a:stretch/>
        </p:blipFill>
        <p:spPr>
          <a:xfrm>
            <a:off x="5490225" y="68100"/>
            <a:ext cx="2356051" cy="11430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9"/>
          <p:cNvSpPr txBox="1">
            <a:spLocks noGrp="1"/>
          </p:cNvSpPr>
          <p:nvPr>
            <p:ph type="body" idx="1"/>
          </p:nvPr>
        </p:nvSpPr>
        <p:spPr>
          <a:xfrm>
            <a:off x="331075" y="1055651"/>
            <a:ext cx="8229600" cy="2512800"/>
          </a:xfrm>
          <a:prstGeom prst="rect">
            <a:avLst/>
          </a:prstGeom>
          <a:noFill/>
          <a:ln>
            <a:noFill/>
          </a:ln>
        </p:spPr>
        <p:txBody>
          <a:bodyPr spcFirstLastPara="1" wrap="square" lIns="91425" tIns="45700" rIns="91425" bIns="45700" anchor="t" anchorCtr="0">
            <a:noAutofit/>
          </a:bodyPr>
          <a:lstStyle/>
          <a:p>
            <a:pPr marL="365760" marR="0" lvl="0" indent="-256032" algn="l" rtl="0">
              <a:spcBef>
                <a:spcPts val="0"/>
              </a:spcBef>
              <a:spcAft>
                <a:spcPts val="0"/>
              </a:spcAft>
              <a:buClr>
                <a:schemeClr val="accent1"/>
              </a:buClr>
              <a:buSzPts val="1836"/>
              <a:buFont typeface="Roboto"/>
              <a:buChar char="▶"/>
            </a:pPr>
            <a:r>
              <a:rPr lang="en-US" sz="2700" i="0" u="none" strike="noStrike" cap="none">
                <a:solidFill>
                  <a:schemeClr val="dk1"/>
                </a:solidFill>
                <a:latin typeface="Roboto"/>
                <a:ea typeface="Roboto"/>
                <a:cs typeface="Roboto"/>
                <a:sym typeface="Roboto"/>
              </a:rPr>
              <a:t>Release Records Form - only once</a:t>
            </a:r>
            <a:endParaRPr>
              <a:latin typeface="Roboto"/>
              <a:ea typeface="Roboto"/>
              <a:cs typeface="Roboto"/>
              <a:sym typeface="Roboto"/>
            </a:endParaRPr>
          </a:p>
          <a:p>
            <a:pPr marL="365760" marR="0" lvl="0" indent="-256032" algn="l" rtl="0">
              <a:spcBef>
                <a:spcPts val="1000"/>
              </a:spcBef>
              <a:spcAft>
                <a:spcPts val="0"/>
              </a:spcAft>
              <a:buClr>
                <a:schemeClr val="accent1"/>
              </a:buClr>
              <a:buSzPts val="1836"/>
              <a:buFont typeface="Roboto"/>
              <a:buChar char="▶"/>
            </a:pPr>
            <a:r>
              <a:rPr lang="en-US" sz="2700" i="0" u="none" strike="noStrike" cap="none">
                <a:solidFill>
                  <a:schemeClr val="dk1"/>
                </a:solidFill>
                <a:latin typeface="Roboto"/>
                <a:ea typeface="Roboto"/>
                <a:cs typeface="Roboto"/>
                <a:sym typeface="Roboto"/>
              </a:rPr>
              <a:t>Proof of FERPA waiver - only once</a:t>
            </a:r>
            <a:endParaRPr>
              <a:latin typeface="Roboto"/>
              <a:ea typeface="Roboto"/>
              <a:cs typeface="Roboto"/>
              <a:sym typeface="Roboto"/>
            </a:endParaRPr>
          </a:p>
          <a:p>
            <a:pPr marL="365760" marR="0" lvl="0" indent="-256032" algn="l" rtl="0">
              <a:spcBef>
                <a:spcPts val="1000"/>
              </a:spcBef>
              <a:spcAft>
                <a:spcPts val="0"/>
              </a:spcAft>
              <a:buClr>
                <a:schemeClr val="accent1"/>
              </a:buClr>
              <a:buSzPts val="1836"/>
              <a:buFont typeface="Roboto"/>
              <a:buChar char="▶"/>
            </a:pPr>
            <a:r>
              <a:rPr lang="en-US" sz="2700" i="0" u="none" strike="noStrike" cap="none">
                <a:solidFill>
                  <a:schemeClr val="dk1"/>
                </a:solidFill>
                <a:latin typeface="Roboto"/>
                <a:ea typeface="Roboto"/>
                <a:cs typeface="Roboto"/>
                <a:sym typeface="Roboto"/>
              </a:rPr>
              <a:t>Transcript Request</a:t>
            </a:r>
            <a:endParaRPr>
              <a:latin typeface="Roboto"/>
              <a:ea typeface="Roboto"/>
              <a:cs typeface="Roboto"/>
              <a:sym typeface="Roboto"/>
            </a:endParaRPr>
          </a:p>
          <a:p>
            <a:pPr marL="365760" marR="0" lvl="0" indent="-256032" algn="l" rtl="0">
              <a:spcBef>
                <a:spcPts val="1000"/>
              </a:spcBef>
              <a:spcAft>
                <a:spcPts val="1000"/>
              </a:spcAft>
              <a:buClr>
                <a:schemeClr val="accent1"/>
              </a:buClr>
              <a:buSzPts val="1836"/>
              <a:buFont typeface="Roboto"/>
              <a:buChar char="▶"/>
            </a:pPr>
            <a:r>
              <a:rPr lang="en-US" sz="2700" i="0" u="none" strike="noStrike" cap="none">
                <a:solidFill>
                  <a:schemeClr val="dk1"/>
                </a:solidFill>
                <a:latin typeface="Roboto"/>
                <a:ea typeface="Roboto"/>
                <a:cs typeface="Roboto"/>
                <a:sym typeface="Roboto"/>
              </a:rPr>
              <a:t>Early Decision Form, if applicable</a:t>
            </a:r>
            <a:endParaRPr sz="2700" i="0" u="none" strike="noStrike" cap="none">
              <a:solidFill>
                <a:schemeClr val="dk1"/>
              </a:solidFill>
              <a:latin typeface="Roboto"/>
              <a:ea typeface="Roboto"/>
              <a:cs typeface="Roboto"/>
              <a:sym typeface="Roboto"/>
            </a:endParaRPr>
          </a:p>
        </p:txBody>
      </p:sp>
      <p:sp>
        <p:nvSpPr>
          <p:cNvPr id="253" name="Google Shape;253;p39"/>
          <p:cNvSpPr txBox="1">
            <a:spLocks noGrp="1"/>
          </p:cNvSpPr>
          <p:nvPr>
            <p:ph type="title"/>
          </p:nvPr>
        </p:nvSpPr>
        <p:spPr>
          <a:xfrm>
            <a:off x="0" y="0"/>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100"/>
              <a:buFont typeface="Rambla"/>
              <a:buNone/>
            </a:pPr>
            <a:r>
              <a:rPr lang="en-US" sz="4100" i="0" u="none" strike="noStrike" cap="none">
                <a:solidFill>
                  <a:srgbClr val="134F5C"/>
                </a:solidFill>
                <a:latin typeface="Roboto"/>
                <a:ea typeface="Roboto"/>
                <a:cs typeface="Roboto"/>
                <a:sym typeface="Roboto"/>
              </a:rPr>
              <a:t>Submitting to Transcript Office</a:t>
            </a:r>
            <a:endParaRPr sz="4100" i="0" u="none" strike="noStrike" cap="none">
              <a:solidFill>
                <a:srgbClr val="134F5C"/>
              </a:solidFill>
              <a:latin typeface="Roboto"/>
              <a:ea typeface="Roboto"/>
              <a:cs typeface="Roboto"/>
              <a:sym typeface="Roboto"/>
            </a:endParaRPr>
          </a:p>
        </p:txBody>
      </p:sp>
      <p:pic>
        <p:nvPicPr>
          <p:cNvPr id="254" name="Google Shape;254;p39" descr="C:\Users\Office\AppData\Local\Microsoft\Windows\Temporary Internet Files\Content.IE5\5GNR6IHW\MC900295567[1].wmf"/>
          <p:cNvPicPr preferRelativeResize="0"/>
          <p:nvPr/>
        </p:nvPicPr>
        <p:blipFill rotWithShape="1">
          <a:blip r:embed="rId3">
            <a:alphaModFix/>
          </a:blip>
          <a:srcRect/>
          <a:stretch/>
        </p:blipFill>
        <p:spPr>
          <a:xfrm>
            <a:off x="6290450" y="3255847"/>
            <a:ext cx="2680126" cy="33893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0"/>
          <p:cNvSpPr txBox="1">
            <a:spLocks noGrp="1"/>
          </p:cNvSpPr>
          <p:nvPr>
            <p:ph type="title"/>
          </p:nvPr>
        </p:nvSpPr>
        <p:spPr>
          <a:xfrm>
            <a:off x="461050" y="76200"/>
            <a:ext cx="8332200" cy="762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100"/>
              <a:buFont typeface="Rambla"/>
              <a:buNone/>
            </a:pPr>
            <a:r>
              <a:rPr lang="en-US">
                <a:solidFill>
                  <a:srgbClr val="134F5C"/>
                </a:solidFill>
                <a:latin typeface="Roboto"/>
                <a:ea typeface="Roboto"/>
                <a:cs typeface="Roboto"/>
                <a:sym typeface="Roboto"/>
              </a:rPr>
              <a:t>Release of Record Form: Example</a:t>
            </a:r>
            <a:endParaRPr>
              <a:solidFill>
                <a:srgbClr val="134F5C"/>
              </a:solidFill>
              <a:latin typeface="Roboto"/>
              <a:ea typeface="Roboto"/>
              <a:cs typeface="Roboto"/>
              <a:sym typeface="Roboto"/>
            </a:endParaRPr>
          </a:p>
        </p:txBody>
      </p:sp>
      <p:pic>
        <p:nvPicPr>
          <p:cNvPr id="261" name="Google Shape;261;p40"/>
          <p:cNvPicPr preferRelativeResize="0"/>
          <p:nvPr/>
        </p:nvPicPr>
        <p:blipFill>
          <a:blip r:embed="rId3">
            <a:alphaModFix/>
          </a:blip>
          <a:stretch>
            <a:fillRect/>
          </a:stretch>
        </p:blipFill>
        <p:spPr>
          <a:xfrm>
            <a:off x="399363" y="838200"/>
            <a:ext cx="8455574" cy="57493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41"/>
          <p:cNvPicPr preferRelativeResize="0"/>
          <p:nvPr/>
        </p:nvPicPr>
        <p:blipFill rotWithShape="1">
          <a:blip r:embed="rId3">
            <a:alphaModFix/>
          </a:blip>
          <a:srcRect b="9110"/>
          <a:stretch/>
        </p:blipFill>
        <p:spPr>
          <a:xfrm>
            <a:off x="522600" y="740972"/>
            <a:ext cx="8098788" cy="6117025"/>
          </a:xfrm>
          <a:prstGeom prst="rect">
            <a:avLst/>
          </a:prstGeom>
          <a:noFill/>
          <a:ln w="9525" cap="flat" cmpd="sng">
            <a:solidFill>
              <a:schemeClr val="dk1"/>
            </a:solidFill>
            <a:prstDash val="solid"/>
            <a:miter lim="800000"/>
            <a:headEnd type="none" w="sm" len="sm"/>
            <a:tailEnd type="none" w="sm" len="sm"/>
          </a:ln>
        </p:spPr>
      </p:pic>
      <p:sp>
        <p:nvSpPr>
          <p:cNvPr id="268" name="Google Shape;268;p41"/>
          <p:cNvSpPr txBox="1">
            <a:spLocks noGrp="1"/>
          </p:cNvSpPr>
          <p:nvPr>
            <p:ph type="title"/>
          </p:nvPr>
        </p:nvSpPr>
        <p:spPr>
          <a:xfrm>
            <a:off x="0" y="-21025"/>
            <a:ext cx="9144000" cy="762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100"/>
              <a:buFont typeface="Rambla"/>
              <a:buNone/>
            </a:pPr>
            <a:r>
              <a:rPr lang="en-US">
                <a:solidFill>
                  <a:srgbClr val="134F5C"/>
                </a:solidFill>
                <a:latin typeface="Roboto"/>
                <a:ea typeface="Roboto"/>
                <a:cs typeface="Roboto"/>
                <a:sym typeface="Roboto"/>
              </a:rPr>
              <a:t>Transcript Request Form: Example</a:t>
            </a:r>
            <a:endParaRPr sz="4100" i="0" u="none" strike="noStrike" cap="none">
              <a:solidFill>
                <a:srgbClr val="134F5C"/>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2"/>
          <p:cNvSpPr txBox="1">
            <a:spLocks noGrp="1"/>
          </p:cNvSpPr>
          <p:nvPr>
            <p:ph type="title"/>
          </p:nvPr>
        </p:nvSpPr>
        <p:spPr>
          <a:xfrm>
            <a:off x="25" y="25"/>
            <a:ext cx="9144000" cy="762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100"/>
              <a:buFont typeface="Rambla"/>
              <a:buNone/>
            </a:pPr>
            <a:r>
              <a:rPr lang="en-US" sz="3000">
                <a:solidFill>
                  <a:srgbClr val="134F5C"/>
                </a:solidFill>
                <a:latin typeface="Roboto"/>
                <a:ea typeface="Roboto"/>
                <a:cs typeface="Roboto"/>
                <a:sym typeface="Roboto"/>
              </a:rPr>
              <a:t>Common App Early Decision Agreement: Example</a:t>
            </a:r>
            <a:endParaRPr sz="3000" i="0" u="none" strike="noStrike" cap="none">
              <a:solidFill>
                <a:srgbClr val="134F5C"/>
              </a:solidFill>
              <a:latin typeface="Roboto"/>
              <a:ea typeface="Roboto"/>
              <a:cs typeface="Roboto"/>
              <a:sym typeface="Roboto"/>
            </a:endParaRPr>
          </a:p>
        </p:txBody>
      </p:sp>
      <p:grpSp>
        <p:nvGrpSpPr>
          <p:cNvPr id="275" name="Google Shape;275;p42"/>
          <p:cNvGrpSpPr/>
          <p:nvPr/>
        </p:nvGrpSpPr>
        <p:grpSpPr>
          <a:xfrm>
            <a:off x="299341" y="854008"/>
            <a:ext cx="8687049" cy="5149985"/>
            <a:chOff x="4689584" y="1447146"/>
            <a:chExt cx="3960721" cy="2649987"/>
          </a:xfrm>
        </p:grpSpPr>
        <p:pic>
          <p:nvPicPr>
            <p:cNvPr id="276" name="Google Shape;276;p42"/>
            <p:cNvPicPr preferRelativeResize="0"/>
            <p:nvPr/>
          </p:nvPicPr>
          <p:blipFill rotWithShape="1">
            <a:blip r:embed="rId3">
              <a:alphaModFix/>
            </a:blip>
            <a:srcRect t="-1" b="44621"/>
            <a:stretch/>
          </p:blipFill>
          <p:spPr>
            <a:xfrm>
              <a:off x="4689584" y="1447146"/>
              <a:ext cx="3960721" cy="2649987"/>
            </a:xfrm>
            <a:prstGeom prst="rect">
              <a:avLst/>
            </a:prstGeom>
            <a:noFill/>
            <a:ln w="9525" cap="flat" cmpd="sng">
              <a:solidFill>
                <a:schemeClr val="dk1"/>
              </a:solidFill>
              <a:prstDash val="solid"/>
              <a:miter lim="800000"/>
              <a:headEnd type="none" w="sm" len="sm"/>
              <a:tailEnd type="none" w="sm" len="sm"/>
            </a:ln>
          </p:spPr>
        </p:pic>
        <p:sp>
          <p:nvSpPr>
            <p:cNvPr id="277" name="Google Shape;277;p42"/>
            <p:cNvSpPr/>
            <p:nvPr/>
          </p:nvSpPr>
          <p:spPr>
            <a:xfrm>
              <a:off x="8001000" y="1628775"/>
              <a:ext cx="533400" cy="76200"/>
            </a:xfrm>
            <a:prstGeom prst="rect">
              <a:avLst/>
            </a:prstGeom>
            <a:solidFill>
              <a:schemeClr val="lt1"/>
            </a:solidFill>
            <a:ln w="55000" cap="flat" cmpd="thickThin">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ambla"/>
                <a:ea typeface="Rambla"/>
                <a:cs typeface="Rambla"/>
                <a:sym typeface="Rambla"/>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3"/>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Autofit/>
          </a:bodyPr>
          <a:lstStyle/>
          <a:p>
            <a:pPr marL="365760" marR="0" lvl="0" indent="-256032" algn="l" rtl="0">
              <a:spcBef>
                <a:spcPts val="0"/>
              </a:spcBef>
              <a:spcAft>
                <a:spcPts val="0"/>
              </a:spcAft>
              <a:buClr>
                <a:schemeClr val="accent1"/>
              </a:buClr>
              <a:buSzPts val="2176"/>
              <a:buFont typeface="Roboto"/>
              <a:buChar char="▶"/>
            </a:pPr>
            <a:r>
              <a:rPr lang="en-US" sz="3200" b="1" u="sng">
                <a:solidFill>
                  <a:srgbClr val="FF0000"/>
                </a:solidFill>
                <a:latin typeface="Roboto"/>
                <a:ea typeface="Roboto"/>
                <a:cs typeface="Roboto"/>
                <a:sym typeface="Roboto"/>
              </a:rPr>
              <a:t>The counseling office CANNOT send students’ test scores.</a:t>
            </a:r>
            <a:r>
              <a:rPr lang="en-US" sz="3200">
                <a:latin typeface="Roboto"/>
                <a:ea typeface="Roboto"/>
                <a:cs typeface="Roboto"/>
                <a:sym typeface="Roboto"/>
              </a:rPr>
              <a:t>  The </a:t>
            </a:r>
            <a:r>
              <a:rPr lang="en-US" sz="3200" b="1" u="sng">
                <a:solidFill>
                  <a:srgbClr val="FF0000"/>
                </a:solidFill>
                <a:latin typeface="Roboto"/>
                <a:ea typeface="Roboto"/>
                <a:cs typeface="Roboto"/>
                <a:sym typeface="Roboto"/>
              </a:rPr>
              <a:t>student</a:t>
            </a:r>
            <a:r>
              <a:rPr lang="en-US" sz="3200">
                <a:latin typeface="Roboto"/>
                <a:ea typeface="Roboto"/>
                <a:cs typeface="Roboto"/>
                <a:sym typeface="Roboto"/>
              </a:rPr>
              <a:t> must send the scores and ensure receipt. </a:t>
            </a:r>
            <a:endParaRPr sz="3200">
              <a:latin typeface="Roboto"/>
              <a:ea typeface="Roboto"/>
              <a:cs typeface="Roboto"/>
              <a:sym typeface="Roboto"/>
            </a:endParaRPr>
          </a:p>
          <a:p>
            <a:pPr marL="365760" marR="0" lvl="0" indent="0" algn="l" rtl="0">
              <a:spcBef>
                <a:spcPts val="1000"/>
              </a:spcBef>
              <a:spcAft>
                <a:spcPts val="0"/>
              </a:spcAft>
              <a:buNone/>
            </a:pPr>
            <a:endParaRPr sz="3200">
              <a:latin typeface="Roboto"/>
              <a:ea typeface="Roboto"/>
              <a:cs typeface="Roboto"/>
              <a:sym typeface="Roboto"/>
            </a:endParaRPr>
          </a:p>
          <a:p>
            <a:pPr marL="365760" marR="0" lvl="0" indent="-256032" algn="l" rtl="0">
              <a:spcBef>
                <a:spcPts val="1000"/>
              </a:spcBef>
              <a:spcAft>
                <a:spcPts val="0"/>
              </a:spcAft>
              <a:buClr>
                <a:schemeClr val="accent1"/>
              </a:buClr>
              <a:buSzPts val="2176"/>
              <a:buFont typeface="Roboto"/>
              <a:buChar char="▶"/>
            </a:pPr>
            <a:r>
              <a:rPr lang="en-US" sz="3200" i="0" u="none" strike="noStrike" cap="none">
                <a:solidFill>
                  <a:schemeClr val="dk1"/>
                </a:solidFill>
                <a:latin typeface="Roboto"/>
                <a:ea typeface="Roboto"/>
                <a:cs typeface="Roboto"/>
                <a:sym typeface="Roboto"/>
              </a:rPr>
              <a:t>Send test scores to colleges</a:t>
            </a:r>
            <a:endParaRPr>
              <a:latin typeface="Roboto"/>
              <a:ea typeface="Roboto"/>
              <a:cs typeface="Roboto"/>
              <a:sym typeface="Roboto"/>
            </a:endParaRPr>
          </a:p>
          <a:p>
            <a:pPr marL="621792" marR="0" lvl="1" indent="-228600" algn="l" rtl="0">
              <a:spcBef>
                <a:spcPts val="1000"/>
              </a:spcBef>
              <a:spcAft>
                <a:spcPts val="0"/>
              </a:spcAft>
              <a:buClr>
                <a:schemeClr val="accent1"/>
              </a:buClr>
              <a:buSzPts val="3200"/>
              <a:buFont typeface="Roboto"/>
              <a:buChar char="◦"/>
            </a:pPr>
            <a:r>
              <a:rPr lang="en-US" sz="3200" i="0" u="none" strike="noStrike" cap="none">
                <a:solidFill>
                  <a:schemeClr val="dk1"/>
                </a:solidFill>
                <a:latin typeface="Roboto"/>
                <a:ea typeface="Roboto"/>
                <a:cs typeface="Roboto"/>
                <a:sym typeface="Roboto"/>
              </a:rPr>
              <a:t>SAT – </a:t>
            </a:r>
            <a:r>
              <a:rPr lang="en-US" sz="3200" i="0" u="sng" strike="noStrike" cap="none">
                <a:solidFill>
                  <a:schemeClr val="hlink"/>
                </a:solidFill>
                <a:latin typeface="Roboto"/>
                <a:ea typeface="Roboto"/>
                <a:cs typeface="Roboto"/>
                <a:sym typeface="Roboto"/>
                <a:hlinkClick r:id="rId3"/>
              </a:rPr>
              <a:t>www.collegeboard.org</a:t>
            </a:r>
            <a:endParaRPr sz="3200" i="0" u="none" strike="noStrike" cap="none">
              <a:solidFill>
                <a:schemeClr val="dk1"/>
              </a:solidFill>
              <a:latin typeface="Roboto"/>
              <a:ea typeface="Roboto"/>
              <a:cs typeface="Roboto"/>
              <a:sym typeface="Roboto"/>
            </a:endParaRPr>
          </a:p>
          <a:p>
            <a:pPr marL="621792" marR="0" lvl="1" indent="-228600" algn="l" rtl="0">
              <a:spcBef>
                <a:spcPts val="1000"/>
              </a:spcBef>
              <a:spcAft>
                <a:spcPts val="1000"/>
              </a:spcAft>
              <a:buClr>
                <a:schemeClr val="accent1"/>
              </a:buClr>
              <a:buSzPts val="3200"/>
              <a:buFont typeface="Roboto"/>
              <a:buChar char="◦"/>
            </a:pPr>
            <a:r>
              <a:rPr lang="en-US" sz="3200" i="0" u="none" strike="noStrike" cap="none">
                <a:solidFill>
                  <a:schemeClr val="dk1"/>
                </a:solidFill>
                <a:latin typeface="Roboto"/>
                <a:ea typeface="Roboto"/>
                <a:cs typeface="Roboto"/>
                <a:sym typeface="Roboto"/>
              </a:rPr>
              <a:t>ACT – </a:t>
            </a:r>
            <a:r>
              <a:rPr lang="en-US" sz="3200" i="0" u="sng" strike="noStrike" cap="none">
                <a:solidFill>
                  <a:schemeClr val="hlink"/>
                </a:solidFill>
                <a:latin typeface="Roboto"/>
                <a:ea typeface="Roboto"/>
                <a:cs typeface="Roboto"/>
                <a:sym typeface="Roboto"/>
                <a:hlinkClick r:id="rId4"/>
              </a:rPr>
              <a:t>www.act.org</a:t>
            </a:r>
            <a:endParaRPr sz="3200" i="0" u="none" strike="noStrike" cap="none">
              <a:solidFill>
                <a:schemeClr val="dk1"/>
              </a:solidFill>
              <a:latin typeface="Roboto"/>
              <a:ea typeface="Roboto"/>
              <a:cs typeface="Roboto"/>
              <a:sym typeface="Roboto"/>
            </a:endParaRPr>
          </a:p>
        </p:txBody>
      </p:sp>
      <p:sp>
        <p:nvSpPr>
          <p:cNvPr id="284" name="Google Shape;284;p43"/>
          <p:cNvSpPr txBox="1">
            <a:spLocks noGrp="1"/>
          </p:cNvSpPr>
          <p:nvPr>
            <p:ph type="title"/>
          </p:nvPr>
        </p:nvSpPr>
        <p:spPr>
          <a:xfrm>
            <a:off x="457200" y="274645"/>
            <a:ext cx="8229600" cy="687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100"/>
              <a:buFont typeface="Rambla"/>
              <a:buNone/>
            </a:pPr>
            <a:r>
              <a:rPr lang="en-US" sz="6000" i="0" u="none" strike="noStrike" cap="none">
                <a:solidFill>
                  <a:srgbClr val="134F5C"/>
                </a:solidFill>
                <a:latin typeface="Roboto"/>
                <a:ea typeface="Roboto"/>
                <a:cs typeface="Roboto"/>
                <a:sym typeface="Roboto"/>
              </a:rPr>
              <a:t>Test Scores</a:t>
            </a:r>
            <a:endParaRPr sz="6000" i="0" u="none" strike="noStrike" cap="none">
              <a:solidFill>
                <a:srgbClr val="134F5C"/>
              </a:solidFill>
              <a:latin typeface="Roboto"/>
              <a:ea typeface="Roboto"/>
              <a:cs typeface="Roboto"/>
              <a:sym typeface="Roboto"/>
            </a:endParaRPr>
          </a:p>
        </p:txBody>
      </p:sp>
      <p:pic>
        <p:nvPicPr>
          <p:cNvPr id="285" name="Google Shape;285;p43" descr="C:\Users\Office\AppData\Local\Microsoft\Windows\Temporary Internet Files\Content.IE5\55HE6KLV\MP900402266[1].jpg"/>
          <p:cNvPicPr preferRelativeResize="0"/>
          <p:nvPr/>
        </p:nvPicPr>
        <p:blipFill rotWithShape="1">
          <a:blip r:embed="rId5">
            <a:alphaModFix/>
          </a:blip>
          <a:srcRect/>
          <a:stretch/>
        </p:blipFill>
        <p:spPr>
          <a:xfrm>
            <a:off x="6866219" y="3576150"/>
            <a:ext cx="2085688" cy="31315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213550" y="148325"/>
            <a:ext cx="8229600" cy="623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100"/>
              <a:buFont typeface="Rambla"/>
              <a:buNone/>
            </a:pPr>
            <a:r>
              <a:rPr lang="en-US" sz="4100" i="0" u="none" strike="noStrike" cap="none">
                <a:solidFill>
                  <a:srgbClr val="134F5C"/>
                </a:solidFill>
                <a:latin typeface="Roboto"/>
                <a:ea typeface="Roboto"/>
                <a:cs typeface="Roboto"/>
                <a:sym typeface="Roboto"/>
              </a:rPr>
              <a:t>Colleges</a:t>
            </a:r>
            <a:endParaRPr sz="4100" i="0" u="none" strike="noStrike" cap="none">
              <a:solidFill>
                <a:srgbClr val="134F5C"/>
              </a:solidFill>
              <a:latin typeface="Roboto"/>
              <a:ea typeface="Roboto"/>
              <a:cs typeface="Roboto"/>
              <a:sym typeface="Roboto"/>
            </a:endParaRPr>
          </a:p>
        </p:txBody>
      </p:sp>
      <p:pic>
        <p:nvPicPr>
          <p:cNvPr id="89" name="Google Shape;89;p17"/>
          <p:cNvPicPr preferRelativeResize="0"/>
          <p:nvPr/>
        </p:nvPicPr>
        <p:blipFill rotWithShape="1">
          <a:blip r:embed="rId3">
            <a:alphaModFix/>
          </a:blip>
          <a:srcRect l="6923" t="23068" r="8020" b="4864"/>
          <a:stretch/>
        </p:blipFill>
        <p:spPr>
          <a:xfrm>
            <a:off x="81300" y="879750"/>
            <a:ext cx="8796851" cy="57300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8"/>
          <p:cNvPicPr preferRelativeResize="0">
            <a:picLocks noGrp="1"/>
          </p:cNvPicPr>
          <p:nvPr>
            <p:ph type="body" idx="1"/>
          </p:nvPr>
        </p:nvPicPr>
        <p:blipFill rotWithShape="1">
          <a:blip r:embed="rId3">
            <a:alphaModFix/>
          </a:blip>
          <a:srcRect l="7462" t="23061" r="7052" b="3164"/>
          <a:stretch/>
        </p:blipFill>
        <p:spPr>
          <a:xfrm>
            <a:off x="378375" y="756675"/>
            <a:ext cx="8544900" cy="5669700"/>
          </a:xfrm>
          <a:prstGeom prst="rect">
            <a:avLst/>
          </a:prstGeom>
          <a:noFill/>
          <a:ln>
            <a:noFill/>
          </a:ln>
        </p:spPr>
      </p:pic>
      <p:sp>
        <p:nvSpPr>
          <p:cNvPr id="95" name="Google Shape;95;p18"/>
          <p:cNvSpPr txBox="1">
            <a:spLocks noGrp="1"/>
          </p:cNvSpPr>
          <p:nvPr>
            <p:ph type="title"/>
          </p:nvPr>
        </p:nvSpPr>
        <p:spPr>
          <a:xfrm>
            <a:off x="0" y="0"/>
            <a:ext cx="9144000" cy="835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100"/>
              <a:buFont typeface="Rambla"/>
              <a:buNone/>
            </a:pPr>
            <a:r>
              <a:rPr lang="en-US" sz="4100" i="0" u="none" strike="noStrike" cap="none">
                <a:solidFill>
                  <a:srgbClr val="134F5C"/>
                </a:solidFill>
                <a:latin typeface="Roboto"/>
                <a:ea typeface="Roboto"/>
                <a:cs typeface="Roboto"/>
                <a:sym typeface="Roboto"/>
              </a:rPr>
              <a:t>Find your fit</a:t>
            </a:r>
            <a:endParaRPr sz="4100" i="0" u="none" strike="noStrike" cap="none">
              <a:solidFill>
                <a:srgbClr val="134F5C"/>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642150" y="0"/>
            <a:ext cx="7859700" cy="824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100"/>
              <a:buFont typeface="Rambla"/>
              <a:buNone/>
            </a:pPr>
            <a:r>
              <a:rPr lang="en-US" sz="4100" i="0" u="none" strike="noStrike" cap="none">
                <a:solidFill>
                  <a:srgbClr val="134F5C"/>
                </a:solidFill>
                <a:latin typeface="Roboto"/>
                <a:ea typeface="Roboto"/>
                <a:cs typeface="Roboto"/>
                <a:sym typeface="Roboto"/>
              </a:rPr>
              <a:t>   </a:t>
            </a:r>
            <a:r>
              <a:rPr lang="en-US">
                <a:solidFill>
                  <a:srgbClr val="134F5C"/>
                </a:solidFill>
                <a:latin typeface="Roboto"/>
                <a:ea typeface="Roboto"/>
                <a:cs typeface="Roboto"/>
                <a:sym typeface="Roboto"/>
              </a:rPr>
              <a:t>Scattergrams</a:t>
            </a:r>
            <a:r>
              <a:rPr lang="en-US" sz="4100" i="0" u="none" strike="noStrike" cap="none">
                <a:solidFill>
                  <a:srgbClr val="134F5C"/>
                </a:solidFill>
                <a:latin typeface="Roboto"/>
                <a:ea typeface="Roboto"/>
                <a:cs typeface="Roboto"/>
                <a:sym typeface="Roboto"/>
              </a:rPr>
              <a:t>, </a:t>
            </a:r>
            <a:r>
              <a:rPr lang="en-US">
                <a:solidFill>
                  <a:srgbClr val="134F5C"/>
                </a:solidFill>
                <a:latin typeface="Roboto"/>
                <a:ea typeface="Roboto"/>
                <a:cs typeface="Roboto"/>
                <a:sym typeface="Roboto"/>
              </a:rPr>
              <a:t>“Reach” School</a:t>
            </a:r>
            <a:r>
              <a:rPr lang="en-US" sz="4100" i="0" u="none" strike="noStrike" cap="none">
                <a:solidFill>
                  <a:srgbClr val="134F5C"/>
                </a:solidFill>
                <a:latin typeface="Roboto"/>
                <a:ea typeface="Roboto"/>
                <a:cs typeface="Roboto"/>
                <a:sym typeface="Roboto"/>
              </a:rPr>
              <a:t> </a:t>
            </a:r>
            <a:endParaRPr sz="4100" i="0" u="none" strike="noStrike" cap="none">
              <a:solidFill>
                <a:srgbClr val="134F5C"/>
              </a:solidFill>
              <a:latin typeface="Roboto"/>
              <a:ea typeface="Roboto"/>
              <a:cs typeface="Roboto"/>
              <a:sym typeface="Roboto"/>
            </a:endParaRPr>
          </a:p>
        </p:txBody>
      </p:sp>
      <p:pic>
        <p:nvPicPr>
          <p:cNvPr id="102" name="Google Shape;102;p19"/>
          <p:cNvPicPr preferRelativeResize="0"/>
          <p:nvPr/>
        </p:nvPicPr>
        <p:blipFill rotWithShape="1">
          <a:blip r:embed="rId3">
            <a:alphaModFix/>
          </a:blip>
          <a:srcRect l="19968" r="13160" b="15064"/>
          <a:stretch/>
        </p:blipFill>
        <p:spPr>
          <a:xfrm>
            <a:off x="184502" y="88445"/>
            <a:ext cx="700644" cy="647205"/>
          </a:xfrm>
          <a:prstGeom prst="rect">
            <a:avLst/>
          </a:prstGeom>
          <a:noFill/>
          <a:ln>
            <a:noFill/>
          </a:ln>
        </p:spPr>
      </p:pic>
      <p:sp>
        <p:nvSpPr>
          <p:cNvPr id="103" name="Google Shape;103;p19"/>
          <p:cNvSpPr/>
          <p:nvPr/>
        </p:nvSpPr>
        <p:spPr>
          <a:xfrm>
            <a:off x="3673502" y="2338347"/>
            <a:ext cx="152400" cy="152400"/>
          </a:xfrm>
          <a:prstGeom prst="ellipse">
            <a:avLst/>
          </a:prstGeom>
          <a:no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ambla"/>
              <a:ea typeface="Rambla"/>
              <a:cs typeface="Rambla"/>
              <a:sym typeface="Rambla"/>
            </a:endParaRPr>
          </a:p>
        </p:txBody>
      </p:sp>
      <p:sp>
        <p:nvSpPr>
          <p:cNvPr id="104" name="Google Shape;104;p19"/>
          <p:cNvSpPr/>
          <p:nvPr/>
        </p:nvSpPr>
        <p:spPr>
          <a:xfrm>
            <a:off x="7467600" y="4227445"/>
            <a:ext cx="152400" cy="152400"/>
          </a:xfrm>
          <a:prstGeom prst="ellipse">
            <a:avLst/>
          </a:prstGeom>
          <a:no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ambla"/>
              <a:ea typeface="Rambla"/>
              <a:cs typeface="Rambla"/>
              <a:sym typeface="Rambla"/>
            </a:endParaRPr>
          </a:p>
        </p:txBody>
      </p:sp>
      <p:pic>
        <p:nvPicPr>
          <p:cNvPr id="105" name="Google Shape;105;p19"/>
          <p:cNvPicPr preferRelativeResize="0"/>
          <p:nvPr/>
        </p:nvPicPr>
        <p:blipFill rotWithShape="1">
          <a:blip r:embed="rId4">
            <a:alphaModFix/>
          </a:blip>
          <a:srcRect l="6856" t="13412" r="3158" b="8199"/>
          <a:stretch/>
        </p:blipFill>
        <p:spPr>
          <a:xfrm>
            <a:off x="0" y="735650"/>
            <a:ext cx="9144000" cy="6027726"/>
          </a:xfrm>
          <a:prstGeom prst="rect">
            <a:avLst/>
          </a:prstGeom>
          <a:noFill/>
          <a:ln>
            <a:noFill/>
          </a:ln>
        </p:spPr>
      </p:pic>
      <p:sp>
        <p:nvSpPr>
          <p:cNvPr id="106" name="Google Shape;106;p19"/>
          <p:cNvSpPr/>
          <p:nvPr/>
        </p:nvSpPr>
        <p:spPr>
          <a:xfrm rot="-3429998">
            <a:off x="5018677" y="4265859"/>
            <a:ext cx="1641652" cy="647072"/>
          </a:xfrm>
          <a:prstGeom prst="rightArrow">
            <a:avLst>
              <a:gd name="adj1" fmla="val 27258"/>
              <a:gd name="adj2" fmla="val 53019"/>
            </a:avLst>
          </a:prstGeom>
          <a:solidFill>
            <a:srgbClr val="134F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solidFill>
                <a:srgbClr val="134F5C"/>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20"/>
          <p:cNvPicPr preferRelativeResize="0"/>
          <p:nvPr/>
        </p:nvPicPr>
        <p:blipFill rotWithShape="1">
          <a:blip r:embed="rId3">
            <a:alphaModFix/>
          </a:blip>
          <a:srcRect l="6195" t="14248" r="16260" b="11846"/>
          <a:stretch/>
        </p:blipFill>
        <p:spPr>
          <a:xfrm>
            <a:off x="184500" y="824100"/>
            <a:ext cx="8644202" cy="6033900"/>
          </a:xfrm>
          <a:prstGeom prst="rect">
            <a:avLst/>
          </a:prstGeom>
          <a:noFill/>
          <a:ln>
            <a:noFill/>
          </a:ln>
        </p:spPr>
      </p:pic>
      <p:sp>
        <p:nvSpPr>
          <p:cNvPr id="113" name="Google Shape;113;p20"/>
          <p:cNvSpPr txBox="1">
            <a:spLocks noGrp="1"/>
          </p:cNvSpPr>
          <p:nvPr>
            <p:ph type="title"/>
          </p:nvPr>
        </p:nvSpPr>
        <p:spPr>
          <a:xfrm>
            <a:off x="642150" y="0"/>
            <a:ext cx="7859700" cy="824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100"/>
              <a:buFont typeface="Rambla"/>
              <a:buNone/>
            </a:pPr>
            <a:r>
              <a:rPr lang="en-US" sz="4100" i="0" u="none" strike="noStrike" cap="none">
                <a:solidFill>
                  <a:srgbClr val="134F5C"/>
                </a:solidFill>
                <a:latin typeface="Roboto"/>
                <a:ea typeface="Roboto"/>
                <a:cs typeface="Roboto"/>
                <a:sym typeface="Roboto"/>
              </a:rPr>
              <a:t>   </a:t>
            </a:r>
            <a:r>
              <a:rPr lang="en-US">
                <a:solidFill>
                  <a:srgbClr val="134F5C"/>
                </a:solidFill>
                <a:latin typeface="Roboto"/>
                <a:ea typeface="Roboto"/>
                <a:cs typeface="Roboto"/>
                <a:sym typeface="Roboto"/>
              </a:rPr>
              <a:t>Scattergrams</a:t>
            </a:r>
            <a:r>
              <a:rPr lang="en-US" sz="4100" i="0" u="none" strike="noStrike" cap="none">
                <a:solidFill>
                  <a:srgbClr val="134F5C"/>
                </a:solidFill>
                <a:latin typeface="Roboto"/>
                <a:ea typeface="Roboto"/>
                <a:cs typeface="Roboto"/>
                <a:sym typeface="Roboto"/>
              </a:rPr>
              <a:t>, </a:t>
            </a:r>
            <a:r>
              <a:rPr lang="en-US">
                <a:solidFill>
                  <a:srgbClr val="134F5C"/>
                </a:solidFill>
                <a:latin typeface="Roboto"/>
                <a:ea typeface="Roboto"/>
                <a:cs typeface="Roboto"/>
                <a:sym typeface="Roboto"/>
              </a:rPr>
              <a:t>“Likely” School</a:t>
            </a:r>
            <a:r>
              <a:rPr lang="en-US" sz="4100" i="0" u="none" strike="noStrike" cap="none">
                <a:solidFill>
                  <a:srgbClr val="134F5C"/>
                </a:solidFill>
                <a:latin typeface="Roboto"/>
                <a:ea typeface="Roboto"/>
                <a:cs typeface="Roboto"/>
                <a:sym typeface="Roboto"/>
              </a:rPr>
              <a:t> </a:t>
            </a:r>
            <a:endParaRPr sz="4100" i="0" u="none" strike="noStrike" cap="none">
              <a:solidFill>
                <a:srgbClr val="134F5C"/>
              </a:solidFill>
              <a:latin typeface="Roboto"/>
              <a:ea typeface="Roboto"/>
              <a:cs typeface="Roboto"/>
              <a:sym typeface="Roboto"/>
            </a:endParaRPr>
          </a:p>
        </p:txBody>
      </p:sp>
      <p:pic>
        <p:nvPicPr>
          <p:cNvPr id="114" name="Google Shape;114;p20"/>
          <p:cNvPicPr preferRelativeResize="0"/>
          <p:nvPr/>
        </p:nvPicPr>
        <p:blipFill rotWithShape="1">
          <a:blip r:embed="rId4">
            <a:alphaModFix/>
          </a:blip>
          <a:srcRect l="19967" r="13160" b="15067"/>
          <a:stretch/>
        </p:blipFill>
        <p:spPr>
          <a:xfrm>
            <a:off x="184502" y="88445"/>
            <a:ext cx="700644" cy="647205"/>
          </a:xfrm>
          <a:prstGeom prst="rect">
            <a:avLst/>
          </a:prstGeom>
          <a:noFill/>
          <a:ln>
            <a:noFill/>
          </a:ln>
        </p:spPr>
      </p:pic>
      <p:sp>
        <p:nvSpPr>
          <p:cNvPr id="115" name="Google Shape;115;p20"/>
          <p:cNvSpPr/>
          <p:nvPr/>
        </p:nvSpPr>
        <p:spPr>
          <a:xfrm rot="-3429998">
            <a:off x="5854252" y="4297384"/>
            <a:ext cx="1641652" cy="647072"/>
          </a:xfrm>
          <a:prstGeom prst="rightArrow">
            <a:avLst>
              <a:gd name="adj1" fmla="val 27258"/>
              <a:gd name="adj2" fmla="val 53019"/>
            </a:avLst>
          </a:prstGeom>
          <a:solidFill>
            <a:srgbClr val="134F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134F5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114300" y="67100"/>
            <a:ext cx="9029700" cy="705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100"/>
              <a:buFont typeface="Rambla"/>
              <a:buNone/>
            </a:pPr>
            <a:r>
              <a:rPr lang="en-US" sz="4100" i="0" u="none" strike="noStrike" cap="none">
                <a:solidFill>
                  <a:srgbClr val="134F5C"/>
                </a:solidFill>
                <a:latin typeface="Roboto"/>
                <a:ea typeface="Roboto"/>
                <a:cs typeface="Roboto"/>
                <a:sym typeface="Roboto"/>
              </a:rPr>
              <a:t>Research Colleges</a:t>
            </a:r>
            <a:endParaRPr sz="4100" i="0" u="none" strike="noStrike" cap="none">
              <a:solidFill>
                <a:srgbClr val="134F5C"/>
              </a:solidFill>
              <a:latin typeface="Roboto"/>
              <a:ea typeface="Roboto"/>
              <a:cs typeface="Roboto"/>
              <a:sym typeface="Roboto"/>
            </a:endParaRPr>
          </a:p>
        </p:txBody>
      </p:sp>
      <p:pic>
        <p:nvPicPr>
          <p:cNvPr id="121" name="Google Shape;121;p21"/>
          <p:cNvPicPr preferRelativeResize="0">
            <a:picLocks noGrp="1"/>
          </p:cNvPicPr>
          <p:nvPr>
            <p:ph type="body" idx="1"/>
          </p:nvPr>
        </p:nvPicPr>
        <p:blipFill rotWithShape="1">
          <a:blip r:embed="rId3">
            <a:alphaModFix/>
          </a:blip>
          <a:srcRect l="1187" t="13759" r="2268" b="2698"/>
          <a:stretch/>
        </p:blipFill>
        <p:spPr>
          <a:xfrm>
            <a:off x="143850" y="772400"/>
            <a:ext cx="8856300" cy="5891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0" y="0"/>
            <a:ext cx="9144000" cy="729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100"/>
              <a:buFont typeface="Rambla"/>
              <a:buNone/>
            </a:pPr>
            <a:r>
              <a:rPr lang="en-US" sz="3600" i="0" u="none" strike="noStrike" cap="none">
                <a:solidFill>
                  <a:srgbClr val="134F5C"/>
                </a:solidFill>
                <a:latin typeface="Roboto"/>
                <a:ea typeface="Roboto"/>
                <a:cs typeface="Roboto"/>
                <a:sym typeface="Roboto"/>
              </a:rPr>
              <a:t>Colleges I’m Thinking About</a:t>
            </a:r>
            <a:endParaRPr sz="3600" i="0" u="none" strike="noStrike" cap="none">
              <a:solidFill>
                <a:srgbClr val="134F5C"/>
              </a:solidFill>
              <a:latin typeface="Roboto"/>
              <a:ea typeface="Roboto"/>
              <a:cs typeface="Roboto"/>
              <a:sym typeface="Roboto"/>
            </a:endParaRPr>
          </a:p>
        </p:txBody>
      </p:sp>
      <p:pic>
        <p:nvPicPr>
          <p:cNvPr id="128" name="Google Shape;128;p22"/>
          <p:cNvPicPr preferRelativeResize="0">
            <a:picLocks noGrp="1"/>
          </p:cNvPicPr>
          <p:nvPr>
            <p:ph type="body" idx="1"/>
          </p:nvPr>
        </p:nvPicPr>
        <p:blipFill rotWithShape="1">
          <a:blip r:embed="rId3">
            <a:alphaModFix/>
          </a:blip>
          <a:srcRect l="1007" t="13761" r="3023" b="6135"/>
          <a:stretch/>
        </p:blipFill>
        <p:spPr>
          <a:xfrm>
            <a:off x="59100" y="635300"/>
            <a:ext cx="9025800" cy="4735500"/>
          </a:xfrm>
          <a:prstGeom prst="rect">
            <a:avLst/>
          </a:prstGeom>
          <a:noFill/>
          <a:ln>
            <a:noFill/>
          </a:ln>
        </p:spPr>
      </p:pic>
      <p:pic>
        <p:nvPicPr>
          <p:cNvPr id="129" name="Google Shape;129;p22"/>
          <p:cNvPicPr preferRelativeResize="0"/>
          <p:nvPr/>
        </p:nvPicPr>
        <p:blipFill>
          <a:blip r:embed="rId4">
            <a:alphaModFix/>
          </a:blip>
          <a:stretch>
            <a:fillRect/>
          </a:stretch>
        </p:blipFill>
        <p:spPr>
          <a:xfrm>
            <a:off x="105750" y="5696625"/>
            <a:ext cx="8932500" cy="843625"/>
          </a:xfrm>
          <a:prstGeom prst="rect">
            <a:avLst/>
          </a:prstGeom>
          <a:noFill/>
          <a:ln w="76200" cap="flat" cmpd="sng">
            <a:solidFill>
              <a:schemeClr val="dk2"/>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3"/>
          <p:cNvPicPr preferRelativeResize="0">
            <a:picLocks noGrp="1"/>
          </p:cNvPicPr>
          <p:nvPr>
            <p:ph type="body" idx="1"/>
          </p:nvPr>
        </p:nvPicPr>
        <p:blipFill rotWithShape="1">
          <a:blip r:embed="rId3">
            <a:alphaModFix/>
          </a:blip>
          <a:srcRect l="7065" t="23133" r="7806" b="4234"/>
          <a:stretch/>
        </p:blipFill>
        <p:spPr>
          <a:xfrm>
            <a:off x="126150" y="653400"/>
            <a:ext cx="8891700" cy="6021300"/>
          </a:xfrm>
          <a:prstGeom prst="rect">
            <a:avLst/>
          </a:prstGeom>
          <a:noFill/>
          <a:ln>
            <a:noFill/>
          </a:ln>
        </p:spPr>
      </p:pic>
      <p:sp>
        <p:nvSpPr>
          <p:cNvPr id="135" name="Google Shape;135;p23"/>
          <p:cNvSpPr txBox="1">
            <a:spLocks noGrp="1"/>
          </p:cNvSpPr>
          <p:nvPr>
            <p:ph type="title"/>
          </p:nvPr>
        </p:nvSpPr>
        <p:spPr>
          <a:xfrm>
            <a:off x="0" y="0"/>
            <a:ext cx="9144000" cy="653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SzPts val="4100"/>
              <a:buFont typeface="Rambla"/>
              <a:buNone/>
            </a:pPr>
            <a:r>
              <a:rPr lang="en-US" sz="3500" i="0" u="none" strike="noStrike" cap="none">
                <a:solidFill>
                  <a:srgbClr val="134F5C"/>
                </a:solidFill>
                <a:latin typeface="Roboto"/>
                <a:ea typeface="Roboto"/>
                <a:cs typeface="Roboto"/>
                <a:sym typeface="Roboto"/>
              </a:rPr>
              <a:t>Apply To Colleges</a:t>
            </a:r>
            <a:endParaRPr sz="3500" i="0" u="none" strike="noStrike" cap="none">
              <a:solidFill>
                <a:srgbClr val="134F5C"/>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1395</Words>
  <Application>Microsoft Office PowerPoint</Application>
  <PresentationFormat>On-screen Show (4:3)</PresentationFormat>
  <Paragraphs>148</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Roboto</vt:lpstr>
      <vt:lpstr>Rambla</vt:lpstr>
      <vt:lpstr>Verdana</vt:lpstr>
      <vt:lpstr>Noto Sans Symbols</vt:lpstr>
      <vt:lpstr>Arial</vt:lpstr>
      <vt:lpstr>Calibri</vt:lpstr>
      <vt:lpstr>Simple Light</vt:lpstr>
      <vt:lpstr>Introduction to Naviance Student View </vt:lpstr>
      <vt:lpstr>Home Page</vt:lpstr>
      <vt:lpstr>Colleges</vt:lpstr>
      <vt:lpstr>Find your fit</vt:lpstr>
      <vt:lpstr>   Scattergrams, “Reach” School </vt:lpstr>
      <vt:lpstr>   Scattergrams, “Likely” School </vt:lpstr>
      <vt:lpstr>Research Colleges</vt:lpstr>
      <vt:lpstr>Colleges I’m Thinking About</vt:lpstr>
      <vt:lpstr>Apply To Colleges</vt:lpstr>
      <vt:lpstr>Letters of Recommendation</vt:lpstr>
      <vt:lpstr>Common App Schools</vt:lpstr>
      <vt:lpstr>Common App Account Matching</vt:lpstr>
      <vt:lpstr>Common App Account before matching</vt:lpstr>
      <vt:lpstr>Common App Account after matching</vt:lpstr>
      <vt:lpstr>FERPA Waiver - MUST be complete for us to send out your transcripts!</vt:lpstr>
      <vt:lpstr>FERPA Waiver - MUST be complete for us to send out your transcripts!</vt:lpstr>
      <vt:lpstr>FERPA Release - Rights Waived Example</vt:lpstr>
      <vt:lpstr>Colleges I’m Applying To</vt:lpstr>
      <vt:lpstr>Procedures for Submitting Teacher Recommendations and Transcript Requests </vt:lpstr>
      <vt:lpstr>Teacher Recommendations</vt:lpstr>
      <vt:lpstr>Teacher Recommendation Cont’d.</vt:lpstr>
      <vt:lpstr>Teacher Recommendations Cont’d.</vt:lpstr>
      <vt:lpstr>Transcript Requests</vt:lpstr>
      <vt:lpstr>Transcript Deadlines (listed in It’s Time packet!)</vt:lpstr>
      <vt:lpstr>Submitting to Transcript Office</vt:lpstr>
      <vt:lpstr>Release of Record Form: Example</vt:lpstr>
      <vt:lpstr>Transcript Request Form: Example</vt:lpstr>
      <vt:lpstr>Common App Early Decision Agreement: Example</vt:lpstr>
      <vt:lpstr>Test Scores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Naviance Student View</dc:title>
  <dc:creator>Williams, Laura K</dc:creator>
  <cp:lastModifiedBy>Kulenkampff, Rainer</cp:lastModifiedBy>
  <cp:revision>2</cp:revision>
  <dcterms:modified xsi:type="dcterms:W3CDTF">2018-09-14T19:00:38Z</dcterms:modified>
</cp:coreProperties>
</file>