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22"/>
  </p:notesMasterIdLst>
  <p:handoutMasterIdLst>
    <p:handoutMasterId r:id="rId23"/>
  </p:handoutMasterIdLst>
  <p:sldIdLst>
    <p:sldId id="256" r:id="rId3"/>
    <p:sldId id="271" r:id="rId4"/>
    <p:sldId id="257" r:id="rId5"/>
    <p:sldId id="279" r:id="rId6"/>
    <p:sldId id="270" r:id="rId7"/>
    <p:sldId id="272" r:id="rId8"/>
    <p:sldId id="283" r:id="rId9"/>
    <p:sldId id="275" r:id="rId10"/>
    <p:sldId id="273" r:id="rId11"/>
    <p:sldId id="264" r:id="rId12"/>
    <p:sldId id="268" r:id="rId13"/>
    <p:sldId id="266" r:id="rId14"/>
    <p:sldId id="277" r:id="rId15"/>
    <p:sldId id="282" r:id="rId16"/>
    <p:sldId id="281" r:id="rId17"/>
    <p:sldId id="280" r:id="rId18"/>
    <p:sldId id="284" r:id="rId19"/>
    <p:sldId id="274" r:id="rId20"/>
    <p:sldId id="269" r:id="rId21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9E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0" autoAdjust="0"/>
  </p:normalViewPr>
  <p:slideViewPr>
    <p:cSldViewPr>
      <p:cViewPr varScale="1">
        <p:scale>
          <a:sx n="83" d="100"/>
          <a:sy n="83" d="100"/>
        </p:scale>
        <p:origin x="84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456"/>
          </a:xfrm>
          <a:prstGeom prst="rect">
            <a:avLst/>
          </a:prstGeom>
        </p:spPr>
        <p:txBody>
          <a:bodyPr vert="horz" lIns="93485" tIns="46742" rIns="93485" bIns="467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1"/>
            <a:ext cx="3056414" cy="465456"/>
          </a:xfrm>
          <a:prstGeom prst="rect">
            <a:avLst/>
          </a:prstGeom>
        </p:spPr>
        <p:txBody>
          <a:bodyPr vert="horz" lIns="93485" tIns="46742" rIns="93485" bIns="46742" rtlCol="0"/>
          <a:lstStyle>
            <a:lvl1pPr algn="r">
              <a:defRPr sz="1200"/>
            </a:lvl1pPr>
          </a:lstStyle>
          <a:p>
            <a:fld id="{755471F6-CA97-402B-BD2E-EB4BC76600C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6"/>
          </a:xfrm>
          <a:prstGeom prst="rect">
            <a:avLst/>
          </a:prstGeom>
        </p:spPr>
        <p:txBody>
          <a:bodyPr vert="horz" lIns="93485" tIns="46742" rIns="93485" bIns="467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6"/>
          </a:xfrm>
          <a:prstGeom prst="rect">
            <a:avLst/>
          </a:prstGeom>
        </p:spPr>
        <p:txBody>
          <a:bodyPr vert="horz" lIns="93485" tIns="46742" rIns="93485" bIns="46742" rtlCol="0" anchor="b"/>
          <a:lstStyle>
            <a:lvl1pPr algn="r">
              <a:defRPr sz="1200"/>
            </a:lvl1pPr>
          </a:lstStyle>
          <a:p>
            <a:fld id="{21394682-C57F-4377-BB6F-F9E97D40F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45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456"/>
          </a:xfrm>
          <a:prstGeom prst="rect">
            <a:avLst/>
          </a:prstGeom>
        </p:spPr>
        <p:txBody>
          <a:bodyPr vert="horz" lIns="93485" tIns="46742" rIns="93485" bIns="467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1"/>
            <a:ext cx="3056414" cy="465456"/>
          </a:xfrm>
          <a:prstGeom prst="rect">
            <a:avLst/>
          </a:prstGeom>
        </p:spPr>
        <p:txBody>
          <a:bodyPr vert="horz" lIns="93485" tIns="46742" rIns="93485" bIns="46742" rtlCol="0"/>
          <a:lstStyle>
            <a:lvl1pPr algn="r">
              <a:defRPr sz="1200"/>
            </a:lvl1pPr>
          </a:lstStyle>
          <a:p>
            <a:fld id="{FD8A994D-DAC5-4CDF-9324-B013B7064A5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2963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85" tIns="46742" rIns="93485" bIns="467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6"/>
          </a:xfrm>
          <a:prstGeom prst="rect">
            <a:avLst/>
          </a:prstGeom>
        </p:spPr>
        <p:txBody>
          <a:bodyPr vert="horz" lIns="93485" tIns="46742" rIns="93485" bIns="467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6"/>
          </a:xfrm>
          <a:prstGeom prst="rect">
            <a:avLst/>
          </a:prstGeom>
        </p:spPr>
        <p:txBody>
          <a:bodyPr vert="horz" lIns="93485" tIns="46742" rIns="93485" bIns="467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6"/>
          </a:xfrm>
          <a:prstGeom prst="rect">
            <a:avLst/>
          </a:prstGeom>
        </p:spPr>
        <p:txBody>
          <a:bodyPr vert="horz" lIns="93485" tIns="46742" rIns="93485" bIns="46742" rtlCol="0" anchor="b"/>
          <a:lstStyle>
            <a:lvl1pPr algn="r">
              <a:defRPr sz="1200"/>
            </a:lvl1pPr>
          </a:lstStyle>
          <a:p>
            <a:fld id="{E5E5A6A5-DDAE-4064-9215-7DC53BF8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49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  <a:p>
            <a:r>
              <a:rPr lang="en-US" dirty="0"/>
              <a:t>Reminder to please</a:t>
            </a:r>
            <a:r>
              <a:rPr lang="en-US" baseline="0" dirty="0"/>
              <a:t> hold questions until breakout with counselors at the end of the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5A6A5-DDAE-4064-9215-7DC53BF87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07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5A6A5-DDAE-4064-9215-7DC53BF87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3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2B1A2-F16F-496B-968F-3DC021A567C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81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5A6A5-DDAE-4064-9215-7DC53BF876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92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5A6A5-DDAE-4064-9215-7DC53BF876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11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5A6A5-DDAE-4064-9215-7DC53BF876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1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5A6A5-DDAE-4064-9215-7DC53BF876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9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5A6A5-DDAE-4064-9215-7DC53BF876E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06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A5A83-6862-4FE1-94AD-511C5FCEC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8F13C-24E6-44B1-9B51-7A88D7A0D18F}" type="datetimeFigureOut">
              <a:rPr lang="en-US"/>
              <a:pPr>
                <a:defRPr/>
              </a:pPr>
              <a:t>9/5/2019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F02EF-0ADB-43BC-8137-9A04F7306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F1D0-951A-418F-BE4A-1766EE29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7D0E-EB70-4C36-8583-8711DF9567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6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26EE0-8E32-41BA-B61A-E3B5FF92C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2B6E1-8383-4BF1-A46E-08B0F7200651}" type="datetimeFigureOut">
              <a:rPr lang="en-US"/>
              <a:pPr>
                <a:defRPr/>
              </a:pPr>
              <a:t>9/5/2019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A0EAE-231E-413F-BA60-653F1CFF7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4A901-C916-4C7E-84B6-5B411DF33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A2314-DF45-4E2B-A8A1-85CBE592CB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3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28467-E16B-40E6-8D4B-26E04032D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61EF6-8A77-4A1D-AE46-288A1E5D9E04}" type="datetimeFigureOut">
              <a:rPr lang="en-US"/>
              <a:pPr>
                <a:defRPr/>
              </a:pPr>
              <a:t>9/5/2019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D42BB-0C35-4755-B8A8-3C28D9B8B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C2F1B-B5D0-4C9F-A079-759DA45E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4C547-FF4B-4E4D-87BC-712B4514EA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61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2ED5F-7739-4A36-97D2-7AB4FF1C3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605052-1C06-4757-99A7-1C33DDC44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D3CE4-8916-4394-9879-4722C7F9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6E81E-A569-4312-A8F6-8AFF0C329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897E4-30AC-4DA8-B0C8-44126F5FC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4BB8E-C200-4E36-9D38-3B927A741E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63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105EF-8378-4F21-A14B-5CEF563BE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750E8-32E6-4F45-B82C-6C31998CB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B36AC-6D46-4D2F-B872-63A916FE0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09B2E-E65A-4EE5-9742-401C1648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94107-F81B-417B-B00C-308C291C5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7DAD5-AE3A-4EC2-8E0C-3E1669FBD1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09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8390-3BD7-4E5D-9942-7AF77C3C0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8691E-A38F-4B5E-B56A-D5ECF6F69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AECDA-1D5B-4E82-93EF-4B564FBE1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05312-1666-4F39-A684-9B301FD90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846F7-94DF-4AEF-9158-3E2A1CEB3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816A7-9874-4081-962D-108A4840F7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26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24341-7EA1-4DB6-9780-CB4EEB6A6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17178-A52D-459C-BF2A-EE0D95E14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C3442-CA4B-4FEC-AEDE-CC3E10491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7FBAB-080D-4942-8B55-57B460CC9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34E7E-9AE0-4EA0-A614-1A622CBAE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4F3813-F7BB-4D7A-BBC9-7B7750F79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1AC3F-B6D0-4CB0-A841-A991D20283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35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A7BE-4122-49AF-B90F-A61D38ACB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C7AC9-58EB-49D7-B5A6-591B146F4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CBB59-8D38-4D0F-99FE-BDEBA32CF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F084AD-346C-46EF-A058-321786A581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813ED9-7D5D-4CE8-8ECB-6711C027AC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ECC493-9621-49F0-98C4-7DE67FD8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89DC12-F15B-4BC7-AB1C-EBD2377C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27EF7C-DF37-4731-A7C6-0D840952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6DF1F-5AC5-415D-AAF6-B5238944DA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83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4BFDF-2E3B-4EA4-897A-B1B6AB828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966C52-E401-4309-A0C9-BBB33F792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D31CF-5A73-4E6D-9069-6A5EAFEB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37E33-43BE-4528-97D2-CC549BEE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851B8-5E86-4DC1-B4E4-511412867D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76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CC3007-9B8F-49E4-BBC5-0E7469CF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5D924A-EE1B-4778-8634-6B3FF1F76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0E487-D1B0-4528-8CD1-FB73D1DA0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DF0D61-D987-476A-BB6D-A6B64659ED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6557F-A4BE-49AC-9BC0-4E62E630E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85C32-389F-4690-9189-C1C4AB58D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E0A066-843C-4652-8847-9154C80F7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AA680-FE8A-49BE-8AF1-BB7322A19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79A0A-7444-4F7F-8941-8FD092B4F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D621B-5A8B-4745-BD62-23CDDAD4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BE33A-4E7B-4019-A06A-FA1525E88A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6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35A0C-EA4F-4293-89C3-4595AC15B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5A51F-19DF-4D33-A03D-24ACF629D50D}" type="datetimeFigureOut">
              <a:rPr lang="en-US"/>
              <a:pPr>
                <a:defRPr/>
              </a:pPr>
              <a:t>9/5/2019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8F0BE-1F44-4A4D-AABB-9317742C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7CC3E-7064-4923-BE81-43331EAF5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DFB07-EADC-42BA-AED1-6143EC6926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521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10700-1C6A-459C-979A-AA35D83D1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C6B429-B47F-4F1F-8A48-83081A93E8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93FAE-C73C-43F7-94B2-FA21539F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959A6-C011-47DD-9825-81DA3303D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0FFD4-AEDC-45B8-9E5F-C3FD391A6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0181E-6895-4A46-B052-AAFC332EB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AE671-D21C-4117-853A-E5AD500DCD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32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F655F-6927-4743-9133-8297B2CF9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F91D8-A86B-4DAF-9582-88A80233D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909C2-97C0-4E08-AAFF-B6A462255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F4257-3120-433B-A562-52454678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89D4D-C17B-4CC3-AA37-97F88433F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48D8BB-92B8-40A1-8574-84EECBDA78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776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EE36EB-C0D7-44F6-9368-B23DB2E456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50D71-FCE2-4644-8924-A73BE98AE9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908B4-3A5C-467B-8E0C-741F6D77B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AAF5C-F1C7-401D-A306-11E246BA1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0E3CA-B12A-4048-8268-0E59C038A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C48DC-1CFA-417C-842B-F58B43411A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9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F653C-955A-4185-8241-4C5E3771B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10D4B-04E2-43A8-8A77-58C5EC8CB064}" type="datetimeFigureOut">
              <a:rPr lang="en-US"/>
              <a:pPr>
                <a:defRPr/>
              </a:pPr>
              <a:t>9/5/2019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EB92-59DD-4DC4-8CE9-7C1805147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5BA31-A6A6-4E73-80EC-2F9F5132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4A66B-1C05-4CBE-AB1F-7DAF06B0E7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8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DF9E1B3-7DE5-49EB-8297-7F4A0B51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6DAA-6644-436B-BE3B-6298650C8E23}" type="datetimeFigureOut">
              <a:rPr lang="en-US"/>
              <a:pPr>
                <a:defRPr/>
              </a:pPr>
              <a:t>9/5/2019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59A38B-035B-473B-9329-8E93530A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97E75A-625C-4632-9802-A33F37D6B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03282-115A-408D-9944-90061154B8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01DBBEB-A1E4-4D03-8E34-5C8D6188C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8CC34-2E35-4363-B8CF-147072A0A19A}" type="datetimeFigureOut">
              <a:rPr lang="en-US"/>
              <a:pPr>
                <a:defRPr/>
              </a:pPr>
              <a:t>9/5/2019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BE8842-0164-4F73-A4FA-3510EC632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09567FB-ACE0-4B55-A7F6-F926131F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C491C-3BCB-489A-AB48-B4756C4DD6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62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80A5C8C-AC74-43B5-823B-D2068CD95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147C7-A8E7-401F-9007-E646640D8615}" type="datetimeFigureOut">
              <a:rPr lang="en-US"/>
              <a:pPr>
                <a:defRPr/>
              </a:pPr>
              <a:t>9/5/2019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FC464CA-F6DB-4C00-8D17-5C17A6620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912E27C-AB6E-4DB9-8A1E-F4A16FBFB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9EEFC-BED8-421F-8734-845C232477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6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D5A2E2C-6A32-4F6B-BDFB-A1E50AD1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83A6B-8650-492E-94FF-B98D2CC64FC2}" type="datetimeFigureOut">
              <a:rPr lang="en-US"/>
              <a:pPr>
                <a:defRPr/>
              </a:pPr>
              <a:t>9/5/2019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104A89-5AA3-4BD8-A5EF-F18EC989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39D932-0348-4567-A415-F895E8E1E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DCF1B-5D78-482C-8571-8591C57154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92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67F66D-6DC3-48BE-918C-821F659FD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C50B8-995B-49EA-A3F1-9E1DEE12F329}" type="datetimeFigureOut">
              <a:rPr lang="en-US"/>
              <a:pPr>
                <a:defRPr/>
              </a:pPr>
              <a:t>9/5/2019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3F0280-F49C-419A-9699-263723AD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E5BBEF-0A23-4851-B40B-3F8D00484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63F33-CA1B-4778-A3D9-2346485BA7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4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2A3A28-CA6A-4879-8DFD-4C8B8FDF7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6F7A6-48DA-4A0D-97C8-A4E5A8DEF0D3}" type="datetimeFigureOut">
              <a:rPr lang="en-US"/>
              <a:pPr>
                <a:defRPr/>
              </a:pPr>
              <a:t>9/5/2019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F0F9C6-C55E-47CB-A6A1-D94668562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39F069-FDC2-42B1-8F49-EA6FEE17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09B63-387E-43FC-9BE5-43BBCB065C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6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4717FAC-D1B9-4CD7-A7FE-7DAB036C901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A4F599E-6944-4180-8336-3AF67F52EB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45997-D880-4433-A793-EB340A7954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A20638-FCD8-48A5-A936-9417688726B7}" type="datetimeFigureOut">
              <a:rPr lang="en-US"/>
              <a:pPr>
                <a:defRPr/>
              </a:pPr>
              <a:t>9/5/2019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2BEB6-3B89-43A0-8AC5-00223257C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E8FF8-958C-479B-85DB-8E3F47884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FFDF65-A681-4C07-896E-876002FF09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3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7F34EC-DB23-4035-8811-92F2886F3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E87D01-08B0-4FC7-A2F4-60E820957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420-1988-4FF2-A612-556FAA21C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115DE-6370-4B40-9A2B-1042A35F3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7587B-EBF6-46EF-B843-0D2A889BD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42EA73-241C-4CD3-BCC1-0F9F8C816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8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hyperlink" Target="http://blog.yorksj.ac.uk/moodle/10-days-of-twitter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.naviance.com/Sherwoo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student.org/" TargetMode="External"/><Relationship Id="rId2" Type="http://schemas.openxmlformats.org/officeDocument/2006/relationships/hyperlink" Target="http://www.collegeboard.org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8000">
              <a:srgbClr val="ECF1F9"/>
            </a:gs>
            <a:gs pos="0">
              <a:srgbClr val="7F9ED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 rot="21007088">
            <a:off x="402193" y="1442961"/>
            <a:ext cx="8017072" cy="940065"/>
          </a:xfrm>
          <a:gradFill flip="none" rotWithShape="1">
            <a:gsLst>
              <a:gs pos="13274">
                <a:schemeClr val="bg1"/>
              </a:gs>
              <a:gs pos="60000">
                <a:schemeClr val="accent1">
                  <a:lumMod val="40000"/>
                  <a:lumOff val="60000"/>
                </a:schemeClr>
              </a:gs>
              <a:gs pos="74000">
                <a:schemeClr val="accent1">
                  <a:lumMod val="40000"/>
                  <a:lumOff val="60000"/>
                </a:schemeClr>
              </a:gs>
              <a:gs pos="83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  <a:tileRect/>
          </a:gradFill>
          <a:effectLst>
            <a:softEdge rad="279400"/>
          </a:effectLst>
          <a:scene3d>
            <a:camera prst="orthographicFront"/>
            <a:lightRig rig="threePt" dir="t"/>
          </a:scene3d>
          <a:sp3d extrusionH="6350">
            <a:bevelB w="12700" h="69850"/>
          </a:sp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>
                <a:gradFill>
                  <a:gsLst>
                    <a:gs pos="31000">
                      <a:schemeClr val="tx1"/>
                    </a:gs>
                    <a:gs pos="74000">
                      <a:schemeClr val="tx1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Berlin Sans FB Demi" panose="020E0802020502020306" pitchFamily="34" charset="0"/>
              </a:rPr>
              <a:t>Senior  Parent  Night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562600"/>
            <a:ext cx="8229600" cy="6858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2800" u="sng" dirty="0"/>
              <a:t>Sherwood High School Counseling  Services</a:t>
            </a:r>
          </a:p>
          <a:p>
            <a:pPr algn="ctr">
              <a:lnSpc>
                <a:spcPct val="80000"/>
              </a:lnSpc>
            </a:pPr>
            <a:endParaRPr lang="en-US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590800"/>
            <a:ext cx="4714875" cy="26035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92" y="519900"/>
            <a:ext cx="7467600" cy="6858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Application Deadlines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271873"/>
              </p:ext>
            </p:extLst>
          </p:nvPr>
        </p:nvGraphicFramePr>
        <p:xfrm>
          <a:off x="507492" y="1205700"/>
          <a:ext cx="77724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201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College Deadline</a:t>
                      </a:r>
                      <a:r>
                        <a:rPr lang="en-US" sz="2000" baseline="0" dirty="0"/>
                        <a:t>: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Student Deadline:</a:t>
                      </a:r>
                    </a:p>
                    <a:p>
                      <a:pPr marL="288925" indent="-288925" algn="l">
                        <a:buAutoNum type="arabicPeriod"/>
                      </a:pPr>
                      <a:r>
                        <a:rPr lang="en-US" sz="1200" baseline="0" dirty="0"/>
                        <a:t>Apply to the college;</a:t>
                      </a:r>
                    </a:p>
                    <a:p>
                      <a:pPr marL="568325" indent="-568325" algn="l">
                        <a:buNone/>
                        <a:tabLst>
                          <a:tab pos="288925" algn="l"/>
                        </a:tabLst>
                      </a:pPr>
                      <a:r>
                        <a:rPr lang="en-US" sz="1200" dirty="0"/>
                        <a:t>2.   Request Teacher Recommendations;</a:t>
                      </a:r>
                    </a:p>
                    <a:p>
                      <a:pPr marL="568325" indent="-568325" algn="l">
                        <a:buNone/>
                        <a:tabLst>
                          <a:tab pos="288925" algn="l"/>
                        </a:tabLst>
                      </a:pPr>
                      <a:r>
                        <a:rPr lang="en-US" sz="1200" baseline="0" dirty="0"/>
                        <a:t>3.   Turn in transcript request form to the registrar ON or BEFORE: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003">
                <a:tc>
                  <a:txBody>
                    <a:bodyPr/>
                    <a:lstStyle/>
                    <a:p>
                      <a:r>
                        <a:rPr lang="en-US" sz="1800" dirty="0"/>
                        <a:t>October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September 24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003">
                <a:tc>
                  <a:txBody>
                    <a:bodyPr/>
                    <a:lstStyle/>
                    <a:p>
                      <a:r>
                        <a:rPr lang="en-US" sz="1800" dirty="0"/>
                        <a:t>November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October</a:t>
                      </a:r>
                      <a:r>
                        <a:rPr lang="en-US" sz="1800" baseline="0" dirty="0"/>
                        <a:t> 11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003">
                <a:tc>
                  <a:txBody>
                    <a:bodyPr/>
                    <a:lstStyle/>
                    <a:p>
                      <a:r>
                        <a:rPr lang="en-US" sz="1800" dirty="0"/>
                        <a:t>November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October 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003">
                <a:tc>
                  <a:txBody>
                    <a:bodyPr/>
                    <a:lstStyle/>
                    <a:p>
                      <a:r>
                        <a:rPr lang="en-US" sz="1800" dirty="0"/>
                        <a:t>December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November</a:t>
                      </a:r>
                      <a:r>
                        <a:rPr lang="en-US" sz="1800" baseline="0" dirty="0"/>
                        <a:t>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003">
                <a:tc>
                  <a:txBody>
                    <a:bodyPr/>
                    <a:lstStyle/>
                    <a:p>
                      <a:r>
                        <a:rPr lang="en-US" sz="1800" dirty="0"/>
                        <a:t>December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November 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003">
                <a:tc>
                  <a:txBody>
                    <a:bodyPr/>
                    <a:lstStyle/>
                    <a:p>
                      <a:r>
                        <a:rPr lang="en-US" sz="1800" dirty="0"/>
                        <a:t>January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December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003">
                <a:tc>
                  <a:txBody>
                    <a:bodyPr/>
                    <a:lstStyle/>
                    <a:p>
                      <a:r>
                        <a:rPr lang="en-US" sz="1800" dirty="0"/>
                        <a:t>January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December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003">
                <a:tc>
                  <a:txBody>
                    <a:bodyPr/>
                    <a:lstStyle/>
                    <a:p>
                      <a:r>
                        <a:rPr lang="en-US" sz="1800" dirty="0"/>
                        <a:t>January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December 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003">
                <a:tc>
                  <a:txBody>
                    <a:bodyPr/>
                    <a:lstStyle/>
                    <a:p>
                      <a:r>
                        <a:rPr lang="en-US" sz="1800" dirty="0"/>
                        <a:t>February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January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003">
                <a:tc>
                  <a:txBody>
                    <a:bodyPr/>
                    <a:lstStyle/>
                    <a:p>
                      <a:r>
                        <a:rPr lang="en-US" sz="1800" dirty="0"/>
                        <a:t>February 15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January 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003">
                <a:tc>
                  <a:txBody>
                    <a:bodyPr/>
                    <a:lstStyle/>
                    <a:p>
                      <a:r>
                        <a:rPr lang="en-US" sz="1800" dirty="0"/>
                        <a:t>March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February</a:t>
                      </a:r>
                      <a:r>
                        <a:rPr lang="en-US" sz="1800" baseline="0" dirty="0"/>
                        <a:t> 7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7AE6468-CD13-6644-B2B2-2D62E16E25D1}"/>
              </a:ext>
            </a:extLst>
          </p:cNvPr>
          <p:cNvSpPr/>
          <p:nvPr/>
        </p:nvSpPr>
        <p:spPr>
          <a:xfrm>
            <a:off x="1" y="6356820"/>
            <a:ext cx="9143999" cy="501181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Achievement * Civility * Engagement *Unity* Integrity 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67C31DF8-B98B-9645-8257-4A3ED718F29A}"/>
              </a:ext>
            </a:extLst>
          </p:cNvPr>
          <p:cNvSpPr txBox="1">
            <a:spLocks/>
          </p:cNvSpPr>
          <p:nvPr/>
        </p:nvSpPr>
        <p:spPr>
          <a:xfrm>
            <a:off x="1" y="-16624"/>
            <a:ext cx="9144000" cy="556953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Is The Only Option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A5664D-71C6-B340-AB20-21807A541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03029"/>
            <a:ext cx="1111446" cy="7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70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7788" y="299051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The 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908" y="1600200"/>
            <a:ext cx="7182292" cy="5257800"/>
          </a:xfrm>
        </p:spPr>
        <p:txBody>
          <a:bodyPr/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Many colleges ask for letters of  recommendation from:  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Teacher(s) – request must be made in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Naviance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Counselor </a:t>
            </a:r>
          </a:p>
          <a:p>
            <a:pPr lvl="1"/>
            <a:endParaRPr lang="en-US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 marL="366713" lvl="1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Teachers are responsible for submitting </a:t>
            </a:r>
          </a:p>
          <a:p>
            <a:pPr marL="366713" lvl="1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their own letters of recommendation </a:t>
            </a:r>
          </a:p>
          <a:p>
            <a:pPr marL="366713" lvl="1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by the deadline.</a:t>
            </a:r>
          </a:p>
        </p:txBody>
      </p:sp>
      <p:pic>
        <p:nvPicPr>
          <p:cNvPr id="2050" name="Picture 2" descr="C:\Documents and Settings\dunkinsl\Local Settings\Temporary Internet Files\Content.IE5\ZF82F00J\MP9004022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611" y="3759746"/>
            <a:ext cx="2510777" cy="313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7AE6468-CD13-6644-B2B2-2D62E16E25D1}"/>
              </a:ext>
            </a:extLst>
          </p:cNvPr>
          <p:cNvSpPr/>
          <p:nvPr/>
        </p:nvSpPr>
        <p:spPr>
          <a:xfrm>
            <a:off x="1" y="6356820"/>
            <a:ext cx="9143999" cy="501181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Achievement * Civility * Engagement *Unity* Integrity 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67C31DF8-B98B-9645-8257-4A3ED718F29A}"/>
              </a:ext>
            </a:extLst>
          </p:cNvPr>
          <p:cNvSpPr txBox="1">
            <a:spLocks/>
          </p:cNvSpPr>
          <p:nvPr/>
        </p:nvSpPr>
        <p:spPr>
          <a:xfrm>
            <a:off x="1" y="-16624"/>
            <a:ext cx="9144000" cy="556953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Is The Only Option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A5664D-71C6-B340-AB20-21807A541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08" y="739832"/>
            <a:ext cx="1111446" cy="7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633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783"/>
            <a:ext cx="7467600" cy="56356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SAT/ACT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583950"/>
              </p:ext>
            </p:extLst>
          </p:nvPr>
        </p:nvGraphicFramePr>
        <p:xfrm>
          <a:off x="228600" y="1231030"/>
          <a:ext cx="8458200" cy="200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/>
                        <a:t>SAT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Register By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 </a:t>
                      </a:r>
                      <a:r>
                        <a:rPr lang="en-US" dirty="0" err="1"/>
                        <a:t>Registion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October 5</a:t>
                      </a:r>
                      <a:r>
                        <a:rPr lang="en-US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, 2019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September 6,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September 17,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November 2,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October</a:t>
                      </a:r>
                      <a:r>
                        <a:rPr lang="en-US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3, 2019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October 15,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December 7,</a:t>
                      </a:r>
                      <a:r>
                        <a:rPr lang="en-US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2019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November</a:t>
                      </a:r>
                      <a:r>
                        <a:rPr lang="en-US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8</a:t>
                      </a:r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November</a:t>
                      </a:r>
                      <a:r>
                        <a:rPr lang="en-US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19</a:t>
                      </a:r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53903"/>
              </p:ext>
            </p:extLst>
          </p:nvPr>
        </p:nvGraphicFramePr>
        <p:xfrm>
          <a:off x="219075" y="3429000"/>
          <a:ext cx="8458200" cy="135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ACT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Registration 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(Late Fee Required)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October 26,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September 20,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October 4,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December 14,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November 8,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November 22,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5130082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Free online tools available to help you prepare for taking the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PSAT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, SAT, or ACT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. Use the study guides to learn more about the test, review specific skills, take practice quizzes, and track your progress. 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AE6468-CD13-6644-B2B2-2D62E16E25D1}"/>
              </a:ext>
            </a:extLst>
          </p:cNvPr>
          <p:cNvSpPr/>
          <p:nvPr/>
        </p:nvSpPr>
        <p:spPr>
          <a:xfrm>
            <a:off x="1" y="6356820"/>
            <a:ext cx="9143999" cy="501181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Achievement * Civility * Engagement *Unity* Integrity 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7C31DF8-B98B-9645-8257-4A3ED718F29A}"/>
              </a:ext>
            </a:extLst>
          </p:cNvPr>
          <p:cNvSpPr txBox="1">
            <a:spLocks/>
          </p:cNvSpPr>
          <p:nvPr/>
        </p:nvSpPr>
        <p:spPr>
          <a:xfrm>
            <a:off x="1" y="-16624"/>
            <a:ext cx="9144000" cy="556953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Is The Only Option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A5664D-71C6-B340-AB20-21807A541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783"/>
            <a:ext cx="1111446" cy="7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685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91759"/>
            <a:ext cx="6747293" cy="499056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</a:br>
            <a:r>
              <a:rPr lang="en-US" sz="33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What is the </a:t>
            </a:r>
            <a:r>
              <a:rPr lang="en-US" sz="3300" b="1" dirty="0" err="1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ACCUPLACER</a:t>
            </a:r>
            <a:r>
              <a:rPr lang="en-US" sz="33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?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907" y="2057400"/>
            <a:ext cx="8249093" cy="44196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The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ACCUPLACER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is a College Board placement test, NOT an entrance exam like the ACT or SAT.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The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ACCUPLACER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is used, not for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admission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to college, but to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place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students in appropriate course levels after admission. 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Many colleges administer the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ACCUPLACER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to determine appropriate math and English placement if the admitted student does not have qualifying scores on the ACT or SAT.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AE6468-CD13-6644-B2B2-2D62E16E25D1}"/>
              </a:ext>
            </a:extLst>
          </p:cNvPr>
          <p:cNvSpPr/>
          <p:nvPr/>
        </p:nvSpPr>
        <p:spPr>
          <a:xfrm>
            <a:off x="1" y="6356820"/>
            <a:ext cx="9143999" cy="501181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Achievement * Civility * Engagement *Unity* Integrity 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7C31DF8-B98B-9645-8257-4A3ED718F29A}"/>
              </a:ext>
            </a:extLst>
          </p:cNvPr>
          <p:cNvSpPr txBox="1">
            <a:spLocks/>
          </p:cNvSpPr>
          <p:nvPr/>
        </p:nvSpPr>
        <p:spPr>
          <a:xfrm>
            <a:off x="1" y="-16624"/>
            <a:ext cx="9144000" cy="556953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Is The Only Option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A5664D-71C6-B340-AB20-21807A541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908" y="739832"/>
            <a:ext cx="1111446" cy="7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61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67C31DF8-B98B-9645-8257-4A3ED718F29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16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 fontAlgn="auto">
              <a:spcAft>
                <a:spcPts val="0"/>
              </a:spcAft>
              <a:defRPr/>
            </a:pPr>
            <a:r>
              <a:rPr lang="en-US" sz="1125" i="1" dirty="0">
                <a:solidFill>
                  <a:prstClr val="white"/>
                </a:solidFill>
                <a:latin typeface="Calibri" panose="020F0502020204030204"/>
              </a:rPr>
              <a:t>Excellence Is The Only Option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AE6468-CD13-6644-B2B2-2D62E16E25D1}"/>
              </a:ext>
            </a:extLst>
          </p:cNvPr>
          <p:cNvSpPr/>
          <p:nvPr/>
        </p:nvSpPr>
        <p:spPr>
          <a:xfrm>
            <a:off x="0" y="6492874"/>
            <a:ext cx="9144000" cy="3762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25" dirty="0">
                <a:solidFill>
                  <a:prstClr val="white"/>
                </a:solidFill>
                <a:latin typeface="Calibri" panose="020F0502020204030204"/>
              </a:rPr>
              <a:t>Achievement * Civility * Engagement *Unity* Integrity </a:t>
            </a:r>
          </a:p>
        </p:txBody>
      </p:sp>
      <p:pic>
        <p:nvPicPr>
          <p:cNvPr id="20484" name="Picture 3">
            <a:extLst>
              <a:ext uri="{FF2B5EF4-FFF2-40B4-BE49-F238E27FC236}">
                <a16:creationId xmlns:a16="http://schemas.microsoft.com/office/drawing/2014/main" id="{FBBF567D-32B9-4956-B1AF-CC503FF20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95" y="494904"/>
            <a:ext cx="106917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1CB70EE1-6590-44B8-9AAA-97856EC9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Financial Aid </a:t>
            </a:r>
          </a:p>
        </p:txBody>
      </p:sp>
      <p:sp>
        <p:nvSpPr>
          <p:cNvPr id="20486" name="Text Placeholder 4">
            <a:extLst>
              <a:ext uri="{FF2B5EF4-FFF2-40B4-BE49-F238E27FC236}">
                <a16:creationId xmlns:a16="http://schemas.microsoft.com/office/drawing/2014/main" id="{FAAD223D-80D8-436F-BCC4-22184D884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8166" y="1280517"/>
            <a:ext cx="3868340" cy="823912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</a:rPr>
              <a:t>Types of Financial Aid</a:t>
            </a:r>
          </a:p>
        </p:txBody>
      </p:sp>
      <p:sp>
        <p:nvSpPr>
          <p:cNvPr id="20487" name="Content Placeholder 5">
            <a:extLst>
              <a:ext uri="{FF2B5EF4-FFF2-40B4-BE49-F238E27FC236}">
                <a16:creationId xmlns:a16="http://schemas.microsoft.com/office/drawing/2014/main" id="{05764511-9D58-4E0A-BB58-465BF05717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Grants </a:t>
            </a:r>
          </a:p>
          <a:p>
            <a:pPr eaLnBrk="1" hangingPunct="1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Scholarships</a:t>
            </a:r>
          </a:p>
          <a:p>
            <a:pPr eaLnBrk="1" hangingPunct="1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Work Study</a:t>
            </a:r>
          </a:p>
          <a:p>
            <a:pPr eaLnBrk="1" hangingPunct="1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Loans</a:t>
            </a:r>
          </a:p>
        </p:txBody>
      </p:sp>
      <p:sp>
        <p:nvSpPr>
          <p:cNvPr id="20488" name="Text Placeholder 8">
            <a:extLst>
              <a:ext uri="{FF2B5EF4-FFF2-40B4-BE49-F238E27FC236}">
                <a16:creationId xmlns:a16="http://schemas.microsoft.com/office/drawing/2014/main" id="{462C90D4-C780-4CEA-8D28-7790B1EDD7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8443" y="1318816"/>
            <a:ext cx="3887391" cy="823912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</a:rPr>
              <a:t>Sources of Financial aid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DA313AF-DD69-438E-89D0-864CCE4CF8A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Federal Financial Aid (FAFSA) – can be in the form of grants or federal loans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State Financial Aid (MHEC- Maryland Higher Education Commission)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Institutional Financial Aid (from the college/university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Private Sources (independent scholarships and private loans)</a:t>
            </a:r>
          </a:p>
        </p:txBody>
      </p:sp>
      <p:pic>
        <p:nvPicPr>
          <p:cNvPr id="20490" name="Picture 7" descr="Financial Aid - Clipboard image">
            <a:extLst>
              <a:ext uri="{FF2B5EF4-FFF2-40B4-BE49-F238E27FC236}">
                <a16:creationId xmlns:a16="http://schemas.microsoft.com/office/drawing/2014/main" id="{56BF3312-D990-427A-B284-AE4A524071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4130279"/>
            <a:ext cx="1894285" cy="1263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F1AE9-408A-4386-A620-AA071646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cap="none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Financial Aid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F860F-8CDB-4291-84F7-E6A1ED479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FAFSA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All families should complete this application, as well as an MDCAPS account (State of MD)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Application is available beginning on October 1</a:t>
            </a:r>
          </a:p>
          <a:p>
            <a:pPr lvl="2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Will use your 2018 Tax Return data</a:t>
            </a:r>
          </a:p>
          <a:p>
            <a:pPr lvl="2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File by March 1 (if not earlier) to maximize aid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Financial Aid Parent Night </a:t>
            </a:r>
          </a:p>
          <a:p>
            <a:pPr marL="652463" lvl="1" indent="-285750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October 17, 2019 7:00pm SHS Cafeteria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7CDB40-5A93-477A-A69D-6B105899F3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637"/>
            <a:ext cx="9144000" cy="5665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21810B-3856-43D1-9C22-F544B84A7D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52369"/>
            <a:ext cx="9144000" cy="50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975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06437"/>
            <a:ext cx="7772400" cy="57943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Some College Visits Coming….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43" y="1447800"/>
            <a:ext cx="8609814" cy="5410200"/>
          </a:xfrm>
        </p:spPr>
        <p:txBody>
          <a:bodyPr/>
          <a:lstStyle/>
          <a:p>
            <a:r>
              <a:rPr lang="en-US" sz="2000" dirty="0"/>
              <a:t>Colby College – 9/10 @ 1:00 PM</a:t>
            </a:r>
          </a:p>
          <a:p>
            <a:r>
              <a:rPr lang="en-US" sz="2000" dirty="0"/>
              <a:t>UMCP – 9/17 @ 8:40 AM  </a:t>
            </a:r>
          </a:p>
          <a:p>
            <a:r>
              <a:rPr lang="en-US" sz="2000" dirty="0"/>
              <a:t>University of South Carolina – 9/17 @ 9:35 PM  </a:t>
            </a:r>
          </a:p>
          <a:p>
            <a:r>
              <a:rPr lang="en-US" sz="2000" dirty="0"/>
              <a:t>Morgan State University– 9/17 @ 10:25 AM</a:t>
            </a:r>
          </a:p>
          <a:p>
            <a:r>
              <a:rPr lang="en-US" sz="2000" dirty="0"/>
              <a:t>University of Chicago – 9/17 @ 12:00 PM  </a:t>
            </a:r>
          </a:p>
          <a:p>
            <a:r>
              <a:rPr lang="en-US" sz="2000" dirty="0"/>
              <a:t>University of Pittsburgh – 9/17 @ 12:50 PM </a:t>
            </a:r>
          </a:p>
          <a:p>
            <a:r>
              <a:rPr lang="en-US" sz="2000" dirty="0"/>
              <a:t>George Washington University – 9/18 @ 8:40 AM  </a:t>
            </a:r>
          </a:p>
          <a:p>
            <a:r>
              <a:rPr lang="en-US" sz="2000" dirty="0"/>
              <a:t>Stony Brook University – 9/18 @ 10:25 AM </a:t>
            </a:r>
          </a:p>
          <a:p>
            <a:r>
              <a:rPr lang="en-US" sz="2000" dirty="0"/>
              <a:t>Catholic University – 9/18 @ 12:00 PM   </a:t>
            </a:r>
          </a:p>
          <a:p>
            <a:r>
              <a:rPr lang="en-US" sz="2000" dirty="0"/>
              <a:t>Miami University, Oxford – 9/18 @ 12:50 PM  </a:t>
            </a:r>
          </a:p>
          <a:p>
            <a:r>
              <a:rPr lang="en-US" sz="2000" dirty="0"/>
              <a:t>James Madison University – 9/19 @ 8:40 AM </a:t>
            </a:r>
          </a:p>
          <a:p>
            <a:r>
              <a:rPr lang="en-US" sz="2000" dirty="0"/>
              <a:t>University of Georgia – 9/19 @ 9:35 AM</a:t>
            </a:r>
          </a:p>
          <a:p>
            <a:r>
              <a:rPr lang="en-US" sz="2000" dirty="0"/>
              <a:t>Christopher Newport University – 9/19 @ 10:25 AM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AE6468-CD13-6644-B2B2-2D62E16E25D1}"/>
              </a:ext>
            </a:extLst>
          </p:cNvPr>
          <p:cNvSpPr/>
          <p:nvPr/>
        </p:nvSpPr>
        <p:spPr>
          <a:xfrm>
            <a:off x="1" y="6356820"/>
            <a:ext cx="9143999" cy="501181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Achievement * Civility * Engagement *Unity* Integrity 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7C31DF8-B98B-9645-8257-4A3ED718F29A}"/>
              </a:ext>
            </a:extLst>
          </p:cNvPr>
          <p:cNvSpPr txBox="1">
            <a:spLocks/>
          </p:cNvSpPr>
          <p:nvPr/>
        </p:nvSpPr>
        <p:spPr>
          <a:xfrm>
            <a:off x="1" y="-16624"/>
            <a:ext cx="9144000" cy="556953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Is The Only Option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A5664D-71C6-B340-AB20-21807A541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143" y="706437"/>
            <a:ext cx="1111446" cy="7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29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06436"/>
            <a:ext cx="7772400" cy="12747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Follow the Counseling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Cepartment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on Twitter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8BF4272-713D-4CC5-A3C8-F355A4089F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33400" y="2244340"/>
            <a:ext cx="1860862" cy="1512870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7AE6468-CD13-6644-B2B2-2D62E16E25D1}"/>
              </a:ext>
            </a:extLst>
          </p:cNvPr>
          <p:cNvSpPr/>
          <p:nvPr/>
        </p:nvSpPr>
        <p:spPr>
          <a:xfrm>
            <a:off x="1" y="6356820"/>
            <a:ext cx="9143999" cy="501181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Achievement * Civility * Engagement *Unity* Integrity 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7C31DF8-B98B-9645-8257-4A3ED718F29A}"/>
              </a:ext>
            </a:extLst>
          </p:cNvPr>
          <p:cNvSpPr txBox="1">
            <a:spLocks/>
          </p:cNvSpPr>
          <p:nvPr/>
        </p:nvSpPr>
        <p:spPr>
          <a:xfrm>
            <a:off x="1" y="-16624"/>
            <a:ext cx="9144000" cy="556953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Is The Only Option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A5664D-71C6-B340-AB20-21807A5412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143" y="706437"/>
            <a:ext cx="1111446" cy="76477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876956-198D-4B40-8EB3-A4100E0D0A9C}"/>
              </a:ext>
            </a:extLst>
          </p:cNvPr>
          <p:cNvSpPr txBox="1"/>
          <p:nvPr/>
        </p:nvSpPr>
        <p:spPr>
          <a:xfrm>
            <a:off x="2980179" y="2601299"/>
            <a:ext cx="54018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@</a:t>
            </a:r>
            <a:r>
              <a:rPr lang="en-US" sz="4400" dirty="0" err="1"/>
              <a:t>SHS_Counseling</a:t>
            </a:r>
            <a:r>
              <a:rPr lang="en-US" sz="4400" dirty="0"/>
              <a:t>_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A89EAD-D700-4C2E-80E8-8D4B12281494}"/>
              </a:ext>
            </a:extLst>
          </p:cNvPr>
          <p:cNvSpPr txBox="1"/>
          <p:nvPr/>
        </p:nvSpPr>
        <p:spPr>
          <a:xfrm>
            <a:off x="1905000" y="42672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College visits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Pertinent info regarding the application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Counseling and educational articles and information</a:t>
            </a:r>
          </a:p>
        </p:txBody>
      </p:sp>
    </p:spTree>
    <p:extLst>
      <p:ext uri="{BB962C8B-B14F-4D97-AF65-F5344CB8AC3E}">
        <p14:creationId xmlns:p14="http://schemas.microsoft.com/office/powerpoint/2010/main" val="3719782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6126162"/>
          </a:xfrm>
        </p:spPr>
        <p:txBody>
          <a:bodyPr anchor="ctr"/>
          <a:lstStyle/>
          <a:p>
            <a:pPr algn="ctr"/>
            <a:r>
              <a:rPr lang="en-US" sz="80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Questions and Answers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AE6468-CD13-6644-B2B2-2D62E16E25D1}"/>
              </a:ext>
            </a:extLst>
          </p:cNvPr>
          <p:cNvSpPr/>
          <p:nvPr/>
        </p:nvSpPr>
        <p:spPr>
          <a:xfrm>
            <a:off x="1" y="6356820"/>
            <a:ext cx="9143999" cy="501181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Achievement * Civility * Engagement *Unity* Integrity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7C31DF8-B98B-9645-8257-4A3ED718F29A}"/>
              </a:ext>
            </a:extLst>
          </p:cNvPr>
          <p:cNvSpPr txBox="1">
            <a:spLocks/>
          </p:cNvSpPr>
          <p:nvPr/>
        </p:nvSpPr>
        <p:spPr>
          <a:xfrm>
            <a:off x="1" y="-16624"/>
            <a:ext cx="9144000" cy="556953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Is The Only Option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A5664D-71C6-B340-AB20-21807A541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908" y="739832"/>
            <a:ext cx="1111446" cy="7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096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52400"/>
            <a:ext cx="7086600" cy="12954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Counselor Assignments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908" y="2057400"/>
            <a:ext cx="8401492" cy="4060768"/>
          </a:xfrm>
        </p:spPr>
        <p:txBody>
          <a:bodyPr>
            <a:normAutofit/>
          </a:bodyPr>
          <a:lstStyle/>
          <a:p>
            <a:pPr lvl="0" algn="l" defTabSz="9144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en-US" sz="2800" b="1" dirty="0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Giffen		A - Ba		Room H141</a:t>
            </a:r>
          </a:p>
          <a:p>
            <a:pPr lvl="0" algn="l" defTabSz="9144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en-US" sz="2800" b="1" dirty="0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Carter        	Be - Da 		Room H136</a:t>
            </a:r>
            <a:endParaRPr lang="en-US" sz="2600" b="1" dirty="0">
              <a:solidFill>
                <a:srgbClr val="7598D9">
                  <a:lumMod val="50000"/>
                </a:srgbClr>
              </a:solidFill>
              <a:latin typeface="Century Schoolbook"/>
            </a:endParaRPr>
          </a:p>
          <a:p>
            <a:pPr lvl="0" algn="l" defTabSz="9144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en-US" sz="2800" b="1" dirty="0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Bray          	De – </a:t>
            </a:r>
            <a:r>
              <a:rPr lang="en-US" sz="2800" b="1" dirty="0" err="1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Gri</a:t>
            </a:r>
            <a:r>
              <a:rPr lang="en-US" sz="2800" b="1" dirty="0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	 	</a:t>
            </a:r>
            <a:r>
              <a:rPr lang="en-US" sz="2800" b="1" dirty="0" err="1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Ertzman</a:t>
            </a:r>
            <a:endParaRPr lang="en-US" sz="2600" b="1" dirty="0">
              <a:solidFill>
                <a:srgbClr val="7598D9">
                  <a:lumMod val="50000"/>
                </a:srgbClr>
              </a:solidFill>
              <a:latin typeface="Century Schoolbook"/>
            </a:endParaRPr>
          </a:p>
          <a:p>
            <a:pPr lvl="0" algn="l" defTabSz="9144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en-US" sz="2800" b="1" dirty="0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Singleton      	Gro – </a:t>
            </a:r>
            <a:r>
              <a:rPr lang="en-US" sz="2800" b="1" dirty="0" err="1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Ke</a:t>
            </a:r>
            <a:r>
              <a:rPr lang="en-US" sz="2800" b="1" dirty="0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 	 	Room H139</a:t>
            </a:r>
          </a:p>
          <a:p>
            <a:pPr lvl="0" algn="l" defTabSz="9144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en-US" sz="2800" b="1" dirty="0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Newbill     	</a:t>
            </a:r>
            <a:r>
              <a:rPr lang="en-US" sz="2800" b="1" dirty="0" err="1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Kh</a:t>
            </a:r>
            <a:r>
              <a:rPr lang="en-US" sz="2800" b="1" dirty="0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 – Meh	 	</a:t>
            </a:r>
            <a:r>
              <a:rPr lang="en-US" sz="2800" b="1" dirty="0" err="1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Ertzman</a:t>
            </a:r>
            <a:endParaRPr lang="en-US" sz="2800" b="1" dirty="0">
              <a:solidFill>
                <a:srgbClr val="7598D9">
                  <a:lumMod val="50000"/>
                </a:srgbClr>
              </a:solidFill>
              <a:latin typeface="Century Schoolbook"/>
            </a:endParaRPr>
          </a:p>
          <a:p>
            <a:pPr lvl="0" algn="l" defTabSz="9144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en-US" sz="2800" b="1" dirty="0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Thompson	</a:t>
            </a:r>
            <a:r>
              <a:rPr lang="en-US" sz="2800" b="1" dirty="0" err="1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Mej</a:t>
            </a:r>
            <a:r>
              <a:rPr lang="en-US" sz="2800" b="1" dirty="0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 – </a:t>
            </a:r>
            <a:r>
              <a:rPr lang="en-US" sz="2800" b="1" dirty="0" err="1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Pra</a:t>
            </a:r>
            <a:r>
              <a:rPr lang="en-US" sz="2800" b="1" dirty="0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  	Room H139</a:t>
            </a:r>
            <a:endParaRPr lang="en-US" sz="2600" b="1" dirty="0">
              <a:solidFill>
                <a:srgbClr val="7598D9">
                  <a:lumMod val="50000"/>
                </a:srgbClr>
              </a:solidFill>
              <a:latin typeface="Century Schoolbook"/>
            </a:endParaRPr>
          </a:p>
          <a:p>
            <a:pPr lvl="0" algn="l" defTabSz="9144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en-US" sz="2800" b="1" dirty="0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Sartori	      	Pro – Sta 		Room H141</a:t>
            </a:r>
          </a:p>
          <a:p>
            <a:pPr lvl="0" algn="l" defTabSz="9144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en-US" sz="2800" b="1" dirty="0">
                <a:solidFill>
                  <a:srgbClr val="7598D9">
                    <a:lumMod val="50000"/>
                  </a:srgbClr>
                </a:solidFill>
                <a:latin typeface="Century Schoolbook"/>
              </a:rPr>
              <a:t>Avery            	Ste – Z      		Room H136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AE6468-CD13-6644-B2B2-2D62E16E25D1}"/>
              </a:ext>
            </a:extLst>
          </p:cNvPr>
          <p:cNvSpPr/>
          <p:nvPr/>
        </p:nvSpPr>
        <p:spPr>
          <a:xfrm>
            <a:off x="1" y="6356820"/>
            <a:ext cx="9143999" cy="501181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Achievement * Civility * Engagement *Unity* Integrity 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7C31DF8-B98B-9645-8257-4A3ED718F29A}"/>
              </a:ext>
            </a:extLst>
          </p:cNvPr>
          <p:cNvSpPr txBox="1">
            <a:spLocks/>
          </p:cNvSpPr>
          <p:nvPr/>
        </p:nvSpPr>
        <p:spPr>
          <a:xfrm>
            <a:off x="1" y="-16624"/>
            <a:ext cx="9144000" cy="556953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Is The Only Option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A5664D-71C6-B340-AB20-21807A541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908" y="739832"/>
            <a:ext cx="1111446" cy="7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7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01180"/>
            <a:ext cx="6705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Tonight’s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5344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Mr. Harris– Welcome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PTSA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Counseling Department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Presentation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Break-out sessions with counselors</a:t>
            </a:r>
          </a:p>
          <a:p>
            <a:pPr lvl="1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7C31DF8-B98B-9645-8257-4A3ED718F29A}"/>
              </a:ext>
            </a:extLst>
          </p:cNvPr>
          <p:cNvSpPr txBox="1">
            <a:spLocks/>
          </p:cNvSpPr>
          <p:nvPr/>
        </p:nvSpPr>
        <p:spPr>
          <a:xfrm>
            <a:off x="0" y="-3839"/>
            <a:ext cx="9144000" cy="556953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Is The Only Option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94902"/>
            <a:ext cx="1115665" cy="76816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7AE6468-CD13-6644-B2B2-2D62E16E25D1}"/>
              </a:ext>
            </a:extLst>
          </p:cNvPr>
          <p:cNvSpPr/>
          <p:nvPr/>
        </p:nvSpPr>
        <p:spPr>
          <a:xfrm>
            <a:off x="1" y="6356820"/>
            <a:ext cx="9144000" cy="501181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Achievement * Civility * Engagement *Unity* Integrity </a:t>
            </a:r>
          </a:p>
        </p:txBody>
      </p:sp>
    </p:spTree>
    <p:extLst>
      <p:ext uri="{BB962C8B-B14F-4D97-AF65-F5344CB8AC3E}">
        <p14:creationId xmlns:p14="http://schemas.microsoft.com/office/powerpoint/2010/main" val="187817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38300" y="444694"/>
            <a:ext cx="6705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Tonight you will: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010400" cy="47244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Consider Next Steps </a:t>
            </a:r>
          </a:p>
          <a:p>
            <a:pPr>
              <a:lnSpc>
                <a:spcPct val="90000"/>
              </a:lnSpc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Gain Understanding of the College Application Process at Sherwood High School</a:t>
            </a:r>
          </a:p>
          <a:p>
            <a:pPr>
              <a:lnSpc>
                <a:spcPct val="90000"/>
              </a:lnSpc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Learn about Resources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AE6468-CD13-6644-B2B2-2D62E16E25D1}"/>
              </a:ext>
            </a:extLst>
          </p:cNvPr>
          <p:cNvSpPr/>
          <p:nvPr/>
        </p:nvSpPr>
        <p:spPr>
          <a:xfrm>
            <a:off x="1" y="6356820"/>
            <a:ext cx="9143999" cy="501181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Achievement * Civility * Engagement *Unity* Integrity 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7C31DF8-B98B-9645-8257-4A3ED718F29A}"/>
              </a:ext>
            </a:extLst>
          </p:cNvPr>
          <p:cNvSpPr txBox="1">
            <a:spLocks/>
          </p:cNvSpPr>
          <p:nvPr/>
        </p:nvSpPr>
        <p:spPr>
          <a:xfrm>
            <a:off x="9525" y="-112259"/>
            <a:ext cx="9144000" cy="556953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Is The Only Option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A5664D-71C6-B340-AB20-21807A541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705018"/>
            <a:ext cx="1111446" cy="7647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246" y="532206"/>
            <a:ext cx="6889554" cy="7921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Options After High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0261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Apprenticeships (Trades)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Training Programs/Career Programs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Montgomery College, Lincoln Tech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Post-Secondary School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4 year College/University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Community College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Career Programs </a:t>
            </a:r>
          </a:p>
          <a:p>
            <a:pPr lvl="3">
              <a:lnSpc>
                <a:spcPct val="10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Associates Degree</a:t>
            </a:r>
          </a:p>
          <a:p>
            <a:pPr lvl="3">
              <a:lnSpc>
                <a:spcPct val="10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Certificates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Military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Volunteer/Gap Year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Work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AE6468-CD13-6644-B2B2-2D62E16E25D1}"/>
              </a:ext>
            </a:extLst>
          </p:cNvPr>
          <p:cNvSpPr/>
          <p:nvPr/>
        </p:nvSpPr>
        <p:spPr>
          <a:xfrm>
            <a:off x="1" y="6356820"/>
            <a:ext cx="9143999" cy="501181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Achievement * Civility * Engagement *Unity* Integrity 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7C31DF8-B98B-9645-8257-4A3ED718F29A}"/>
              </a:ext>
            </a:extLst>
          </p:cNvPr>
          <p:cNvSpPr txBox="1">
            <a:spLocks/>
          </p:cNvSpPr>
          <p:nvPr/>
        </p:nvSpPr>
        <p:spPr>
          <a:xfrm>
            <a:off x="-28575" y="-62250"/>
            <a:ext cx="9144000" cy="556953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Is The Only Option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A5664D-71C6-B340-AB20-21807A541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81365"/>
            <a:ext cx="1111446" cy="7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379" y="553114"/>
            <a:ext cx="85344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How Do I Start?  </a:t>
            </a:r>
            <a:br>
              <a:rPr lang="en-US" sz="40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</a:b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Naviance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708899"/>
            <a:ext cx="8458200" cy="4920501"/>
          </a:xfrm>
        </p:spPr>
        <p:txBody>
          <a:bodyPr>
            <a:normAutofit/>
          </a:bodyPr>
          <a:lstStyle/>
          <a:p>
            <a:pPr marL="101600" indent="-342900">
              <a:spcBef>
                <a:spcPts val="600"/>
              </a:spcBef>
              <a:buSzPct val="102000"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Resources:  About Me/Careers/Colleges</a:t>
            </a:r>
          </a:p>
          <a:p>
            <a:pPr lvl="2">
              <a:buSzPct val="102000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Goal Setting</a:t>
            </a:r>
          </a:p>
          <a:p>
            <a:pPr lvl="2">
              <a:buSzPct val="102000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Resume Building </a:t>
            </a:r>
          </a:p>
          <a:p>
            <a:pPr lvl="2">
              <a:buSzPct val="102000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Four Year Course Plans</a:t>
            </a:r>
          </a:p>
          <a:p>
            <a:pPr lvl="2">
              <a:buSzPct val="102000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Personality Profile– connects careers and possible majors in college</a:t>
            </a:r>
          </a:p>
          <a:p>
            <a:pPr lvl="2">
              <a:buSzPct val="102000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Career Exploration</a:t>
            </a:r>
          </a:p>
          <a:p>
            <a:pPr lvl="2">
              <a:buSzPct val="102000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College Search </a:t>
            </a:r>
          </a:p>
          <a:p>
            <a:pPr>
              <a:buSzPct val="102000"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Customized data relating to SHS students </a:t>
            </a:r>
          </a:p>
          <a:p>
            <a:pPr>
              <a:spcBef>
                <a:spcPts val="600"/>
              </a:spcBef>
              <a:buSzPct val="102000"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Supports college planning and the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application process</a:t>
            </a:r>
          </a:p>
          <a:p>
            <a:pPr>
              <a:buSzPct val="102000"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Linked to colleges worldwide and their websites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. </a:t>
            </a:r>
            <a:r>
              <a:rPr lang="en-US" sz="2000" dirty="0">
                <a:hlinkClick r:id="rId3"/>
              </a:rPr>
              <a:t>https://student.naviance.com/Sherwood</a:t>
            </a:r>
            <a:endParaRPr lang="en-US" sz="23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 marL="1028700" lvl="3" indent="0">
              <a:buSzPct val="102000"/>
              <a:buNone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Username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: Student Email address.</a:t>
            </a:r>
          </a:p>
          <a:p>
            <a:pPr marL="1028700" lvl="3" indent="0">
              <a:buSzPct val="102000"/>
              <a:buNone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Password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:   Student ID# (6 digit ID#).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678779" y="6858000"/>
            <a:ext cx="609600" cy="5207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AE6468-CD13-6644-B2B2-2D62E16E25D1}"/>
              </a:ext>
            </a:extLst>
          </p:cNvPr>
          <p:cNvSpPr/>
          <p:nvPr/>
        </p:nvSpPr>
        <p:spPr>
          <a:xfrm>
            <a:off x="1" y="6356820"/>
            <a:ext cx="9143999" cy="501181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Achievement * Civility * Engagement *Unity* Integrity 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7C31DF8-B98B-9645-8257-4A3ED718F29A}"/>
              </a:ext>
            </a:extLst>
          </p:cNvPr>
          <p:cNvSpPr txBox="1">
            <a:spLocks/>
          </p:cNvSpPr>
          <p:nvPr/>
        </p:nvSpPr>
        <p:spPr>
          <a:xfrm>
            <a:off x="1" y="-16624"/>
            <a:ext cx="9144000" cy="556953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Is The Only Option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A5664D-71C6-B340-AB20-21807A541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08" y="739832"/>
            <a:ext cx="1111446" cy="7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058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85800"/>
            <a:ext cx="7162800" cy="68579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College 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96431"/>
            <a:ext cx="8382000" cy="48737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Select your colleges of choice.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In Naviance, list those colleges under “Colleges I’m Thinking About”.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Know your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deadline dates.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If using the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Common App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, Complete the FERPA and match the account to Naviance.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Complete and submit applications to the colleges.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Meet with Counselor or Mr. Hock with your transcript request form for approval.</a:t>
            </a:r>
          </a:p>
          <a:p>
            <a:pPr marL="366713" lvl="1" indent="0">
              <a:lnSpc>
                <a:spcPct val="150000"/>
              </a:lnSpc>
              <a:buNone/>
            </a:pPr>
            <a:endParaRPr lang="en-US" sz="2400" dirty="0"/>
          </a:p>
          <a:p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AE6468-CD13-6644-B2B2-2D62E16E25D1}"/>
              </a:ext>
            </a:extLst>
          </p:cNvPr>
          <p:cNvSpPr/>
          <p:nvPr/>
        </p:nvSpPr>
        <p:spPr>
          <a:xfrm>
            <a:off x="1" y="6356820"/>
            <a:ext cx="9143999" cy="501181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Achievement * Civility * Engagement *Unity* Integrity 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67C31DF8-B98B-9645-8257-4A3ED718F29A}"/>
              </a:ext>
            </a:extLst>
          </p:cNvPr>
          <p:cNvSpPr txBox="1">
            <a:spLocks/>
          </p:cNvSpPr>
          <p:nvPr/>
        </p:nvSpPr>
        <p:spPr>
          <a:xfrm>
            <a:off x="1" y="-16624"/>
            <a:ext cx="9144000" cy="556953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Is The Only Option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A5664D-71C6-B340-AB20-21807A541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908" y="739832"/>
            <a:ext cx="1111446" cy="7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84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85800"/>
            <a:ext cx="7162800" cy="68579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College 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1"/>
            <a:ext cx="7696200" cy="4190999"/>
          </a:xfrm>
        </p:spPr>
        <p:txBody>
          <a:bodyPr/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Submit the approved transcript request from to the registrar’s office at least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15 SCHOOL DAYS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before the college deadline.  (Lunch, Before and After School only) 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Request letters of recommendation through Naviance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Students should have already spoken to the teachers requesting the recommendations</a:t>
            </a:r>
            <a:r>
              <a:rPr lang="en-US" sz="27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.  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AE6468-CD13-6644-B2B2-2D62E16E25D1}"/>
              </a:ext>
            </a:extLst>
          </p:cNvPr>
          <p:cNvSpPr/>
          <p:nvPr/>
        </p:nvSpPr>
        <p:spPr>
          <a:xfrm>
            <a:off x="1" y="6356820"/>
            <a:ext cx="9143999" cy="501181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Achievement * Civility * Engagement *Unity* Integrity 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67C31DF8-B98B-9645-8257-4A3ED718F29A}"/>
              </a:ext>
            </a:extLst>
          </p:cNvPr>
          <p:cNvSpPr txBox="1">
            <a:spLocks/>
          </p:cNvSpPr>
          <p:nvPr/>
        </p:nvSpPr>
        <p:spPr>
          <a:xfrm>
            <a:off x="1" y="-16624"/>
            <a:ext cx="9144000" cy="556953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Is The Only Option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A5664D-71C6-B340-AB20-21807A541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908" y="739832"/>
            <a:ext cx="1111446" cy="7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61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8" t="12222" r="9111" b="4444"/>
          <a:stretch/>
        </p:blipFill>
        <p:spPr>
          <a:xfrm>
            <a:off x="304800" y="641820"/>
            <a:ext cx="8382000" cy="5715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7AE6468-CD13-6644-B2B2-2D62E16E25D1}"/>
              </a:ext>
            </a:extLst>
          </p:cNvPr>
          <p:cNvSpPr/>
          <p:nvPr/>
        </p:nvSpPr>
        <p:spPr>
          <a:xfrm>
            <a:off x="1" y="6356820"/>
            <a:ext cx="9143999" cy="501181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Achievement * Civility * Engagement *Unity* Integrity 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7C31DF8-B98B-9645-8257-4A3ED718F29A}"/>
              </a:ext>
            </a:extLst>
          </p:cNvPr>
          <p:cNvSpPr txBox="1">
            <a:spLocks/>
          </p:cNvSpPr>
          <p:nvPr/>
        </p:nvSpPr>
        <p:spPr>
          <a:xfrm>
            <a:off x="1" y="-16624"/>
            <a:ext cx="9144000" cy="556953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Is The Only Option  </a:t>
            </a:r>
          </a:p>
        </p:txBody>
      </p:sp>
    </p:spTree>
    <p:extLst>
      <p:ext uri="{BB962C8B-B14F-4D97-AF65-F5344CB8AC3E}">
        <p14:creationId xmlns:p14="http://schemas.microsoft.com/office/powerpoint/2010/main" val="3650216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75438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College application Points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610600" cy="4568952"/>
          </a:xfrm>
        </p:spPr>
        <p:txBody>
          <a:bodyPr>
            <a:normAutofit lnSpcReduction="10000"/>
          </a:bodyPr>
          <a:lstStyle/>
          <a:p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Common Application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- Complete the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FERPA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waiver on the Common Application website and connect the student’s Common Application to their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Naviance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 account. 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Be sure to use the same email address, exact name 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en-US" sz="2200" b="1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Coalition Application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– Check the boxes indicating that the high school will send grades and letters of recommendations separately.  </a:t>
            </a:r>
          </a:p>
          <a:p>
            <a:pPr>
              <a:buClr>
                <a:srgbClr val="FE8637"/>
              </a:buClr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Student must send SAT (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www.collegeboard.org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.) and/or ACT (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www.actstudent.org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) scores directly from test website(s) to colleges.</a:t>
            </a:r>
          </a:p>
          <a:p>
            <a:pPr>
              <a:buClr>
                <a:srgbClr val="FE8637"/>
              </a:buClr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 marL="366713" lvl="1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 startAt="11"/>
            </a:pPr>
            <a:endParaRPr lang="en-US" dirty="0"/>
          </a:p>
          <a:p>
            <a:pPr marL="366713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AE6468-CD13-6644-B2B2-2D62E16E25D1}"/>
              </a:ext>
            </a:extLst>
          </p:cNvPr>
          <p:cNvSpPr/>
          <p:nvPr/>
        </p:nvSpPr>
        <p:spPr>
          <a:xfrm>
            <a:off x="1" y="6356820"/>
            <a:ext cx="9143999" cy="501181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Achievement * Civility * Engagement *Unity* Integrity 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7C31DF8-B98B-9645-8257-4A3ED718F29A}"/>
              </a:ext>
            </a:extLst>
          </p:cNvPr>
          <p:cNvSpPr txBox="1">
            <a:spLocks/>
          </p:cNvSpPr>
          <p:nvPr/>
        </p:nvSpPr>
        <p:spPr>
          <a:xfrm>
            <a:off x="1" y="-16624"/>
            <a:ext cx="9144000" cy="556953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Is The Only Option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A5664D-71C6-B340-AB20-21807A541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08" y="739832"/>
            <a:ext cx="1111446" cy="7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037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ent college meeting.potx" id="{6ED70072-00F1-4CAE-B168-F77839A81701}" vid="{9C171DF2-22BE-4C80-9771-D715BBA465C6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</TotalTime>
  <Words>1203</Words>
  <Application>Microsoft Office PowerPoint</Application>
  <PresentationFormat>On-screen Show (4:3)</PresentationFormat>
  <Paragraphs>226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Berlin Sans FB Demi</vt:lpstr>
      <vt:lpstr>Calibri</vt:lpstr>
      <vt:lpstr>Calibri Light</vt:lpstr>
      <vt:lpstr>Century Schoolbook</vt:lpstr>
      <vt:lpstr>Wingdings</vt:lpstr>
      <vt:lpstr>Office Theme</vt:lpstr>
      <vt:lpstr>1_Office Theme</vt:lpstr>
      <vt:lpstr>Senior  Parent  Night</vt:lpstr>
      <vt:lpstr>Tonight’s agenda</vt:lpstr>
      <vt:lpstr>Tonight you will:</vt:lpstr>
      <vt:lpstr>Options After High School</vt:lpstr>
      <vt:lpstr>How Do I Start?   Naviance</vt:lpstr>
      <vt:lpstr>College Application Process</vt:lpstr>
      <vt:lpstr>College Application Process</vt:lpstr>
      <vt:lpstr>PowerPoint Presentation</vt:lpstr>
      <vt:lpstr>College application Points to consider</vt:lpstr>
      <vt:lpstr>Application Deadlines</vt:lpstr>
      <vt:lpstr>The Recommendation</vt:lpstr>
      <vt:lpstr>SAT/ACT</vt:lpstr>
      <vt:lpstr> What is the ACCUPLACER?</vt:lpstr>
      <vt:lpstr>Financial Aid </vt:lpstr>
      <vt:lpstr>Financial Aid</vt:lpstr>
      <vt:lpstr>Some College Visits Coming….</vt:lpstr>
      <vt:lpstr>Follow the Counseling Cepartment on Twitter</vt:lpstr>
      <vt:lpstr>Questions and Answers </vt:lpstr>
      <vt:lpstr>Counselor Assignments</vt:lpstr>
    </vt:vector>
  </TitlesOfParts>
  <Company>HCPSS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Sophomore Career Lesson Interest Inventory</dc:title>
  <dc:creator>HCPSS</dc:creator>
  <cp:lastModifiedBy>Bray, Susanne P</cp:lastModifiedBy>
  <cp:revision>192</cp:revision>
  <cp:lastPrinted>2017-09-13T20:36:09Z</cp:lastPrinted>
  <dcterms:created xsi:type="dcterms:W3CDTF">2007-01-19T12:58:46Z</dcterms:created>
  <dcterms:modified xsi:type="dcterms:W3CDTF">2019-09-05T22:27:07Z</dcterms:modified>
</cp:coreProperties>
</file>