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71" r:id="rId3"/>
    <p:sldId id="274" r:id="rId4"/>
    <p:sldId id="262" r:id="rId5"/>
    <p:sldId id="261" r:id="rId6"/>
    <p:sldId id="269" r:id="rId7"/>
    <p:sldId id="263" r:id="rId8"/>
    <p:sldId id="270" r:id="rId9"/>
    <p:sldId id="259" r:id="rId10"/>
    <p:sldId id="272" r:id="rId11"/>
    <p:sldId id="273" r:id="rId12"/>
    <p:sldId id="265" r:id="rId13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C068D-306C-41C3-BBB9-FB92DD7F7B5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FC12BC-27F2-47C8-A029-86A96C958995}">
      <dgm:prSet phldrT="[Text]"/>
      <dgm:spPr/>
      <dgm:t>
        <a:bodyPr/>
        <a:lstStyle/>
        <a:p>
          <a:r>
            <a:rPr lang="en-US" dirty="0"/>
            <a:t>MC/MCPS Partnership</a:t>
          </a:r>
        </a:p>
      </dgm:t>
    </dgm:pt>
    <dgm:pt modelId="{31E8F659-459B-42E2-8B20-7353563B7743}" type="parTrans" cxnId="{64C0C725-025D-44AF-A12A-A9BBEFC988F3}">
      <dgm:prSet/>
      <dgm:spPr/>
      <dgm:t>
        <a:bodyPr/>
        <a:lstStyle/>
        <a:p>
          <a:endParaRPr lang="en-US"/>
        </a:p>
      </dgm:t>
    </dgm:pt>
    <dgm:pt modelId="{FD58E4B1-3825-4CDD-BABF-BB6EAB5A410E}" type="sibTrans" cxnId="{64C0C725-025D-44AF-A12A-A9BBEFC988F3}">
      <dgm:prSet/>
      <dgm:spPr/>
      <dgm:t>
        <a:bodyPr/>
        <a:lstStyle/>
        <a:p>
          <a:endParaRPr lang="en-US"/>
        </a:p>
      </dgm:t>
    </dgm:pt>
    <dgm:pt modelId="{A26F88D1-3B65-495E-9C34-87AD9CE26126}">
      <dgm:prSet phldrT="[Text]" custT="1"/>
      <dgm:spPr/>
      <dgm:t>
        <a:bodyPr/>
        <a:lstStyle/>
        <a:p>
          <a:r>
            <a:rPr lang="en-US" sz="2800" b="1" dirty="0">
              <a:solidFill>
                <a:srgbClr val="7030A0"/>
              </a:solidFill>
            </a:rPr>
            <a:t>Dual Enrollment / Jump Start</a:t>
          </a:r>
        </a:p>
      </dgm:t>
    </dgm:pt>
    <dgm:pt modelId="{28BEE43B-EF9F-4FA9-9785-D7593C9C254A}" type="parTrans" cxnId="{DB403576-9856-4636-B180-F11C6430C43B}">
      <dgm:prSet/>
      <dgm:spPr/>
      <dgm:t>
        <a:bodyPr/>
        <a:lstStyle/>
        <a:p>
          <a:endParaRPr lang="en-US"/>
        </a:p>
      </dgm:t>
    </dgm:pt>
    <dgm:pt modelId="{C1642C52-1A86-4C8F-BB96-7A3B3F957E53}" type="sibTrans" cxnId="{DB403576-9856-4636-B180-F11C6430C43B}">
      <dgm:prSet/>
      <dgm:spPr/>
      <dgm:t>
        <a:bodyPr/>
        <a:lstStyle/>
        <a:p>
          <a:endParaRPr lang="en-US"/>
        </a:p>
      </dgm:t>
    </dgm:pt>
    <dgm:pt modelId="{3E782931-EA39-48EE-9B10-7DF66CCBD030}">
      <dgm:prSet phldrT="[Text]" custT="1"/>
      <dgm:spPr/>
      <dgm:t>
        <a:bodyPr/>
        <a:lstStyle/>
        <a:p>
          <a:r>
            <a:rPr lang="en-US" sz="1800" dirty="0"/>
            <a:t>Early College</a:t>
          </a:r>
        </a:p>
        <a:p>
          <a:r>
            <a:rPr lang="en-US" sz="1600" dirty="0"/>
            <a:t>Separate admission process &amp; deadlines</a:t>
          </a:r>
        </a:p>
      </dgm:t>
    </dgm:pt>
    <dgm:pt modelId="{04144924-72E3-4FA2-B268-CBB24702FCE6}" type="parTrans" cxnId="{80BF146A-3415-45FF-AE81-2334B2A68FAE}">
      <dgm:prSet/>
      <dgm:spPr/>
      <dgm:t>
        <a:bodyPr/>
        <a:lstStyle/>
        <a:p>
          <a:endParaRPr lang="en-US"/>
        </a:p>
      </dgm:t>
    </dgm:pt>
    <dgm:pt modelId="{2556B469-7097-474F-8F04-7FAA35A9C86E}" type="sibTrans" cxnId="{80BF146A-3415-45FF-AE81-2334B2A68FAE}">
      <dgm:prSet/>
      <dgm:spPr/>
      <dgm:t>
        <a:bodyPr/>
        <a:lstStyle/>
        <a:p>
          <a:endParaRPr lang="en-US"/>
        </a:p>
      </dgm:t>
    </dgm:pt>
    <dgm:pt modelId="{CB9863A4-3C0D-44AB-B48F-48EEC1293032}">
      <dgm:prSet phldrT="[Text]"/>
      <dgm:spPr/>
      <dgm:t>
        <a:bodyPr/>
        <a:lstStyle/>
        <a:p>
          <a:r>
            <a:rPr lang="en-US" dirty="0"/>
            <a:t>Middle College at Northwood &amp; Northwest HS </a:t>
          </a:r>
        </a:p>
      </dgm:t>
    </dgm:pt>
    <dgm:pt modelId="{BD3B9401-687D-496A-BEB3-667EE14068C5}" type="parTrans" cxnId="{D059EAF3-36E1-4905-8CC3-2AD30FB991B7}">
      <dgm:prSet/>
      <dgm:spPr/>
      <dgm:t>
        <a:bodyPr/>
        <a:lstStyle/>
        <a:p>
          <a:endParaRPr lang="en-US"/>
        </a:p>
      </dgm:t>
    </dgm:pt>
    <dgm:pt modelId="{AABEA7DC-56FF-4765-BC10-431F3D3B84C4}" type="sibTrans" cxnId="{D059EAF3-36E1-4905-8CC3-2AD30FB991B7}">
      <dgm:prSet/>
      <dgm:spPr/>
      <dgm:t>
        <a:bodyPr/>
        <a:lstStyle/>
        <a:p>
          <a:endParaRPr lang="en-US"/>
        </a:p>
      </dgm:t>
    </dgm:pt>
    <dgm:pt modelId="{1B1CE772-050E-48CC-92C9-3E6A1F38452E}">
      <dgm:prSet phldrT="[Text]"/>
      <dgm:spPr/>
      <dgm:t>
        <a:bodyPr/>
        <a:lstStyle/>
        <a:p>
          <a:r>
            <a:rPr lang="en-US" dirty="0"/>
            <a:t>P-Tech at Clarksburg HS</a:t>
          </a:r>
        </a:p>
      </dgm:t>
    </dgm:pt>
    <dgm:pt modelId="{8F38685A-F856-473B-A8BE-2CBD6B1C42D4}" type="parTrans" cxnId="{11F985D0-A18C-4667-8189-BC41B3BB3FAA}">
      <dgm:prSet/>
      <dgm:spPr/>
      <dgm:t>
        <a:bodyPr/>
        <a:lstStyle/>
        <a:p>
          <a:endParaRPr lang="en-US"/>
        </a:p>
      </dgm:t>
    </dgm:pt>
    <dgm:pt modelId="{F1FF9260-FFBC-4166-9AF3-E6810523F4F2}" type="sibTrans" cxnId="{11F985D0-A18C-4667-8189-BC41B3BB3FAA}">
      <dgm:prSet/>
      <dgm:spPr/>
      <dgm:t>
        <a:bodyPr/>
        <a:lstStyle/>
        <a:p>
          <a:endParaRPr lang="en-US"/>
        </a:p>
      </dgm:t>
    </dgm:pt>
    <dgm:pt modelId="{D18624E1-4412-4933-AAEE-3523F1A80A01}" type="pres">
      <dgm:prSet presAssocID="{FC9C068D-306C-41C3-BBB9-FB92DD7F7B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EF992A-0529-4D86-A73C-04D1CC324755}" type="pres">
      <dgm:prSet presAssocID="{FBFC12BC-27F2-47C8-A029-86A96C958995}" presName="hierRoot1" presStyleCnt="0">
        <dgm:presLayoutVars>
          <dgm:hierBranch val="init"/>
        </dgm:presLayoutVars>
      </dgm:prSet>
      <dgm:spPr/>
    </dgm:pt>
    <dgm:pt modelId="{E4F41916-27FE-473F-990C-83203096A905}" type="pres">
      <dgm:prSet presAssocID="{FBFC12BC-27F2-47C8-A029-86A96C958995}" presName="rootComposite1" presStyleCnt="0"/>
      <dgm:spPr/>
    </dgm:pt>
    <dgm:pt modelId="{B5054040-6062-41BA-B4BB-C23D71D261A3}" type="pres">
      <dgm:prSet presAssocID="{FBFC12BC-27F2-47C8-A029-86A96C958995}" presName="rootText1" presStyleLbl="node0" presStyleIdx="0" presStyleCnt="1" custScaleX="161518">
        <dgm:presLayoutVars>
          <dgm:chPref val="3"/>
        </dgm:presLayoutVars>
      </dgm:prSet>
      <dgm:spPr/>
    </dgm:pt>
    <dgm:pt modelId="{0D037414-B79A-49A5-931A-78AB8436F4BC}" type="pres">
      <dgm:prSet presAssocID="{FBFC12BC-27F2-47C8-A029-86A96C958995}" presName="rootConnector1" presStyleLbl="node1" presStyleIdx="0" presStyleCnt="0"/>
      <dgm:spPr/>
    </dgm:pt>
    <dgm:pt modelId="{10619375-40A4-4D2D-A00D-2089529825AD}" type="pres">
      <dgm:prSet presAssocID="{FBFC12BC-27F2-47C8-A029-86A96C958995}" presName="hierChild2" presStyleCnt="0"/>
      <dgm:spPr/>
    </dgm:pt>
    <dgm:pt modelId="{929307A6-27B4-45B5-8F25-94E2F09A6944}" type="pres">
      <dgm:prSet presAssocID="{28BEE43B-EF9F-4FA9-9785-D7593C9C254A}" presName="Name37" presStyleLbl="parChTrans1D2" presStyleIdx="0" presStyleCnt="4"/>
      <dgm:spPr/>
    </dgm:pt>
    <dgm:pt modelId="{2FB2BA19-237B-421E-8BFC-BFF171016905}" type="pres">
      <dgm:prSet presAssocID="{A26F88D1-3B65-495E-9C34-87AD9CE26126}" presName="hierRoot2" presStyleCnt="0">
        <dgm:presLayoutVars>
          <dgm:hierBranch val="init"/>
        </dgm:presLayoutVars>
      </dgm:prSet>
      <dgm:spPr/>
    </dgm:pt>
    <dgm:pt modelId="{B3FA2DE2-E161-42D2-BC16-BA1C7EB45363}" type="pres">
      <dgm:prSet presAssocID="{A26F88D1-3B65-495E-9C34-87AD9CE26126}" presName="rootComposite" presStyleCnt="0"/>
      <dgm:spPr/>
    </dgm:pt>
    <dgm:pt modelId="{CCDE9990-653B-47F6-823E-6ABF1B9363B8}" type="pres">
      <dgm:prSet presAssocID="{A26F88D1-3B65-495E-9C34-87AD9CE26126}" presName="rootText" presStyleLbl="node2" presStyleIdx="0" presStyleCnt="4" custScaleX="159825" custScaleY="187044">
        <dgm:presLayoutVars>
          <dgm:chPref val="3"/>
        </dgm:presLayoutVars>
      </dgm:prSet>
      <dgm:spPr/>
    </dgm:pt>
    <dgm:pt modelId="{B3E58023-D3E4-43E6-8570-6BB86E52D80A}" type="pres">
      <dgm:prSet presAssocID="{A26F88D1-3B65-495E-9C34-87AD9CE26126}" presName="rootConnector" presStyleLbl="node2" presStyleIdx="0" presStyleCnt="4"/>
      <dgm:spPr/>
    </dgm:pt>
    <dgm:pt modelId="{F4027D3D-E966-4808-AC1A-0A1EF7A6356E}" type="pres">
      <dgm:prSet presAssocID="{A26F88D1-3B65-495E-9C34-87AD9CE26126}" presName="hierChild4" presStyleCnt="0"/>
      <dgm:spPr/>
    </dgm:pt>
    <dgm:pt modelId="{B3E74CBF-9089-4273-ACEC-3196410D3B2A}" type="pres">
      <dgm:prSet presAssocID="{A26F88D1-3B65-495E-9C34-87AD9CE26126}" presName="hierChild5" presStyleCnt="0"/>
      <dgm:spPr/>
    </dgm:pt>
    <dgm:pt modelId="{4DA3C10D-8FE4-4AA1-8689-1F164D306A91}" type="pres">
      <dgm:prSet presAssocID="{8F38685A-F856-473B-A8BE-2CBD6B1C42D4}" presName="Name37" presStyleLbl="parChTrans1D2" presStyleIdx="1" presStyleCnt="4"/>
      <dgm:spPr/>
    </dgm:pt>
    <dgm:pt modelId="{6BCE6730-D5A7-4739-AD88-71BF48F7BB46}" type="pres">
      <dgm:prSet presAssocID="{1B1CE772-050E-48CC-92C9-3E6A1F38452E}" presName="hierRoot2" presStyleCnt="0">
        <dgm:presLayoutVars>
          <dgm:hierBranch val="init"/>
        </dgm:presLayoutVars>
      </dgm:prSet>
      <dgm:spPr/>
    </dgm:pt>
    <dgm:pt modelId="{AB82C001-8A61-49EC-A853-D3C27672E7E3}" type="pres">
      <dgm:prSet presAssocID="{1B1CE772-050E-48CC-92C9-3E6A1F38452E}" presName="rootComposite" presStyleCnt="0"/>
      <dgm:spPr/>
    </dgm:pt>
    <dgm:pt modelId="{3C27356F-DEC6-4CBD-BA24-A8E9E461FB54}" type="pres">
      <dgm:prSet presAssocID="{1B1CE772-050E-48CC-92C9-3E6A1F38452E}" presName="rootText" presStyleLbl="node2" presStyleIdx="1" presStyleCnt="4" custLinFactX="22914" custLinFactNeighborX="100000" custLinFactNeighborY="-71">
        <dgm:presLayoutVars>
          <dgm:chPref val="3"/>
        </dgm:presLayoutVars>
      </dgm:prSet>
      <dgm:spPr/>
    </dgm:pt>
    <dgm:pt modelId="{74881D2A-78FC-4962-ADAB-B2AC96888B09}" type="pres">
      <dgm:prSet presAssocID="{1B1CE772-050E-48CC-92C9-3E6A1F38452E}" presName="rootConnector" presStyleLbl="node2" presStyleIdx="1" presStyleCnt="4"/>
      <dgm:spPr/>
    </dgm:pt>
    <dgm:pt modelId="{E060ABEB-2C07-4017-9E69-87DFD16A5766}" type="pres">
      <dgm:prSet presAssocID="{1B1CE772-050E-48CC-92C9-3E6A1F38452E}" presName="hierChild4" presStyleCnt="0"/>
      <dgm:spPr/>
    </dgm:pt>
    <dgm:pt modelId="{4424E1D5-2CFD-4269-8104-9E27FE66A765}" type="pres">
      <dgm:prSet presAssocID="{1B1CE772-050E-48CC-92C9-3E6A1F38452E}" presName="hierChild5" presStyleCnt="0"/>
      <dgm:spPr/>
    </dgm:pt>
    <dgm:pt modelId="{31FE8BD8-2201-4DF5-BEF8-9E498555F57D}" type="pres">
      <dgm:prSet presAssocID="{04144924-72E3-4FA2-B268-CBB24702FCE6}" presName="Name37" presStyleLbl="parChTrans1D2" presStyleIdx="2" presStyleCnt="4"/>
      <dgm:spPr/>
    </dgm:pt>
    <dgm:pt modelId="{5203F5BA-B8C6-4828-BBA4-BB52A31B2640}" type="pres">
      <dgm:prSet presAssocID="{3E782931-EA39-48EE-9B10-7DF66CCBD030}" presName="hierRoot2" presStyleCnt="0">
        <dgm:presLayoutVars>
          <dgm:hierBranch val="init"/>
        </dgm:presLayoutVars>
      </dgm:prSet>
      <dgm:spPr/>
    </dgm:pt>
    <dgm:pt modelId="{F9E2112C-53D8-481A-9C31-3F2A1FE8002A}" type="pres">
      <dgm:prSet presAssocID="{3E782931-EA39-48EE-9B10-7DF66CCBD030}" presName="rootComposite" presStyleCnt="0"/>
      <dgm:spPr/>
    </dgm:pt>
    <dgm:pt modelId="{3A376213-8DBB-4F1E-90DB-4208B60C8A0F}" type="pres">
      <dgm:prSet presAssocID="{3E782931-EA39-48EE-9B10-7DF66CCBD030}" presName="rootText" presStyleLbl="node2" presStyleIdx="2" presStyleCnt="4" custLinFactX="16182" custLinFactNeighborX="100000">
        <dgm:presLayoutVars>
          <dgm:chPref val="3"/>
        </dgm:presLayoutVars>
      </dgm:prSet>
      <dgm:spPr/>
    </dgm:pt>
    <dgm:pt modelId="{8C8C9825-53E8-4CB0-B859-9FC6644BD79D}" type="pres">
      <dgm:prSet presAssocID="{3E782931-EA39-48EE-9B10-7DF66CCBD030}" presName="rootConnector" presStyleLbl="node2" presStyleIdx="2" presStyleCnt="4"/>
      <dgm:spPr/>
    </dgm:pt>
    <dgm:pt modelId="{F733B72B-B07C-46AB-B1AD-F81C341ABE66}" type="pres">
      <dgm:prSet presAssocID="{3E782931-EA39-48EE-9B10-7DF66CCBD030}" presName="hierChild4" presStyleCnt="0"/>
      <dgm:spPr/>
    </dgm:pt>
    <dgm:pt modelId="{148D943F-699A-4115-B3A5-C589EE522C72}" type="pres">
      <dgm:prSet presAssocID="{3E782931-EA39-48EE-9B10-7DF66CCBD030}" presName="hierChild5" presStyleCnt="0"/>
      <dgm:spPr/>
    </dgm:pt>
    <dgm:pt modelId="{923053D7-5A98-4380-9358-416AF91EDAAF}" type="pres">
      <dgm:prSet presAssocID="{BD3B9401-687D-496A-BEB3-667EE14068C5}" presName="Name37" presStyleLbl="parChTrans1D2" presStyleIdx="3" presStyleCnt="4"/>
      <dgm:spPr/>
    </dgm:pt>
    <dgm:pt modelId="{A7924039-803A-490E-8169-5E121A90750F}" type="pres">
      <dgm:prSet presAssocID="{CB9863A4-3C0D-44AB-B48F-48EEC1293032}" presName="hierRoot2" presStyleCnt="0">
        <dgm:presLayoutVars>
          <dgm:hierBranch val="init"/>
        </dgm:presLayoutVars>
      </dgm:prSet>
      <dgm:spPr/>
    </dgm:pt>
    <dgm:pt modelId="{C09E6863-B738-4D3E-A62E-2AF7284ED962}" type="pres">
      <dgm:prSet presAssocID="{CB9863A4-3C0D-44AB-B48F-48EEC1293032}" presName="rootComposite" presStyleCnt="0"/>
      <dgm:spPr/>
    </dgm:pt>
    <dgm:pt modelId="{D25E5D62-3399-4D28-9483-E3C6C1323A35}" type="pres">
      <dgm:prSet presAssocID="{CB9863A4-3C0D-44AB-B48F-48EEC1293032}" presName="rootText" presStyleLbl="node2" presStyleIdx="3" presStyleCnt="4" custLinFactX="-100000" custLinFactNeighborX="-140013" custLinFactNeighborY="919">
        <dgm:presLayoutVars>
          <dgm:chPref val="3"/>
        </dgm:presLayoutVars>
      </dgm:prSet>
      <dgm:spPr/>
    </dgm:pt>
    <dgm:pt modelId="{2ADD08B7-DF82-48BB-B77E-1F8BA75BA366}" type="pres">
      <dgm:prSet presAssocID="{CB9863A4-3C0D-44AB-B48F-48EEC1293032}" presName="rootConnector" presStyleLbl="node2" presStyleIdx="3" presStyleCnt="4"/>
      <dgm:spPr/>
    </dgm:pt>
    <dgm:pt modelId="{1D23A975-EAA5-4EBA-9296-3234E9C04D12}" type="pres">
      <dgm:prSet presAssocID="{CB9863A4-3C0D-44AB-B48F-48EEC1293032}" presName="hierChild4" presStyleCnt="0"/>
      <dgm:spPr/>
    </dgm:pt>
    <dgm:pt modelId="{B5411B7A-E857-465A-8BFD-32A765A84C9A}" type="pres">
      <dgm:prSet presAssocID="{CB9863A4-3C0D-44AB-B48F-48EEC1293032}" presName="hierChild5" presStyleCnt="0"/>
      <dgm:spPr/>
    </dgm:pt>
    <dgm:pt modelId="{290BB80A-CF02-4970-9978-F68F4AEFCBA4}" type="pres">
      <dgm:prSet presAssocID="{FBFC12BC-27F2-47C8-A029-86A96C958995}" presName="hierChild3" presStyleCnt="0"/>
      <dgm:spPr/>
    </dgm:pt>
  </dgm:ptLst>
  <dgm:cxnLst>
    <dgm:cxn modelId="{697F1113-CF2F-4BD9-B52A-0903735224B7}" type="presOf" srcId="{BD3B9401-687D-496A-BEB3-667EE14068C5}" destId="{923053D7-5A98-4380-9358-416AF91EDAAF}" srcOrd="0" destOrd="0" presId="urn:microsoft.com/office/officeart/2005/8/layout/orgChart1"/>
    <dgm:cxn modelId="{18084C25-11DB-4477-8CCC-D0C54464E092}" type="presOf" srcId="{8F38685A-F856-473B-A8BE-2CBD6B1C42D4}" destId="{4DA3C10D-8FE4-4AA1-8689-1F164D306A91}" srcOrd="0" destOrd="0" presId="urn:microsoft.com/office/officeart/2005/8/layout/orgChart1"/>
    <dgm:cxn modelId="{64C0C725-025D-44AF-A12A-A9BBEFC988F3}" srcId="{FC9C068D-306C-41C3-BBB9-FB92DD7F7B5A}" destId="{FBFC12BC-27F2-47C8-A029-86A96C958995}" srcOrd="0" destOrd="0" parTransId="{31E8F659-459B-42E2-8B20-7353563B7743}" sibTransId="{FD58E4B1-3825-4CDD-BABF-BB6EAB5A410E}"/>
    <dgm:cxn modelId="{0F339F28-EA01-4AAC-AF96-205C78F1359E}" type="presOf" srcId="{FC9C068D-306C-41C3-BBB9-FB92DD7F7B5A}" destId="{D18624E1-4412-4933-AAEE-3523F1A80A01}" srcOrd="0" destOrd="0" presId="urn:microsoft.com/office/officeart/2005/8/layout/orgChart1"/>
    <dgm:cxn modelId="{1B49363E-73B3-4924-BE6F-A1AF306D79B3}" type="presOf" srcId="{28BEE43B-EF9F-4FA9-9785-D7593C9C254A}" destId="{929307A6-27B4-45B5-8F25-94E2F09A6944}" srcOrd="0" destOrd="0" presId="urn:microsoft.com/office/officeart/2005/8/layout/orgChart1"/>
    <dgm:cxn modelId="{E1F4EB61-4CC5-4798-8BCE-62750A95D143}" type="presOf" srcId="{A26F88D1-3B65-495E-9C34-87AD9CE26126}" destId="{CCDE9990-653B-47F6-823E-6ABF1B9363B8}" srcOrd="0" destOrd="0" presId="urn:microsoft.com/office/officeart/2005/8/layout/orgChart1"/>
    <dgm:cxn modelId="{AC438E48-4FB2-483D-BB15-35CA5F62691F}" type="presOf" srcId="{FBFC12BC-27F2-47C8-A029-86A96C958995}" destId="{0D037414-B79A-49A5-931A-78AB8436F4BC}" srcOrd="1" destOrd="0" presId="urn:microsoft.com/office/officeart/2005/8/layout/orgChart1"/>
    <dgm:cxn modelId="{80BF146A-3415-45FF-AE81-2334B2A68FAE}" srcId="{FBFC12BC-27F2-47C8-A029-86A96C958995}" destId="{3E782931-EA39-48EE-9B10-7DF66CCBD030}" srcOrd="2" destOrd="0" parTransId="{04144924-72E3-4FA2-B268-CBB24702FCE6}" sibTransId="{2556B469-7097-474F-8F04-7FAA35A9C86E}"/>
    <dgm:cxn modelId="{A40C4A6B-7547-4D7F-92B3-72DC1144EC86}" type="presOf" srcId="{1B1CE772-050E-48CC-92C9-3E6A1F38452E}" destId="{74881D2A-78FC-4962-ADAB-B2AC96888B09}" srcOrd="1" destOrd="0" presId="urn:microsoft.com/office/officeart/2005/8/layout/orgChart1"/>
    <dgm:cxn modelId="{DB403576-9856-4636-B180-F11C6430C43B}" srcId="{FBFC12BC-27F2-47C8-A029-86A96C958995}" destId="{A26F88D1-3B65-495E-9C34-87AD9CE26126}" srcOrd="0" destOrd="0" parTransId="{28BEE43B-EF9F-4FA9-9785-D7593C9C254A}" sibTransId="{C1642C52-1A86-4C8F-BB96-7A3B3F957E53}"/>
    <dgm:cxn modelId="{440B8557-E0C8-4D79-8AB5-ED3FC4534D8D}" type="presOf" srcId="{A26F88D1-3B65-495E-9C34-87AD9CE26126}" destId="{B3E58023-D3E4-43E6-8570-6BB86E52D80A}" srcOrd="1" destOrd="0" presId="urn:microsoft.com/office/officeart/2005/8/layout/orgChart1"/>
    <dgm:cxn modelId="{2FEDF977-3873-43DF-A546-29CA3849DC65}" type="presOf" srcId="{3E782931-EA39-48EE-9B10-7DF66CCBD030}" destId="{3A376213-8DBB-4F1E-90DB-4208B60C8A0F}" srcOrd="0" destOrd="0" presId="urn:microsoft.com/office/officeart/2005/8/layout/orgChart1"/>
    <dgm:cxn modelId="{154B1E58-4433-475B-9070-3EE3A0E133D5}" type="presOf" srcId="{CB9863A4-3C0D-44AB-B48F-48EEC1293032}" destId="{2ADD08B7-DF82-48BB-B77E-1F8BA75BA366}" srcOrd="1" destOrd="0" presId="urn:microsoft.com/office/officeart/2005/8/layout/orgChart1"/>
    <dgm:cxn modelId="{B61AD59B-7EDD-4AD6-82DA-514ED3053CDE}" type="presOf" srcId="{04144924-72E3-4FA2-B268-CBB24702FCE6}" destId="{31FE8BD8-2201-4DF5-BEF8-9E498555F57D}" srcOrd="0" destOrd="0" presId="urn:microsoft.com/office/officeart/2005/8/layout/orgChart1"/>
    <dgm:cxn modelId="{B8064BBC-1913-463D-B418-B61F7DF1215D}" type="presOf" srcId="{3E782931-EA39-48EE-9B10-7DF66CCBD030}" destId="{8C8C9825-53E8-4CB0-B859-9FC6644BD79D}" srcOrd="1" destOrd="0" presId="urn:microsoft.com/office/officeart/2005/8/layout/orgChart1"/>
    <dgm:cxn modelId="{11F985D0-A18C-4667-8189-BC41B3BB3FAA}" srcId="{FBFC12BC-27F2-47C8-A029-86A96C958995}" destId="{1B1CE772-050E-48CC-92C9-3E6A1F38452E}" srcOrd="1" destOrd="0" parTransId="{8F38685A-F856-473B-A8BE-2CBD6B1C42D4}" sibTransId="{F1FF9260-FFBC-4166-9AF3-E6810523F4F2}"/>
    <dgm:cxn modelId="{155A0AD6-1A80-41E3-B0D6-7F66AECC60BA}" type="presOf" srcId="{1B1CE772-050E-48CC-92C9-3E6A1F38452E}" destId="{3C27356F-DEC6-4CBD-BA24-A8E9E461FB54}" srcOrd="0" destOrd="0" presId="urn:microsoft.com/office/officeart/2005/8/layout/orgChart1"/>
    <dgm:cxn modelId="{6F11BAF3-C6BE-4125-83A8-A53CCAFA38B0}" type="presOf" srcId="{FBFC12BC-27F2-47C8-A029-86A96C958995}" destId="{B5054040-6062-41BA-B4BB-C23D71D261A3}" srcOrd="0" destOrd="0" presId="urn:microsoft.com/office/officeart/2005/8/layout/orgChart1"/>
    <dgm:cxn modelId="{D059EAF3-36E1-4905-8CC3-2AD30FB991B7}" srcId="{FBFC12BC-27F2-47C8-A029-86A96C958995}" destId="{CB9863A4-3C0D-44AB-B48F-48EEC1293032}" srcOrd="3" destOrd="0" parTransId="{BD3B9401-687D-496A-BEB3-667EE14068C5}" sibTransId="{AABEA7DC-56FF-4765-BC10-431F3D3B84C4}"/>
    <dgm:cxn modelId="{BDF391F9-A17A-4949-B908-27516B1B7352}" type="presOf" srcId="{CB9863A4-3C0D-44AB-B48F-48EEC1293032}" destId="{D25E5D62-3399-4D28-9483-E3C6C1323A35}" srcOrd="0" destOrd="0" presId="urn:microsoft.com/office/officeart/2005/8/layout/orgChart1"/>
    <dgm:cxn modelId="{D28569BF-9CAC-4866-BA63-1351D1F263A6}" type="presParOf" srcId="{D18624E1-4412-4933-AAEE-3523F1A80A01}" destId="{A0EF992A-0529-4D86-A73C-04D1CC324755}" srcOrd="0" destOrd="0" presId="urn:microsoft.com/office/officeart/2005/8/layout/orgChart1"/>
    <dgm:cxn modelId="{FC5C6E37-3A03-4F5E-96D7-543D404D8964}" type="presParOf" srcId="{A0EF992A-0529-4D86-A73C-04D1CC324755}" destId="{E4F41916-27FE-473F-990C-83203096A905}" srcOrd="0" destOrd="0" presId="urn:microsoft.com/office/officeart/2005/8/layout/orgChart1"/>
    <dgm:cxn modelId="{DAD35E78-5ACB-4794-92EF-9914D24B5409}" type="presParOf" srcId="{E4F41916-27FE-473F-990C-83203096A905}" destId="{B5054040-6062-41BA-B4BB-C23D71D261A3}" srcOrd="0" destOrd="0" presId="urn:microsoft.com/office/officeart/2005/8/layout/orgChart1"/>
    <dgm:cxn modelId="{CD457E33-29D2-42DD-9444-0DA55E8FA93B}" type="presParOf" srcId="{E4F41916-27FE-473F-990C-83203096A905}" destId="{0D037414-B79A-49A5-931A-78AB8436F4BC}" srcOrd="1" destOrd="0" presId="urn:microsoft.com/office/officeart/2005/8/layout/orgChart1"/>
    <dgm:cxn modelId="{771FE93B-7FAE-4D24-B91C-1F6FBBB3A90E}" type="presParOf" srcId="{A0EF992A-0529-4D86-A73C-04D1CC324755}" destId="{10619375-40A4-4D2D-A00D-2089529825AD}" srcOrd="1" destOrd="0" presId="urn:microsoft.com/office/officeart/2005/8/layout/orgChart1"/>
    <dgm:cxn modelId="{71BD98A2-49E3-49DD-80FE-5AA442806749}" type="presParOf" srcId="{10619375-40A4-4D2D-A00D-2089529825AD}" destId="{929307A6-27B4-45B5-8F25-94E2F09A6944}" srcOrd="0" destOrd="0" presId="urn:microsoft.com/office/officeart/2005/8/layout/orgChart1"/>
    <dgm:cxn modelId="{074697A0-8A2C-45D3-AD06-1D41EDE9460B}" type="presParOf" srcId="{10619375-40A4-4D2D-A00D-2089529825AD}" destId="{2FB2BA19-237B-421E-8BFC-BFF171016905}" srcOrd="1" destOrd="0" presId="urn:microsoft.com/office/officeart/2005/8/layout/orgChart1"/>
    <dgm:cxn modelId="{F6A6CE47-5C39-4620-8B45-51C3AB11743B}" type="presParOf" srcId="{2FB2BA19-237B-421E-8BFC-BFF171016905}" destId="{B3FA2DE2-E161-42D2-BC16-BA1C7EB45363}" srcOrd="0" destOrd="0" presId="urn:microsoft.com/office/officeart/2005/8/layout/orgChart1"/>
    <dgm:cxn modelId="{4F41C68D-9914-4A9A-A5B5-6AE8ED3EBCB2}" type="presParOf" srcId="{B3FA2DE2-E161-42D2-BC16-BA1C7EB45363}" destId="{CCDE9990-653B-47F6-823E-6ABF1B9363B8}" srcOrd="0" destOrd="0" presId="urn:microsoft.com/office/officeart/2005/8/layout/orgChart1"/>
    <dgm:cxn modelId="{2B5D5CE4-35F5-40F3-9E87-9F9EA00C0A33}" type="presParOf" srcId="{B3FA2DE2-E161-42D2-BC16-BA1C7EB45363}" destId="{B3E58023-D3E4-43E6-8570-6BB86E52D80A}" srcOrd="1" destOrd="0" presId="urn:microsoft.com/office/officeart/2005/8/layout/orgChart1"/>
    <dgm:cxn modelId="{D3169EA3-2683-41CC-9514-DA76FDEDA6CE}" type="presParOf" srcId="{2FB2BA19-237B-421E-8BFC-BFF171016905}" destId="{F4027D3D-E966-4808-AC1A-0A1EF7A6356E}" srcOrd="1" destOrd="0" presId="urn:microsoft.com/office/officeart/2005/8/layout/orgChart1"/>
    <dgm:cxn modelId="{74621651-1BB1-4E0E-A1E4-B9CBA691F8F4}" type="presParOf" srcId="{2FB2BA19-237B-421E-8BFC-BFF171016905}" destId="{B3E74CBF-9089-4273-ACEC-3196410D3B2A}" srcOrd="2" destOrd="0" presId="urn:microsoft.com/office/officeart/2005/8/layout/orgChart1"/>
    <dgm:cxn modelId="{3A72D8AF-739C-4440-A0C1-6C12DA038D1E}" type="presParOf" srcId="{10619375-40A4-4D2D-A00D-2089529825AD}" destId="{4DA3C10D-8FE4-4AA1-8689-1F164D306A91}" srcOrd="2" destOrd="0" presId="urn:microsoft.com/office/officeart/2005/8/layout/orgChart1"/>
    <dgm:cxn modelId="{A8BAB3AD-B068-4726-A185-A3EE7A7E095D}" type="presParOf" srcId="{10619375-40A4-4D2D-A00D-2089529825AD}" destId="{6BCE6730-D5A7-4739-AD88-71BF48F7BB46}" srcOrd="3" destOrd="0" presId="urn:microsoft.com/office/officeart/2005/8/layout/orgChart1"/>
    <dgm:cxn modelId="{46559FB7-B4D8-4E38-A737-A6CD0B53E4AD}" type="presParOf" srcId="{6BCE6730-D5A7-4739-AD88-71BF48F7BB46}" destId="{AB82C001-8A61-49EC-A853-D3C27672E7E3}" srcOrd="0" destOrd="0" presId="urn:microsoft.com/office/officeart/2005/8/layout/orgChart1"/>
    <dgm:cxn modelId="{C18C12A2-369F-4E4A-811F-07A4EB5F2903}" type="presParOf" srcId="{AB82C001-8A61-49EC-A853-D3C27672E7E3}" destId="{3C27356F-DEC6-4CBD-BA24-A8E9E461FB54}" srcOrd="0" destOrd="0" presId="urn:microsoft.com/office/officeart/2005/8/layout/orgChart1"/>
    <dgm:cxn modelId="{D36EFF7C-E875-4D32-AA50-CD87520F1090}" type="presParOf" srcId="{AB82C001-8A61-49EC-A853-D3C27672E7E3}" destId="{74881D2A-78FC-4962-ADAB-B2AC96888B09}" srcOrd="1" destOrd="0" presId="urn:microsoft.com/office/officeart/2005/8/layout/orgChart1"/>
    <dgm:cxn modelId="{3D674C33-FBE6-44F2-B34E-CC2064D076F9}" type="presParOf" srcId="{6BCE6730-D5A7-4739-AD88-71BF48F7BB46}" destId="{E060ABEB-2C07-4017-9E69-87DFD16A5766}" srcOrd="1" destOrd="0" presId="urn:microsoft.com/office/officeart/2005/8/layout/orgChart1"/>
    <dgm:cxn modelId="{6A18905C-94E8-4AD8-80FE-BB350DB72662}" type="presParOf" srcId="{6BCE6730-D5A7-4739-AD88-71BF48F7BB46}" destId="{4424E1D5-2CFD-4269-8104-9E27FE66A765}" srcOrd="2" destOrd="0" presId="urn:microsoft.com/office/officeart/2005/8/layout/orgChart1"/>
    <dgm:cxn modelId="{16673FC7-A96D-49BC-ABFC-13D318B93DB2}" type="presParOf" srcId="{10619375-40A4-4D2D-A00D-2089529825AD}" destId="{31FE8BD8-2201-4DF5-BEF8-9E498555F57D}" srcOrd="4" destOrd="0" presId="urn:microsoft.com/office/officeart/2005/8/layout/orgChart1"/>
    <dgm:cxn modelId="{E7FE5057-768C-4B4D-8FB0-553D1AAE40D6}" type="presParOf" srcId="{10619375-40A4-4D2D-A00D-2089529825AD}" destId="{5203F5BA-B8C6-4828-BBA4-BB52A31B2640}" srcOrd="5" destOrd="0" presId="urn:microsoft.com/office/officeart/2005/8/layout/orgChart1"/>
    <dgm:cxn modelId="{7F003237-22A4-475B-833C-BB036772022E}" type="presParOf" srcId="{5203F5BA-B8C6-4828-BBA4-BB52A31B2640}" destId="{F9E2112C-53D8-481A-9C31-3F2A1FE8002A}" srcOrd="0" destOrd="0" presId="urn:microsoft.com/office/officeart/2005/8/layout/orgChart1"/>
    <dgm:cxn modelId="{0C160358-C863-4BC4-8761-7878CF116C26}" type="presParOf" srcId="{F9E2112C-53D8-481A-9C31-3F2A1FE8002A}" destId="{3A376213-8DBB-4F1E-90DB-4208B60C8A0F}" srcOrd="0" destOrd="0" presId="urn:microsoft.com/office/officeart/2005/8/layout/orgChart1"/>
    <dgm:cxn modelId="{3D2A0CD3-395E-4C33-8550-B4A1B28F5EC8}" type="presParOf" srcId="{F9E2112C-53D8-481A-9C31-3F2A1FE8002A}" destId="{8C8C9825-53E8-4CB0-B859-9FC6644BD79D}" srcOrd="1" destOrd="0" presId="urn:microsoft.com/office/officeart/2005/8/layout/orgChart1"/>
    <dgm:cxn modelId="{C06860F8-7E53-43A3-9922-763D72578A71}" type="presParOf" srcId="{5203F5BA-B8C6-4828-BBA4-BB52A31B2640}" destId="{F733B72B-B07C-46AB-B1AD-F81C341ABE66}" srcOrd="1" destOrd="0" presId="urn:microsoft.com/office/officeart/2005/8/layout/orgChart1"/>
    <dgm:cxn modelId="{18711410-C360-4912-AB7F-B591102F6CE5}" type="presParOf" srcId="{5203F5BA-B8C6-4828-BBA4-BB52A31B2640}" destId="{148D943F-699A-4115-B3A5-C589EE522C72}" srcOrd="2" destOrd="0" presId="urn:microsoft.com/office/officeart/2005/8/layout/orgChart1"/>
    <dgm:cxn modelId="{402FAAB9-CAB9-46CD-863F-BF2403B1CD2E}" type="presParOf" srcId="{10619375-40A4-4D2D-A00D-2089529825AD}" destId="{923053D7-5A98-4380-9358-416AF91EDAAF}" srcOrd="6" destOrd="0" presId="urn:microsoft.com/office/officeart/2005/8/layout/orgChart1"/>
    <dgm:cxn modelId="{FB618FAB-6F11-4327-A9CB-7C16766C5BF1}" type="presParOf" srcId="{10619375-40A4-4D2D-A00D-2089529825AD}" destId="{A7924039-803A-490E-8169-5E121A90750F}" srcOrd="7" destOrd="0" presId="urn:microsoft.com/office/officeart/2005/8/layout/orgChart1"/>
    <dgm:cxn modelId="{808E3E8E-D033-4EED-9436-E0EBFEB89EBB}" type="presParOf" srcId="{A7924039-803A-490E-8169-5E121A90750F}" destId="{C09E6863-B738-4D3E-A62E-2AF7284ED962}" srcOrd="0" destOrd="0" presId="urn:microsoft.com/office/officeart/2005/8/layout/orgChart1"/>
    <dgm:cxn modelId="{D3566C08-491F-40A8-9242-564E2021FDAC}" type="presParOf" srcId="{C09E6863-B738-4D3E-A62E-2AF7284ED962}" destId="{D25E5D62-3399-4D28-9483-E3C6C1323A35}" srcOrd="0" destOrd="0" presId="urn:microsoft.com/office/officeart/2005/8/layout/orgChart1"/>
    <dgm:cxn modelId="{6E269A08-D43F-4DA5-A09E-DE1ACF4B63C6}" type="presParOf" srcId="{C09E6863-B738-4D3E-A62E-2AF7284ED962}" destId="{2ADD08B7-DF82-48BB-B77E-1F8BA75BA366}" srcOrd="1" destOrd="0" presId="urn:microsoft.com/office/officeart/2005/8/layout/orgChart1"/>
    <dgm:cxn modelId="{443CD3CB-E52D-4941-9BA5-960C2D524860}" type="presParOf" srcId="{A7924039-803A-490E-8169-5E121A90750F}" destId="{1D23A975-EAA5-4EBA-9296-3234E9C04D12}" srcOrd="1" destOrd="0" presId="urn:microsoft.com/office/officeart/2005/8/layout/orgChart1"/>
    <dgm:cxn modelId="{FEDFD552-B9EE-48D3-B4DD-C0068F336EA3}" type="presParOf" srcId="{A7924039-803A-490E-8169-5E121A90750F}" destId="{B5411B7A-E857-465A-8BFD-32A765A84C9A}" srcOrd="2" destOrd="0" presId="urn:microsoft.com/office/officeart/2005/8/layout/orgChart1"/>
    <dgm:cxn modelId="{3F3B7510-8C01-4AAA-82B3-D6405EB380A9}" type="presParOf" srcId="{A0EF992A-0529-4D86-A73C-04D1CC324755}" destId="{290BB80A-CF02-4970-9978-F68F4AEFCB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053D7-5A98-4380-9358-416AF91EDAAF}">
      <dsp:nvSpPr>
        <dsp:cNvPr id="0" name=""/>
        <dsp:cNvSpPr/>
      </dsp:nvSpPr>
      <dsp:spPr>
        <a:xfrm>
          <a:off x="4276005" y="1338226"/>
          <a:ext cx="524594" cy="393613"/>
        </a:xfrm>
        <a:custGeom>
          <a:avLst/>
          <a:gdLst/>
          <a:ahLst/>
          <a:cxnLst/>
          <a:rect l="0" t="0" r="0" b="0"/>
          <a:pathLst>
            <a:path>
              <a:moveTo>
                <a:pt x="524594" y="0"/>
              </a:moveTo>
              <a:lnTo>
                <a:pt x="524594" y="201020"/>
              </a:lnTo>
              <a:lnTo>
                <a:pt x="0" y="201020"/>
              </a:lnTo>
              <a:lnTo>
                <a:pt x="0" y="39361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E8BD8-2201-4DF5-BEF8-9E498555F57D}">
      <dsp:nvSpPr>
        <dsp:cNvPr id="0" name=""/>
        <dsp:cNvSpPr/>
      </dsp:nvSpPr>
      <dsp:spPr>
        <a:xfrm>
          <a:off x="4800600" y="1338226"/>
          <a:ext cx="3789384" cy="385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92"/>
              </a:lnTo>
              <a:lnTo>
                <a:pt x="3789384" y="192592"/>
              </a:lnTo>
              <a:lnTo>
                <a:pt x="3789384" y="38518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3C10D-8FE4-4AA1-8689-1F164D306A91}">
      <dsp:nvSpPr>
        <dsp:cNvPr id="0" name=""/>
        <dsp:cNvSpPr/>
      </dsp:nvSpPr>
      <dsp:spPr>
        <a:xfrm>
          <a:off x="4800600" y="1338226"/>
          <a:ext cx="1693465" cy="384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41"/>
              </a:lnTo>
              <a:lnTo>
                <a:pt x="1693465" y="191941"/>
              </a:lnTo>
              <a:lnTo>
                <a:pt x="1693465" y="38453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307A6-27B4-45B5-8F25-94E2F09A6944}">
      <dsp:nvSpPr>
        <dsp:cNvPr id="0" name=""/>
        <dsp:cNvSpPr/>
      </dsp:nvSpPr>
      <dsp:spPr>
        <a:xfrm>
          <a:off x="1471502" y="1338226"/>
          <a:ext cx="3329097" cy="385184"/>
        </a:xfrm>
        <a:custGeom>
          <a:avLst/>
          <a:gdLst/>
          <a:ahLst/>
          <a:cxnLst/>
          <a:rect l="0" t="0" r="0" b="0"/>
          <a:pathLst>
            <a:path>
              <a:moveTo>
                <a:pt x="3329097" y="0"/>
              </a:moveTo>
              <a:lnTo>
                <a:pt x="3329097" y="192592"/>
              </a:lnTo>
              <a:lnTo>
                <a:pt x="0" y="192592"/>
              </a:lnTo>
              <a:lnTo>
                <a:pt x="0" y="38518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54040-6062-41BA-B4BB-C23D71D261A3}">
      <dsp:nvSpPr>
        <dsp:cNvPr id="0" name=""/>
        <dsp:cNvSpPr/>
      </dsp:nvSpPr>
      <dsp:spPr>
        <a:xfrm>
          <a:off x="3319307" y="421119"/>
          <a:ext cx="2962585" cy="9171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MC/MCPS Partnership</a:t>
          </a:r>
        </a:p>
      </dsp:txBody>
      <dsp:txXfrm>
        <a:off x="3319307" y="421119"/>
        <a:ext cx="2962585" cy="917106"/>
      </dsp:txXfrm>
    </dsp:sp>
    <dsp:sp modelId="{CCDE9990-653B-47F6-823E-6ABF1B9363B8}">
      <dsp:nvSpPr>
        <dsp:cNvPr id="0" name=""/>
        <dsp:cNvSpPr/>
      </dsp:nvSpPr>
      <dsp:spPr>
        <a:xfrm>
          <a:off x="5736" y="1723411"/>
          <a:ext cx="2931531" cy="171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7030A0"/>
              </a:solidFill>
            </a:rPr>
            <a:t>Dual Enrollment / Jump Start</a:t>
          </a:r>
        </a:p>
      </dsp:txBody>
      <dsp:txXfrm>
        <a:off x="5736" y="1723411"/>
        <a:ext cx="2931531" cy="1715393"/>
      </dsp:txXfrm>
    </dsp:sp>
    <dsp:sp modelId="{3C27356F-DEC6-4CBD-BA24-A8E9E461FB54}">
      <dsp:nvSpPr>
        <dsp:cNvPr id="0" name=""/>
        <dsp:cNvSpPr/>
      </dsp:nvSpPr>
      <dsp:spPr>
        <a:xfrm>
          <a:off x="5576958" y="1722760"/>
          <a:ext cx="1834213" cy="9171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P-Tech at Clarksburg HS</a:t>
          </a:r>
        </a:p>
      </dsp:txBody>
      <dsp:txXfrm>
        <a:off x="5576958" y="1722760"/>
        <a:ext cx="1834213" cy="917106"/>
      </dsp:txXfrm>
    </dsp:sp>
    <dsp:sp modelId="{3A376213-8DBB-4F1E-90DB-4208B60C8A0F}">
      <dsp:nvSpPr>
        <dsp:cNvPr id="0" name=""/>
        <dsp:cNvSpPr/>
      </dsp:nvSpPr>
      <dsp:spPr>
        <a:xfrm>
          <a:off x="7672877" y="1723411"/>
          <a:ext cx="1834213" cy="9171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Early College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Separate admission process &amp; deadlines</a:t>
          </a:r>
        </a:p>
      </dsp:txBody>
      <dsp:txXfrm>
        <a:off x="7672877" y="1723411"/>
        <a:ext cx="1834213" cy="917106"/>
      </dsp:txXfrm>
    </dsp:sp>
    <dsp:sp modelId="{D25E5D62-3399-4D28-9483-E3C6C1323A35}">
      <dsp:nvSpPr>
        <dsp:cNvPr id="0" name=""/>
        <dsp:cNvSpPr/>
      </dsp:nvSpPr>
      <dsp:spPr>
        <a:xfrm>
          <a:off x="3358898" y="1731839"/>
          <a:ext cx="1834213" cy="9171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Middle College at Northwood &amp; Northwest HS </a:t>
          </a:r>
        </a:p>
      </dsp:txBody>
      <dsp:txXfrm>
        <a:off x="3358898" y="1731839"/>
        <a:ext cx="1834213" cy="917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C270B82-2E15-497B-9E73-B2C9CB9207D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8358980-59F8-4A7A-85EC-81FE4550A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49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ntgomerycollege.edu/de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ntoinette_j_phillips@mcpsmd.org" TargetMode="External"/><Relationship Id="rId2" Type="http://schemas.openxmlformats.org/officeDocument/2006/relationships/hyperlink" Target="mailto:Yvonne.hu-cotto@montgomerycolleg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8621" y="1876484"/>
            <a:ext cx="8361229" cy="2611433"/>
          </a:xfrm>
        </p:spPr>
        <p:txBody>
          <a:bodyPr/>
          <a:lstStyle/>
          <a:p>
            <a:r>
              <a:rPr lang="en-US" sz="4800" dirty="0"/>
              <a:t>Dual enrollment at</a:t>
            </a:r>
            <a:br>
              <a:rPr lang="en-US" sz="4800" dirty="0"/>
            </a:br>
            <a:r>
              <a:rPr lang="en-US" sz="4800" dirty="0"/>
              <a:t> Richard Montgomery High School</a:t>
            </a:r>
            <a:br>
              <a:rPr lang="en-US" sz="4800" dirty="0"/>
            </a:br>
            <a:r>
              <a:rPr lang="en-US" sz="3600" dirty="0"/>
              <a:t>February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3969" y="4487917"/>
            <a:ext cx="6831673" cy="1272601"/>
          </a:xfrm>
        </p:spPr>
        <p:txBody>
          <a:bodyPr>
            <a:normAutofit/>
          </a:bodyPr>
          <a:lstStyle/>
          <a:p>
            <a:r>
              <a:rPr lang="en-US" sz="2800" b="1" dirty="0"/>
              <a:t>Visit MC Dual Enrollment website:</a:t>
            </a:r>
            <a:endParaRPr lang="en-US" sz="2800" b="1" dirty="0">
              <a:hlinkClick r:id="rId2"/>
            </a:endParaRPr>
          </a:p>
          <a:p>
            <a:r>
              <a:rPr lang="en-US" sz="2800" dirty="0">
                <a:solidFill>
                  <a:srgbClr val="002060"/>
                </a:solidFill>
                <a:hlinkClick r:id="rId2"/>
              </a:rPr>
              <a:t>www.montgomerycollege.edu/dep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36" y="812370"/>
            <a:ext cx="5098210" cy="82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2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6911"/>
          </a:xfrm>
        </p:spPr>
        <p:txBody>
          <a:bodyPr/>
          <a:lstStyle/>
          <a:p>
            <a:r>
              <a:rPr lang="en-US" dirty="0"/>
              <a:t>Expenses Related to Dual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12711"/>
            <a:ext cx="9601200" cy="5012267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MC application fee of $25 is waived between October 1, 2019 – April 15, 2020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Course Expense</a:t>
            </a:r>
          </a:p>
          <a:p>
            <a:pPr lvl="1"/>
            <a:r>
              <a:rPr lang="en-US" dirty="0"/>
              <a:t>MCPS students receive an approximate 25% discount on the first four MC courses enrolled during the school year. </a:t>
            </a:r>
          </a:p>
          <a:p>
            <a:pPr lvl="1"/>
            <a:r>
              <a:rPr lang="en-US" dirty="0"/>
              <a:t>For example, the full cost of one 3-credit course, per AY2019-20, is $532.20. MCPS students would instead pay $433.20. Students who qualify for MCPS financial assistance pay a further reduced rate of $136.20 (MC fees) for the same class.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Students are responsible for any required textbook(s) or materials, as indicated in course syllabus</a:t>
            </a:r>
          </a:p>
          <a:p>
            <a:pPr marL="0" lvl="0" indent="0">
              <a:buNone/>
            </a:pPr>
            <a:r>
              <a:rPr lang="en-US" dirty="0"/>
              <a:t>All students may apply for a </a:t>
            </a:r>
            <a:r>
              <a:rPr lang="en-US" i="1" dirty="0"/>
              <a:t>MC High School Grant</a:t>
            </a:r>
            <a:r>
              <a:rPr lang="en-US" dirty="0"/>
              <a:t> to cover the cost of MC fees and textbooks</a:t>
            </a:r>
          </a:p>
          <a:p>
            <a:pPr marL="0" lvl="0" indent="0">
              <a:buNone/>
            </a:pPr>
            <a:r>
              <a:rPr lang="en-US" dirty="0"/>
              <a:t>High school students are not eligible for Federal Financial Aid.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58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in MC / MCPS Partnership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141034"/>
              </p:ext>
            </p:extLst>
          </p:nvPr>
        </p:nvGraphicFramePr>
        <p:xfrm>
          <a:off x="1129862" y="1428750"/>
          <a:ext cx="9601200" cy="3859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75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are here to 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192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Yvonne Hu-Cotto, MC DE Academic Coordinator</a:t>
            </a: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Yvonne.hu-cotto@montgomerycollege.edu</a:t>
            </a:r>
            <a:r>
              <a:rPr lang="en-US" sz="2800" dirty="0"/>
              <a:t> </a:t>
            </a:r>
          </a:p>
          <a:p>
            <a:pPr marL="0" indent="0" algn="ctr">
              <a:buNone/>
            </a:pPr>
            <a:r>
              <a:rPr lang="en-US" sz="2800" dirty="0"/>
              <a:t>240-567-4140 OR 240-567-4045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Antoinette Phillips, RMHS DEPA</a:t>
            </a:r>
          </a:p>
          <a:p>
            <a:pPr marL="0" indent="0" algn="ctr">
              <a:buNone/>
            </a:pPr>
            <a:r>
              <a:rPr lang="en-US" sz="2800">
                <a:hlinkClick r:id="rId3"/>
              </a:rPr>
              <a:t>Antoinette_j_phillips@mcpsmd.org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4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6553"/>
          </a:xfrm>
        </p:spPr>
        <p:txBody>
          <a:bodyPr>
            <a:normAutofit/>
          </a:bodyPr>
          <a:lstStyle/>
          <a:p>
            <a:r>
              <a:rPr lang="en-US" dirty="0"/>
              <a:t>MC Courses Offered at RMHS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8489"/>
            <a:ext cx="9601200" cy="4549422"/>
          </a:xfrm>
        </p:spPr>
        <p:txBody>
          <a:bodyPr>
            <a:normAutofit/>
          </a:bodyPr>
          <a:lstStyle/>
          <a:p>
            <a:r>
              <a:rPr lang="en-US" sz="2400" dirty="0"/>
              <a:t>Class typically meets twice a week after school day</a:t>
            </a:r>
          </a:p>
          <a:p>
            <a:r>
              <a:rPr lang="en-US" sz="2400" dirty="0"/>
              <a:t>Experience distance learning through Blackboard</a:t>
            </a:r>
          </a:p>
          <a:p>
            <a:r>
              <a:rPr lang="en-US" sz="2400" dirty="0"/>
              <a:t>The MC course schedule remains the same, regardless of HS activities</a:t>
            </a:r>
          </a:p>
          <a:p>
            <a:r>
              <a:rPr lang="en-US" sz="2400" dirty="0"/>
              <a:t>College semester ends after 15 weeks</a:t>
            </a:r>
          </a:p>
          <a:p>
            <a:r>
              <a:rPr lang="en-US" sz="2400" dirty="0"/>
              <a:t>Students enroll in a different class in the second semester</a:t>
            </a:r>
          </a:p>
        </p:txBody>
      </p:sp>
    </p:spTree>
    <p:extLst>
      <p:ext uri="{BB962C8B-B14F-4D97-AF65-F5344CB8AC3E}">
        <p14:creationId xmlns:p14="http://schemas.microsoft.com/office/powerpoint/2010/main" val="207735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7690"/>
          </a:xfrm>
        </p:spPr>
        <p:txBody>
          <a:bodyPr>
            <a:normAutofit/>
          </a:bodyPr>
          <a:lstStyle/>
          <a:p>
            <a:r>
              <a:rPr lang="en-US" dirty="0"/>
              <a:t>Comparison between DE &amp; AP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57021"/>
              </p:ext>
            </p:extLst>
          </p:nvPr>
        </p:nvGraphicFramePr>
        <p:xfrm>
          <a:off x="1392701" y="1513490"/>
          <a:ext cx="958009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361">
                  <a:extLst>
                    <a:ext uri="{9D8B030D-6E8A-4147-A177-3AD203B41FA5}">
                      <a16:colId xmlns:a16="http://schemas.microsoft.com/office/drawing/2014/main" val="2516137217"/>
                    </a:ext>
                  </a:extLst>
                </a:gridCol>
                <a:gridCol w="4133799">
                  <a:extLst>
                    <a:ext uri="{9D8B030D-6E8A-4147-A177-3AD203B41FA5}">
                      <a16:colId xmlns:a16="http://schemas.microsoft.com/office/drawing/2014/main" val="2803211644"/>
                    </a:ext>
                  </a:extLst>
                </a:gridCol>
                <a:gridCol w="3727938">
                  <a:extLst>
                    <a:ext uri="{9D8B030D-6E8A-4147-A177-3AD203B41FA5}">
                      <a16:colId xmlns:a16="http://schemas.microsoft.com/office/drawing/2014/main" val="1217989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MC Dual</a:t>
                      </a:r>
                      <a:r>
                        <a:rPr lang="en-US" b="1" baseline="0" dirty="0"/>
                        <a:t> Enrollment </a:t>
                      </a:r>
                      <a:endParaRPr lang="en-US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AP Class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18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Student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Admitted as college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school 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74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School 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28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college semester / 15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</a:t>
                      </a:r>
                      <a:r>
                        <a:rPr lang="en-US" baseline="0" dirty="0"/>
                        <a:t> academic year / 36 weeks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36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College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Always</a:t>
                      </a:r>
                      <a:r>
                        <a:rPr lang="en-US" baseline="0" dirty="0"/>
                        <a:t> e</a:t>
                      </a:r>
                      <a:r>
                        <a:rPr lang="en-US" dirty="0"/>
                        <a:t>arns college credit; grade appears on MC transcript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Based on AP test score; AP grade appears on HS transcript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205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Transferability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MD ARTSYS </a:t>
                      </a:r>
                    </a:p>
                    <a:p>
                      <a:r>
                        <a:rPr lang="en-US" baseline="0" dirty="0"/>
                        <a:t>Institutions nationwide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 on AP test score AND by college/university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39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Standards / Expectation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College standards &amp; expectations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school and College Board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34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Course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 campuses, distance learning, high schools, and USG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974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2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Transferability of MC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2353"/>
            <a:ext cx="9601200" cy="48059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As a two-year institution, one of MC’s mission is to help students transfer credits to four-year institutions.</a:t>
            </a:r>
          </a:p>
          <a:p>
            <a:r>
              <a:rPr lang="en-US" sz="2400" dirty="0"/>
              <a:t>ARTSYS.USMD.EDU – Articulation website that provides information on transferability of credits within Maryland</a:t>
            </a:r>
          </a:p>
          <a:p>
            <a:r>
              <a:rPr lang="en-US" sz="2400" dirty="0"/>
              <a:t>Contact out-of-state colleges and universities for transferability of MC credits</a:t>
            </a:r>
          </a:p>
          <a:p>
            <a:r>
              <a:rPr lang="en-US" sz="2400" dirty="0"/>
              <a:t>Dual Credit – more likely to be rejected </a:t>
            </a:r>
          </a:p>
          <a:p>
            <a:r>
              <a:rPr lang="en-US" sz="2400" dirty="0"/>
              <a:t>Remember, MC Dual Enrollment students are:</a:t>
            </a:r>
          </a:p>
          <a:p>
            <a:pPr lvl="1"/>
            <a:r>
              <a:rPr lang="en-US" sz="2400" dirty="0"/>
              <a:t>Fully admitted college students</a:t>
            </a:r>
          </a:p>
          <a:p>
            <a:pPr lvl="1"/>
            <a:r>
              <a:rPr lang="en-US" sz="2400" dirty="0"/>
              <a:t>Enrolled in classes taught by MC faculty</a:t>
            </a:r>
          </a:p>
          <a:p>
            <a:pPr lvl="1"/>
            <a:r>
              <a:rPr lang="en-US" sz="2400" dirty="0"/>
              <a:t>Receiving college credit and will have MC transcript</a:t>
            </a:r>
          </a:p>
        </p:txBody>
      </p:sp>
    </p:spTree>
    <p:extLst>
      <p:ext uri="{BB962C8B-B14F-4D97-AF65-F5344CB8AC3E}">
        <p14:creationId xmlns:p14="http://schemas.microsoft.com/office/powerpoint/2010/main" val="378962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vs. Dual Credit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8557"/>
            <a:ext cx="9601200" cy="47429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DE students will always earn college credit for the MC course(s) they complete</a:t>
            </a:r>
          </a:p>
          <a:p>
            <a:r>
              <a:rPr lang="en-US" sz="2400" dirty="0"/>
              <a:t>The current MC &amp; MCPS partnership requires students to also earn high school credit. Student has the opportunity to opt-out of the high school credit.</a:t>
            </a:r>
          </a:p>
          <a:p>
            <a:r>
              <a:rPr lang="en-US" sz="2400" dirty="0"/>
              <a:t>To decide whether you should receive high school credit, ask:</a:t>
            </a:r>
          </a:p>
          <a:p>
            <a:pPr lvl="1"/>
            <a:r>
              <a:rPr lang="en-US" sz="2400" dirty="0"/>
              <a:t>Do I need this MC course to graduate from high school?</a:t>
            </a:r>
          </a:p>
          <a:p>
            <a:pPr lvl="1"/>
            <a:r>
              <a:rPr lang="en-US" sz="2400" dirty="0"/>
              <a:t>How much impact will the grade have on my HS GPA?</a:t>
            </a:r>
          </a:p>
          <a:p>
            <a:pPr lvl="1"/>
            <a:r>
              <a:rPr lang="en-US" sz="2400" dirty="0"/>
              <a:t>Will the 4-year institution accept the MC credit if it has been awarded HS credit?</a:t>
            </a:r>
          </a:p>
          <a:p>
            <a:pPr marL="0" indent="0">
              <a:buNone/>
            </a:pPr>
            <a:r>
              <a:rPr lang="en-US" sz="2400" dirty="0"/>
              <a:t>Remember you will be asked to provide an MC transcript to colleges and universities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64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an IEP or 504?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62985"/>
            <a:ext cx="9601200" cy="47249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IEPs are accepted in K – 12 only.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Students do not receive accommodations from their high school for the college classes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Accommodations may differ from those offered through MCPS.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Students must request accommodations through MC’s Disability Support Services (DSS)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Apply to DSS at the same time as applying to DE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MC professors can provide accommodations only to students who produce an Accommodations Letter from MC DSS.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544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4657"/>
          </a:xfrm>
        </p:spPr>
        <p:txBody>
          <a:bodyPr/>
          <a:lstStyle/>
          <a:p>
            <a:r>
              <a:rPr lang="en-US" dirty="0"/>
              <a:t>Benefits to MC Dual Enrollment (DE)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8178"/>
            <a:ext cx="9601200" cy="494453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Get an early start on the college experience</a:t>
            </a:r>
          </a:p>
          <a:p>
            <a:r>
              <a:rPr lang="en-US" sz="2400" dirty="0"/>
              <a:t>Graduate from high school with earned college credit</a:t>
            </a:r>
          </a:p>
          <a:p>
            <a:r>
              <a:rPr lang="en-US" sz="2400" dirty="0"/>
              <a:t>Enhanced college application</a:t>
            </a:r>
          </a:p>
          <a:p>
            <a:r>
              <a:rPr lang="en-US" sz="2400" dirty="0"/>
              <a:t>Save money on college expense</a:t>
            </a:r>
          </a:p>
          <a:p>
            <a:pPr lvl="1"/>
            <a:r>
              <a:rPr lang="en-US" sz="2400" dirty="0"/>
              <a:t>MC and MCPS subsidy during the school year</a:t>
            </a:r>
          </a:p>
          <a:p>
            <a:pPr lvl="1"/>
            <a:r>
              <a:rPr lang="en-US" sz="2400" dirty="0"/>
              <a:t>MC High School Grant – must be submitted each semester</a:t>
            </a:r>
          </a:p>
          <a:p>
            <a:r>
              <a:rPr lang="en-US" sz="2400" dirty="0"/>
              <a:t>Accelerate college completion</a:t>
            </a:r>
          </a:p>
          <a:p>
            <a:r>
              <a:rPr lang="en-US" sz="2400" dirty="0"/>
              <a:t>Gain experience and confidence needed to succeed in college </a:t>
            </a:r>
          </a:p>
          <a:p>
            <a:r>
              <a:rPr lang="en-US" sz="2400" dirty="0"/>
              <a:t>MC credit could transfer to other institutions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5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3391"/>
          </a:xfrm>
        </p:spPr>
        <p:txBody>
          <a:bodyPr/>
          <a:lstStyle/>
          <a:p>
            <a:r>
              <a:rPr lang="en-US" dirty="0"/>
              <a:t>MC Dual Enrollment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99192"/>
            <a:ext cx="10111563" cy="5103628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High school student must be fully admitted to MC</a:t>
            </a:r>
          </a:p>
          <a:p>
            <a:pPr lvl="1"/>
            <a:r>
              <a:rPr lang="en-US" sz="2400" dirty="0"/>
              <a:t>Student must enroll for college level classes; no enrollment in developmental courses </a:t>
            </a:r>
          </a:p>
          <a:p>
            <a:pPr lvl="1"/>
            <a:r>
              <a:rPr lang="en-US" sz="2400" dirty="0"/>
              <a:t>Student may take course at any college campus, at the high school, or through distance learning</a:t>
            </a:r>
          </a:p>
          <a:p>
            <a:pPr lvl="1"/>
            <a:r>
              <a:rPr lang="en-US" sz="2400" dirty="0"/>
              <a:t>Student may enroll up to three MC courses per semester</a:t>
            </a:r>
          </a:p>
          <a:p>
            <a:pPr lvl="1"/>
            <a:r>
              <a:rPr lang="en-US" sz="2400" dirty="0"/>
              <a:t>Students have all the rights and responsibilities as a college student </a:t>
            </a:r>
          </a:p>
          <a:p>
            <a:r>
              <a:rPr lang="en-US" sz="2400" dirty="0"/>
              <a:t>Registration process begins 3-4 months in advance of the semester and operates on a first-come, first-serve basis</a:t>
            </a:r>
          </a:p>
          <a:p>
            <a:pPr lvl="1"/>
            <a:r>
              <a:rPr lang="en-US" sz="2400" dirty="0"/>
              <a:t>Dual Enrollment Program Assistant (DEPA) at each high school assists with registration process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55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Enrollment Admission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3498"/>
            <a:ext cx="9601200" cy="4922874"/>
          </a:xfrm>
        </p:spPr>
        <p:txBody>
          <a:bodyPr>
            <a:normAutofit/>
          </a:bodyPr>
          <a:lstStyle/>
          <a:p>
            <a:r>
              <a:rPr lang="en-US" sz="2400" dirty="0"/>
              <a:t>Students must meet the College’s DE requirements</a:t>
            </a:r>
          </a:p>
          <a:p>
            <a:pPr lvl="1"/>
            <a:r>
              <a:rPr lang="en-US" sz="2400" dirty="0"/>
              <a:t>either be a Junior or Senior in high school.</a:t>
            </a:r>
          </a:p>
          <a:p>
            <a:pPr lvl="1"/>
            <a:r>
              <a:rPr lang="en-US" sz="2400" dirty="0"/>
              <a:t>unweighted GPA of 2.50 for seniors or 2.75 for juniors and younger. </a:t>
            </a:r>
          </a:p>
          <a:p>
            <a:pPr lvl="1"/>
            <a:r>
              <a:rPr lang="en-US" sz="2400" dirty="0"/>
              <a:t>have at least one set of qualifying test scores on file (SAT, ACT, or </a:t>
            </a:r>
            <a:r>
              <a:rPr lang="en-US" sz="2400" dirty="0" err="1"/>
              <a:t>Accuplacer</a:t>
            </a:r>
            <a:r>
              <a:rPr lang="en-US" sz="2400" dirty="0"/>
              <a:t>, ALEKS, etc.)</a:t>
            </a:r>
          </a:p>
          <a:p>
            <a:pPr lvl="1"/>
            <a:r>
              <a:rPr lang="en-US" sz="2400" dirty="0"/>
              <a:t>meet specific course requirement, which may also require AP score or additional assessment</a:t>
            </a:r>
          </a:p>
          <a:p>
            <a:pPr lvl="1"/>
            <a:r>
              <a:rPr lang="en-US" sz="2400" dirty="0"/>
              <a:t>approvals from a parent, HS counselor, principal, and other MCPS and MC representatives. </a:t>
            </a:r>
          </a:p>
          <a:p>
            <a:r>
              <a:rPr lang="en-US" sz="2400" dirty="0"/>
              <a:t>Students who are younger than 16 on the first day of class may have a required meeting with Associate Director of Academic Initiatives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9597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882</TotalTime>
  <Words>947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Franklin Gothic Book</vt:lpstr>
      <vt:lpstr>Wingdings</vt:lpstr>
      <vt:lpstr>Crop</vt:lpstr>
      <vt:lpstr>Dual enrollment at  Richard Montgomery High School February 2020</vt:lpstr>
      <vt:lpstr>MC Courses Offered at RMHS</vt:lpstr>
      <vt:lpstr>Comparison between DE &amp; AP</vt:lpstr>
      <vt:lpstr>Transferability of MC Credits</vt:lpstr>
      <vt:lpstr>College Credit vs. Dual Credit </vt:lpstr>
      <vt:lpstr>Have an IEP or 504?</vt:lpstr>
      <vt:lpstr>Benefits to MC Dual Enrollment (DE)</vt:lpstr>
      <vt:lpstr>MC Dual Enrollment Program</vt:lpstr>
      <vt:lpstr>Dual Enrollment Admission Criteria</vt:lpstr>
      <vt:lpstr>Expenses Related to Dual Enrollment</vt:lpstr>
      <vt:lpstr>Options in MC / MCPS Partnership</vt:lpstr>
      <vt:lpstr>We are here to help!</vt:lpstr>
    </vt:vector>
  </TitlesOfParts>
  <Company>Montgomery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at Montgomery college</dc:title>
  <dc:creator>Hu-Cotto, Yvonne</dc:creator>
  <cp:lastModifiedBy>Anderson, Evan E</cp:lastModifiedBy>
  <cp:revision>67</cp:revision>
  <cp:lastPrinted>2019-12-11T15:49:59Z</cp:lastPrinted>
  <dcterms:created xsi:type="dcterms:W3CDTF">2018-09-27T17:35:49Z</dcterms:created>
  <dcterms:modified xsi:type="dcterms:W3CDTF">2020-03-09T15:37:56Z</dcterms:modified>
</cp:coreProperties>
</file>