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8" r:id="rId3"/>
    <p:sldId id="260" r:id="rId4"/>
    <p:sldId id="261" r:id="rId5"/>
    <p:sldId id="275" r:id="rId6"/>
    <p:sldId id="258" r:id="rId7"/>
    <p:sldId id="266" r:id="rId8"/>
    <p:sldId id="263" r:id="rId9"/>
    <p:sldId id="269" r:id="rId10"/>
    <p:sldId id="270" r:id="rId11"/>
    <p:sldId id="271" r:id="rId12"/>
    <p:sldId id="277" r:id="rId13"/>
    <p:sldId id="281" r:id="rId14"/>
    <p:sldId id="272" r:id="rId15"/>
    <p:sldId id="274" r:id="rId16"/>
    <p:sldId id="273" r:id="rId17"/>
    <p:sldId id="283" r:id="rId18"/>
    <p:sldId id="276" r:id="rId19"/>
    <p:sldId id="282" r:id="rId20"/>
    <p:sldId id="278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536FD-ADC6-4C49-96F8-31D0F0C07921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93106-2949-4648-BC93-C1F1A6BAC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97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96EA7E-E14C-47D0-AF28-46EE78CB1581}" type="datetimeFigureOut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EDB3EC-C385-4ABE-92BF-CC26D05EC7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87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DB3EC-C385-4ABE-92BF-CC26D05EC77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85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DB3EC-C385-4ABE-92BF-CC26D05EC77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458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DB3EC-C385-4ABE-92BF-CC26D05EC77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63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DB3EC-C385-4ABE-92BF-CC26D05EC77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8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DB3EC-C385-4ABE-92BF-CC26D05EC77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55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DB3EC-C385-4ABE-92BF-CC26D05EC77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56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ED9195-2068-4FD1-8EAF-CDA891C52828}" type="datetimeFigureOut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B5E924-360D-4BA2-963D-F3E91F65DE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9195-2068-4FD1-8EAF-CDA891C52828}" type="datetimeFigureOut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924-360D-4BA2-963D-F3E91F65DE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9195-2068-4FD1-8EAF-CDA891C52828}" type="datetimeFigureOut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924-360D-4BA2-963D-F3E91F65DE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9195-2068-4FD1-8EAF-CDA891C52828}" type="datetimeFigureOut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924-360D-4BA2-963D-F3E91F65DE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9195-2068-4FD1-8EAF-CDA891C52828}" type="datetimeFigureOut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924-360D-4BA2-963D-F3E91F65DE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9195-2068-4FD1-8EAF-CDA891C52828}" type="datetimeFigureOut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924-360D-4BA2-963D-F3E91F65DE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9195-2068-4FD1-8EAF-CDA891C52828}" type="datetimeFigureOut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924-360D-4BA2-963D-F3E91F65DE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9195-2068-4FD1-8EAF-CDA891C52828}" type="datetimeFigureOut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924-360D-4BA2-963D-F3E91F65DE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9195-2068-4FD1-8EAF-CDA891C52828}" type="datetimeFigureOut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924-360D-4BA2-963D-F3E91F65DE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6ED9195-2068-4FD1-8EAF-CDA891C52828}" type="datetimeFigureOut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924-360D-4BA2-963D-F3E91F65DE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ED9195-2068-4FD1-8EAF-CDA891C52828}" type="datetimeFigureOut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B5E924-360D-4BA2-963D-F3E91F65DE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6ED9195-2068-4FD1-8EAF-CDA891C52828}" type="datetimeFigureOut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AB5E924-360D-4BA2-963D-F3E91F65DE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.naviance.com/paintbranch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.org/" TargetMode="External"/><Relationship Id="rId2" Type="http://schemas.openxmlformats.org/officeDocument/2006/relationships/hyperlink" Target="http://www.collegeboard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ntgomeryschoolsmd.org/schools/paintbranchh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hub.nacacnet.org/CollegeFairDirectory?id=a0k1P000017XRJ7QAO&amp;_ga=2.252955791.760111320.1580135925-972041635.1576775955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gomeryserves.org/volunteers/student-service-learning-ss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ntgomeryschoolsmd.org/curriculum/hsa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PBHS</a:t>
            </a:r>
            <a:r>
              <a:rPr lang="en-US" dirty="0"/>
              <a:t> Junior Parent Information Night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/>
              <a:t>of 2021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91131"/>
            <a:ext cx="1856509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err="1"/>
              <a:t>Naviance</a:t>
            </a:r>
            <a:r>
              <a:rPr lang="en-US" dirty="0"/>
              <a:t> is a FREE comprehensive online program that assists students and parents with: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College Search and Comparison</a:t>
            </a:r>
          </a:p>
          <a:p>
            <a:r>
              <a:rPr lang="en-US" dirty="0"/>
              <a:t>Career Exploration</a:t>
            </a:r>
          </a:p>
          <a:p>
            <a:r>
              <a:rPr lang="en-US" dirty="0"/>
              <a:t>College Application Process</a:t>
            </a:r>
          </a:p>
          <a:p>
            <a:r>
              <a:rPr lang="en-US" dirty="0"/>
              <a:t>Scholarship Searches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Naviance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646" y="5105400"/>
            <a:ext cx="2900154" cy="119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9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2578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Website:</a:t>
            </a:r>
          </a:p>
          <a:p>
            <a:pPr marL="109728" indent="0">
              <a:buNone/>
            </a:pPr>
            <a:r>
              <a:rPr lang="en-US" dirty="0">
                <a:hlinkClick r:id="rId2"/>
              </a:rPr>
              <a:t>https://student.naviance.com/paintbranch</a:t>
            </a: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b="1" dirty="0"/>
              <a:t>What if you forget your password?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Username: Email address</a:t>
            </a:r>
          </a:p>
          <a:p>
            <a:pPr marL="109728" indent="0">
              <a:buNone/>
            </a:pPr>
            <a:r>
              <a:rPr lang="en-US" dirty="0"/>
              <a:t>Password: Your child’s counselor/CCIC can reset password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access </a:t>
            </a:r>
            <a:r>
              <a:rPr lang="en-US" dirty="0" err="1"/>
              <a:t>Naviance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87136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Naviance</a:t>
            </a:r>
            <a:r>
              <a:rPr lang="en-US" dirty="0"/>
              <a:t> Log-in:</a:t>
            </a:r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143000"/>
            <a:ext cx="7848599" cy="480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41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271962"/>
            <a:ext cx="8077200" cy="459273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Naviance</a:t>
            </a:r>
            <a:r>
              <a:rPr lang="en-US" dirty="0">
                <a:solidFill>
                  <a:schemeClr val="tx1"/>
                </a:solidFill>
              </a:rPr>
              <a:t> Register: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4294967295"/>
          </p:nvPr>
        </p:nvSpPr>
        <p:spPr>
          <a:xfrm>
            <a:off x="3581400" y="5864692"/>
            <a:ext cx="3975100" cy="935038"/>
          </a:xfrm>
        </p:spPr>
        <p:txBody>
          <a:bodyPr>
            <a:noAutofit/>
          </a:bodyPr>
          <a:lstStyle/>
          <a:p>
            <a:pPr algn="ctr"/>
            <a:endParaRPr lang="en-US" sz="1600" dirty="0"/>
          </a:p>
          <a:p>
            <a:pPr algn="ctr"/>
            <a:r>
              <a:rPr lang="en-US" sz="1600" dirty="0"/>
              <a:t>See your student’s counselor for a </a:t>
            </a:r>
          </a:p>
          <a:p>
            <a:pPr marL="109728" indent="0" algn="ctr">
              <a:buNone/>
            </a:pPr>
            <a:r>
              <a:rPr lang="en-US" sz="1600" dirty="0"/>
              <a:t>registration code.</a:t>
            </a:r>
          </a:p>
        </p:txBody>
      </p:sp>
    </p:spTree>
    <p:extLst>
      <p:ext uri="{BB962C8B-B14F-4D97-AF65-F5344CB8AC3E}">
        <p14:creationId xmlns:p14="http://schemas.microsoft.com/office/powerpoint/2010/main" val="649608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College Application</a:t>
            </a:r>
          </a:p>
          <a:p>
            <a:r>
              <a:rPr lang="en-US" dirty="0"/>
              <a:t>Official Transcript</a:t>
            </a:r>
          </a:p>
          <a:p>
            <a:r>
              <a:rPr lang="en-US" dirty="0"/>
              <a:t>Testing: SAT, ACT, </a:t>
            </a:r>
            <a:r>
              <a:rPr lang="en-US" dirty="0" err="1"/>
              <a:t>TOEFL</a:t>
            </a:r>
            <a:endParaRPr lang="en-US" dirty="0"/>
          </a:p>
          <a:p>
            <a:r>
              <a:rPr lang="en-US" dirty="0"/>
              <a:t>Letters of Recommendation</a:t>
            </a:r>
          </a:p>
          <a:p>
            <a:r>
              <a:rPr lang="en-US" dirty="0"/>
              <a:t>Financial Aid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/>
              <a:t>Please be sure to attend a Senior Meeting this summer for more detailed information.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College Admissions Components</a:t>
            </a:r>
          </a:p>
        </p:txBody>
      </p:sp>
    </p:spTree>
    <p:extLst>
      <p:ext uri="{BB962C8B-B14F-4D97-AF65-F5344CB8AC3E}">
        <p14:creationId xmlns:p14="http://schemas.microsoft.com/office/powerpoint/2010/main" val="103882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Register for the SAT / ACT</a:t>
            </a:r>
          </a:p>
          <a:p>
            <a:r>
              <a:rPr lang="en-US" dirty="0"/>
              <a:t>Begin researching postsecondary options </a:t>
            </a:r>
          </a:p>
          <a:p>
            <a:r>
              <a:rPr lang="en-US" dirty="0"/>
              <a:t>Consider teachers for letters of recommendation</a:t>
            </a:r>
          </a:p>
          <a:p>
            <a:r>
              <a:rPr lang="en-US" dirty="0"/>
              <a:t>Resume / Brag Sheet</a:t>
            </a:r>
          </a:p>
          <a:p>
            <a:r>
              <a:rPr lang="en-US" dirty="0"/>
              <a:t>Schedule college tours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I be doing now?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819400"/>
            <a:ext cx="4762500" cy="3400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87" y="4601425"/>
            <a:ext cx="1657797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80" y="4560987"/>
            <a:ext cx="1385813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" y="4601425"/>
            <a:ext cx="12573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30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81328"/>
            <a:ext cx="8382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SAT</a:t>
            </a:r>
          </a:p>
          <a:p>
            <a:pPr marL="109728" indent="0">
              <a:buNone/>
            </a:pPr>
            <a:r>
              <a:rPr lang="en-US" dirty="0">
                <a:hlinkClick r:id="rId2"/>
              </a:rPr>
              <a:t>www.collegeboard.org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Test Date: May 2</a:t>
            </a:r>
            <a:r>
              <a:rPr lang="en-US" baseline="30000" dirty="0"/>
              <a:t>nd</a:t>
            </a:r>
            <a:r>
              <a:rPr lang="en-US" dirty="0"/>
              <a:t> ; Register by April 3</a:t>
            </a:r>
            <a:r>
              <a:rPr lang="en-US" baseline="30000" dirty="0"/>
              <a:t>rd</a:t>
            </a:r>
            <a:r>
              <a:rPr lang="en-US" dirty="0"/>
              <a:t> </a:t>
            </a:r>
          </a:p>
          <a:p>
            <a:pPr marL="109728" indent="0">
              <a:buNone/>
            </a:pPr>
            <a:r>
              <a:rPr lang="en-US" dirty="0"/>
              <a:t>Test Date: June 6</a:t>
            </a:r>
            <a:r>
              <a:rPr lang="en-US" baseline="30000" dirty="0"/>
              <a:t>th</a:t>
            </a:r>
            <a:r>
              <a:rPr lang="en-US" dirty="0"/>
              <a:t> ; Register by May 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ACT</a:t>
            </a:r>
          </a:p>
          <a:p>
            <a:pPr marL="109728" indent="0">
              <a:buNone/>
            </a:pPr>
            <a:r>
              <a:rPr lang="en-US" dirty="0">
                <a:hlinkClick r:id="rId3"/>
              </a:rPr>
              <a:t>www.act.org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Test Date: June 13</a:t>
            </a:r>
            <a:r>
              <a:rPr lang="en-US" baseline="30000" dirty="0"/>
              <a:t>th</a:t>
            </a:r>
            <a:r>
              <a:rPr lang="en-US" dirty="0"/>
              <a:t>; Register by May 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109728" indent="0">
              <a:buNone/>
            </a:pPr>
            <a:r>
              <a:rPr lang="en-US" dirty="0"/>
              <a:t>Test Date: July 18</a:t>
            </a:r>
            <a:r>
              <a:rPr lang="en-US" baseline="30000" dirty="0"/>
              <a:t>th</a:t>
            </a:r>
            <a:r>
              <a:rPr lang="en-US" dirty="0"/>
              <a:t>; Register by June 19</a:t>
            </a:r>
            <a:r>
              <a:rPr lang="en-US" baseline="30000" dirty="0"/>
              <a:t>th</a:t>
            </a:r>
            <a:r>
              <a:rPr lang="en-US" dirty="0"/>
              <a:t>  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sz="1500" dirty="0">
                <a:hlinkClick r:id="rId4"/>
              </a:rPr>
              <a:t>http://www.montgomeryschoolsmd.org/schools/paintbranchhs</a:t>
            </a:r>
            <a:endParaRPr lang="en-US" sz="1500" dirty="0"/>
          </a:p>
          <a:p>
            <a:pPr marL="109728" indent="0">
              <a:buNone/>
            </a:pPr>
            <a:endParaRPr lang="en-US" sz="1500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I register my child for a college admissions test?</a:t>
            </a:r>
          </a:p>
        </p:txBody>
      </p:sp>
    </p:spTree>
    <p:extLst>
      <p:ext uri="{BB962C8B-B14F-4D97-AF65-F5344CB8AC3E}">
        <p14:creationId xmlns:p14="http://schemas.microsoft.com/office/powerpoint/2010/main" val="1138505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800000"/>
                </a:solidFill>
              </a:rPr>
              <a:t>PBHS</a:t>
            </a:r>
            <a:r>
              <a:rPr lang="en-US" dirty="0">
                <a:solidFill>
                  <a:srgbClr val="800000"/>
                </a:solidFill>
              </a:rPr>
              <a:t> SAT SCHOOL DAY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March 25, 2020</a:t>
            </a:r>
          </a:p>
        </p:txBody>
      </p:sp>
    </p:spTree>
    <p:extLst>
      <p:ext uri="{BB962C8B-B14F-4D97-AF65-F5344CB8AC3E}">
        <p14:creationId xmlns:p14="http://schemas.microsoft.com/office/powerpoint/2010/main" val="3156299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17637"/>
            <a:ext cx="8646649" cy="4762583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u="sng" dirty="0"/>
              <a:t>Where:</a:t>
            </a:r>
            <a:r>
              <a:rPr lang="en-US" dirty="0"/>
              <a:t> Discovery Sports Center 18031 Central Park Circle Boyds, MD 20841</a:t>
            </a:r>
          </a:p>
          <a:p>
            <a:pPr marL="109728" indent="0">
              <a:buNone/>
            </a:pPr>
            <a:r>
              <a:rPr lang="en-US" u="sng" dirty="0"/>
              <a:t>When:</a:t>
            </a:r>
            <a:r>
              <a:rPr lang="en-US" dirty="0"/>
              <a:t> April 1</a:t>
            </a:r>
            <a:r>
              <a:rPr lang="en-US" baseline="30000" dirty="0"/>
              <a:t>st</a:t>
            </a:r>
            <a:r>
              <a:rPr lang="en-US" dirty="0"/>
              <a:t> during the school day</a:t>
            </a:r>
          </a:p>
          <a:p>
            <a:pPr marL="109728" indent="0">
              <a:buNone/>
            </a:pPr>
            <a:r>
              <a:rPr lang="en-US" u="sng" dirty="0"/>
              <a:t>How:</a:t>
            </a:r>
            <a:r>
              <a:rPr lang="en-US" dirty="0"/>
              <a:t> By March 27</a:t>
            </a:r>
            <a:r>
              <a:rPr lang="en-US" baseline="30000" dirty="0"/>
              <a:t>th</a:t>
            </a:r>
            <a:r>
              <a:rPr lang="en-US" dirty="0"/>
              <a:t> submit</a:t>
            </a:r>
          </a:p>
          <a:p>
            <a:pPr marL="109728" indent="0">
              <a:buNone/>
            </a:pPr>
            <a:r>
              <a:rPr lang="en-US" dirty="0"/>
              <a:t>$7.00 &amp; signed permission</a:t>
            </a:r>
          </a:p>
          <a:p>
            <a:pPr marL="109728" indent="0">
              <a:buNone/>
            </a:pPr>
            <a:r>
              <a:rPr lang="en-US" dirty="0"/>
              <a:t>slip to Mrs. Kelly in the</a:t>
            </a:r>
          </a:p>
          <a:p>
            <a:pPr marL="109728" indent="0">
              <a:buNone/>
            </a:pPr>
            <a:r>
              <a:rPr lang="en-US" dirty="0"/>
              <a:t>College/Career Center.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Parents may attend the </a:t>
            </a:r>
          </a:p>
          <a:p>
            <a:pPr marL="109728" indent="0">
              <a:buNone/>
            </a:pPr>
            <a:r>
              <a:rPr lang="en-US" dirty="0"/>
              <a:t>evening of March 31</a:t>
            </a:r>
            <a:r>
              <a:rPr lang="en-US" baseline="30000" dirty="0"/>
              <a:t>st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from 6:30-8:30 for FREE.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32" y="2649070"/>
            <a:ext cx="3882099" cy="3513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Junior College Fair</a:t>
            </a:r>
          </a:p>
        </p:txBody>
      </p:sp>
    </p:spTree>
    <p:extLst>
      <p:ext uri="{BB962C8B-B14F-4D97-AF65-F5344CB8AC3E}">
        <p14:creationId xmlns:p14="http://schemas.microsoft.com/office/powerpoint/2010/main" val="1045459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5443402"/>
            <a:ext cx="8458200" cy="648232"/>
          </a:xfrm>
        </p:spPr>
        <p:txBody>
          <a:bodyPr>
            <a:normAutofit/>
          </a:bodyPr>
          <a:lstStyle/>
          <a:p>
            <a:pPr algn="ctr"/>
            <a:endParaRPr lang="en-US" sz="1050" dirty="0"/>
          </a:p>
          <a:p>
            <a:r>
              <a:rPr lang="en-US" sz="1050" dirty="0">
                <a:hlinkClick r:id="rId2"/>
              </a:rPr>
              <a:t>https://hub.nacacnet.org/CollegeFairDirectory?id=a0k1P000017XRJ7QAO&amp;_ga=2.252955791.760111320.1580135925-972041635.1576775955</a:t>
            </a:r>
            <a:endParaRPr lang="en-US" sz="1050" dirty="0"/>
          </a:p>
          <a:p>
            <a:endParaRPr lang="en-US" sz="1050" dirty="0"/>
          </a:p>
        </p:txBody>
      </p:sp>
      <p:pic>
        <p:nvPicPr>
          <p:cNvPr id="2050" name="Picture 2" descr="https://lh5.googleusercontent.com/OLissaLM1EP-PBi9q4RREPAKW2stGZLBvKrtcFxTUPR93roxM_LO0LtJXPNVDuKAXQ4wRHCANZX0mv5kiFyLBokrF1v4pPS92SPVkwYH9Z3ZqLu56ec=w117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07" b="2920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 Junior College Fair Participants visit:</a:t>
            </a:r>
          </a:p>
        </p:txBody>
      </p:sp>
    </p:spTree>
    <p:extLst>
      <p:ext uri="{BB962C8B-B14F-4D97-AF65-F5344CB8AC3E}">
        <p14:creationId xmlns:p14="http://schemas.microsoft.com/office/powerpoint/2010/main" val="276804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Senior Year and Beyond/Grad. Requirements</a:t>
            </a:r>
          </a:p>
          <a:p>
            <a:r>
              <a:rPr lang="en-US" dirty="0"/>
              <a:t>College/Career Center Resources</a:t>
            </a:r>
          </a:p>
          <a:p>
            <a:r>
              <a:rPr lang="en-US" dirty="0" err="1"/>
              <a:t>Naviance</a:t>
            </a:r>
            <a:endParaRPr lang="en-US" dirty="0"/>
          </a:p>
          <a:p>
            <a:r>
              <a:rPr lang="en-US" dirty="0"/>
              <a:t>Introduction to the College Application Process </a:t>
            </a:r>
          </a:p>
          <a:p>
            <a:r>
              <a:rPr lang="en-US" dirty="0"/>
              <a:t>Junior College Fair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40015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endParaRPr lang="en-US" sz="4800" dirty="0"/>
          </a:p>
          <a:p>
            <a:pPr marL="109728" indent="0" algn="ctr">
              <a:buNone/>
            </a:pPr>
            <a:r>
              <a:rPr lang="en-US" sz="4800" dirty="0"/>
              <a:t>Please call </a:t>
            </a:r>
          </a:p>
          <a:p>
            <a:pPr marL="109728" indent="0" algn="ctr">
              <a:buNone/>
            </a:pPr>
            <a:r>
              <a:rPr lang="en-US" sz="4800" dirty="0"/>
              <a:t>301-388-9920</a:t>
            </a:r>
          </a:p>
          <a:p>
            <a:pPr marL="109728" indent="0" algn="ctr">
              <a:buNone/>
            </a:pPr>
            <a:r>
              <a:rPr lang="en-US" sz="4800" dirty="0"/>
              <a:t>with any additional questions.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5202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dirty="0"/>
              <a:t>Students are required to earn a minimum of 22 credits in order to earn a high school diploma from Montgomery County.  The following credits are required for graduation:</a:t>
            </a:r>
          </a:p>
          <a:p>
            <a:pPr marL="0" indent="0">
              <a:buNone/>
            </a:pPr>
            <a:r>
              <a:rPr lang="en-US" dirty="0"/>
              <a:t>4.0	English</a:t>
            </a:r>
          </a:p>
          <a:p>
            <a:pPr marL="0" indent="0">
              <a:buNone/>
            </a:pPr>
            <a:r>
              <a:rPr lang="en-US" dirty="0"/>
              <a:t>4.0	Math (Algebra 1 and Geometry)</a:t>
            </a:r>
          </a:p>
          <a:p>
            <a:pPr marL="0" indent="0">
              <a:buNone/>
            </a:pPr>
            <a:r>
              <a:rPr lang="en-US" dirty="0"/>
              <a:t>3.0	Social Studies (World History, NSL Gov’t, and US)</a:t>
            </a:r>
          </a:p>
          <a:p>
            <a:pPr marL="0" indent="0">
              <a:buNone/>
            </a:pPr>
            <a:r>
              <a:rPr lang="en-US" dirty="0"/>
              <a:t>3.0	Science (1 Physical Science and Biology)</a:t>
            </a:r>
          </a:p>
          <a:p>
            <a:pPr marL="0" indent="0">
              <a:buNone/>
            </a:pPr>
            <a:r>
              <a:rPr lang="en-US" dirty="0"/>
              <a:t>1.0	Technology</a:t>
            </a:r>
          </a:p>
          <a:p>
            <a:pPr marL="0" indent="0">
              <a:buNone/>
            </a:pPr>
            <a:r>
              <a:rPr lang="en-US" dirty="0"/>
              <a:t>1.0 	Fine Art</a:t>
            </a:r>
          </a:p>
          <a:p>
            <a:pPr marL="0" indent="0">
              <a:buNone/>
            </a:pPr>
            <a:r>
              <a:rPr lang="en-US" dirty="0"/>
              <a:t>1.0	Physical Education</a:t>
            </a:r>
          </a:p>
          <a:p>
            <a:pPr marL="0" indent="0">
              <a:buNone/>
            </a:pPr>
            <a:r>
              <a:rPr lang="en-US" dirty="0"/>
              <a:t>0.5	Health Education</a:t>
            </a:r>
          </a:p>
          <a:p>
            <a:pPr marL="0" indent="0">
              <a:buNone/>
            </a:pPr>
            <a:r>
              <a:rPr lang="en-US" dirty="0"/>
              <a:t>2.5	Elective </a:t>
            </a:r>
          </a:p>
          <a:p>
            <a:pPr marL="0" indent="0">
              <a:buNone/>
            </a:pPr>
            <a:r>
              <a:rPr lang="en-US" i="1" dirty="0"/>
              <a:t>The additional credits required for graduation may be fulfilled by one of the following options.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i="1" dirty="0"/>
              <a:t> World Language (2.0)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i="1" dirty="0"/>
              <a:t>Career Development Program (3.0 – 9.0)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GRADUATION REQUIREMENTS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1328"/>
            <a:ext cx="84582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/>
              <a:t>Student Service Learning Hours (SSL)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b="0" dirty="0"/>
              <a:t>Students must earn 75 hours of community service.  You can find information on the </a:t>
            </a:r>
            <a:r>
              <a:rPr lang="en-US" dirty="0"/>
              <a:t>MCPS</a:t>
            </a:r>
            <a:r>
              <a:rPr lang="en-US" b="0" dirty="0"/>
              <a:t> website regarding approved community service opportunities for students. </a:t>
            </a:r>
            <a:r>
              <a:rPr lang="en-US" b="0" dirty="0">
                <a:hlinkClick r:id="rId3"/>
              </a:rPr>
              <a:t>http://www.montgomeryserves.org/volunteers/student-service-learning-ssl</a:t>
            </a: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u="sng" dirty="0"/>
              <a:t>Maryland State Assessments</a:t>
            </a: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/>
              <a:t>For up-to-date information </a:t>
            </a:r>
            <a:r>
              <a:rPr lang="en-US" dirty="0"/>
              <a:t>visit </a:t>
            </a:r>
            <a:r>
              <a:rPr lang="en-US" dirty="0">
                <a:hlinkClick r:id="rId4"/>
              </a:rPr>
              <a:t>http://www.montgomeryschoolsmd.org/curriculum/hsa/</a:t>
            </a:r>
            <a:r>
              <a:rPr lang="en-US" dirty="0"/>
              <a:t> </a:t>
            </a:r>
            <a:endParaRPr lang="en-US" b="0" dirty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graduation requirements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019274"/>
            <a:ext cx="6086199" cy="3126902"/>
          </a:xfrm>
        </p:spPr>
        <p:txBody>
          <a:bodyPr/>
          <a:lstStyle/>
          <a:p>
            <a:r>
              <a:rPr lang="en-US" dirty="0"/>
              <a:t>Access transcripts</a:t>
            </a:r>
          </a:p>
          <a:p>
            <a:r>
              <a:rPr lang="en-US" dirty="0"/>
              <a:t>Click Document Library</a:t>
            </a:r>
          </a:p>
          <a:p>
            <a:r>
              <a:rPr lang="en-US" dirty="0"/>
              <a:t>Click on </a:t>
            </a:r>
            <a:r>
              <a:rPr lang="en-US" dirty="0" err="1"/>
              <a:t>SGGCR</a:t>
            </a:r>
            <a:r>
              <a:rPr lang="en-US" dirty="0"/>
              <a:t> Reports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4636"/>
          </a:xfrm>
        </p:spPr>
        <p:txBody>
          <a:bodyPr/>
          <a:lstStyle/>
          <a:p>
            <a:r>
              <a:rPr lang="en-US" dirty="0"/>
              <a:t>MCPS Parent Portal</a:t>
            </a:r>
          </a:p>
        </p:txBody>
      </p:sp>
      <p:sp>
        <p:nvSpPr>
          <p:cNvPr id="5" name="Down Arrow 4"/>
          <p:cNvSpPr/>
          <p:nvPr/>
        </p:nvSpPr>
        <p:spPr>
          <a:xfrm rot="5400000">
            <a:off x="8095488" y="3969159"/>
            <a:ext cx="484632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55476"/>
            <a:ext cx="7022592" cy="366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48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As your child selects his/her courses and electives, consider the following: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Remaining graduation requirements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College admissions prerequisites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Courses related to future career or intended college major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Senior Course Selection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000" dirty="0"/>
              <a:t>Internship</a:t>
            </a:r>
          </a:p>
          <a:p>
            <a:pPr algn="ctr">
              <a:buNone/>
            </a:pPr>
            <a:r>
              <a:rPr lang="en-US" sz="3000" dirty="0"/>
              <a:t>World Language</a:t>
            </a:r>
          </a:p>
          <a:p>
            <a:pPr algn="ctr">
              <a:buNone/>
            </a:pPr>
            <a:r>
              <a:rPr lang="en-US" sz="3000" dirty="0"/>
              <a:t>Thomas Edison School of Technology</a:t>
            </a:r>
          </a:p>
          <a:p>
            <a:pPr algn="ctr">
              <a:buNone/>
            </a:pPr>
            <a:r>
              <a:rPr lang="en-US" sz="3000" dirty="0"/>
              <a:t>Dual Enrollment at Montgomery College</a:t>
            </a:r>
          </a:p>
          <a:p>
            <a:pPr algn="ctr">
              <a:buNone/>
            </a:pPr>
            <a:r>
              <a:rPr lang="en-US" sz="3000" dirty="0"/>
              <a:t>Child Care and Development</a:t>
            </a:r>
          </a:p>
          <a:p>
            <a:pPr algn="ctr">
              <a:buNone/>
            </a:pPr>
            <a:r>
              <a:rPr lang="en-US" sz="3000" dirty="0"/>
              <a:t>Restaurant Management</a:t>
            </a:r>
          </a:p>
          <a:p>
            <a:pPr algn="ctr">
              <a:buNone/>
            </a:pPr>
            <a:r>
              <a:rPr lang="en-US" sz="3000" dirty="0"/>
              <a:t>Academy of Finance</a:t>
            </a:r>
          </a:p>
          <a:p>
            <a:pPr algn="ctr">
              <a:buNone/>
            </a:pPr>
            <a:r>
              <a:rPr lang="en-US" sz="3000" dirty="0"/>
              <a:t>Broadcast Media (TV or Radio)</a:t>
            </a:r>
          </a:p>
          <a:p>
            <a:pPr algn="ctr">
              <a:buNone/>
            </a:pPr>
            <a:r>
              <a:rPr lang="en-US" sz="3000" dirty="0"/>
              <a:t>Extracurricular Activities(Sports, clubs, volunteer work)</a:t>
            </a:r>
          </a:p>
          <a:p>
            <a:pPr algn="ctr">
              <a:buNone/>
            </a:pPr>
            <a:endParaRPr lang="en-US" sz="3000" dirty="0"/>
          </a:p>
          <a:p>
            <a:pPr algn="ctr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Enhancing Senior Year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7584"/>
            <a:ext cx="1447800" cy="195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4- year college</a:t>
            </a:r>
          </a:p>
          <a:p>
            <a:r>
              <a:rPr lang="en-US" dirty="0"/>
              <a:t>2- year college</a:t>
            </a:r>
          </a:p>
          <a:p>
            <a:r>
              <a:rPr lang="en-US" dirty="0"/>
              <a:t>Technical School</a:t>
            </a:r>
          </a:p>
          <a:p>
            <a:r>
              <a:rPr lang="en-US" dirty="0"/>
              <a:t>Apprenticeship</a:t>
            </a:r>
          </a:p>
          <a:p>
            <a:r>
              <a:rPr lang="en-US" dirty="0"/>
              <a:t>Military</a:t>
            </a:r>
          </a:p>
          <a:p>
            <a:r>
              <a:rPr lang="en-US" dirty="0"/>
              <a:t>Work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Setting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46138"/>
            <a:ext cx="54102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5824" y="1417638"/>
            <a:ext cx="8229600" cy="4525962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SAT/ACT/</a:t>
            </a:r>
            <a:r>
              <a:rPr lang="en-US" sz="2800" dirty="0" err="1"/>
              <a:t>Accuplacer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r>
              <a:rPr lang="en-US" sz="2800" dirty="0"/>
              <a:t>College Majors, Essays, and Applications</a:t>
            </a:r>
          </a:p>
          <a:p>
            <a:endParaRPr lang="en-US" sz="2800" dirty="0"/>
          </a:p>
          <a:p>
            <a:r>
              <a:rPr lang="en-US" sz="2800" dirty="0"/>
              <a:t>Financial Aid and Scholarships</a:t>
            </a:r>
          </a:p>
          <a:p>
            <a:endParaRPr lang="en-US" sz="2800" dirty="0"/>
          </a:p>
          <a:p>
            <a:r>
              <a:rPr lang="en-US" sz="2800" dirty="0"/>
              <a:t>College Representatives and Guest Speakers</a:t>
            </a:r>
          </a:p>
          <a:p>
            <a:endParaRPr lang="en-US" sz="2800" dirty="0"/>
          </a:p>
          <a:p>
            <a:r>
              <a:rPr lang="en-US" sz="2800" dirty="0" err="1"/>
              <a:t>Naviance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Resume Writing</a:t>
            </a:r>
          </a:p>
          <a:p>
            <a:endParaRPr lang="en-US" sz="2800" dirty="0"/>
          </a:p>
          <a:p>
            <a:r>
              <a:rPr lang="en-US" sz="2800" dirty="0"/>
              <a:t>Career Planning</a:t>
            </a:r>
          </a:p>
          <a:p>
            <a:pPr marL="109728" indent="0">
              <a:buNone/>
            </a:pPr>
            <a:endParaRPr lang="en-US" sz="2800" dirty="0"/>
          </a:p>
          <a:p>
            <a:r>
              <a:rPr lang="en-US" sz="2800" dirty="0"/>
              <a:t>College Selection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College/Career Center Supports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038600"/>
            <a:ext cx="5029200" cy="205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65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8335</TotalTime>
  <Words>675</Words>
  <Application>Microsoft Office PowerPoint</Application>
  <PresentationFormat>On-screen Show (4:3)</PresentationFormat>
  <Paragraphs>156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PBHS Junior Parent Information Night </vt:lpstr>
      <vt:lpstr>Agenda</vt:lpstr>
      <vt:lpstr>GRADUATION REQUIREMENTS</vt:lpstr>
      <vt:lpstr>Additional graduation requirements</vt:lpstr>
      <vt:lpstr>MCPS Parent Portal</vt:lpstr>
      <vt:lpstr>Senior Course Selection</vt:lpstr>
      <vt:lpstr>Enhancing Senior Year</vt:lpstr>
      <vt:lpstr>Goal Setting</vt:lpstr>
      <vt:lpstr>College/Career Center Supports</vt:lpstr>
      <vt:lpstr>Naviance</vt:lpstr>
      <vt:lpstr>How do I access Naviance?</vt:lpstr>
      <vt:lpstr>Naviance Log-in:</vt:lpstr>
      <vt:lpstr>Naviance Register:</vt:lpstr>
      <vt:lpstr>College Admissions Components</vt:lpstr>
      <vt:lpstr>What should I be doing now?</vt:lpstr>
      <vt:lpstr>How do I register my child for a college admissions test?</vt:lpstr>
      <vt:lpstr>PBHS SAT SCHOOL DAY </vt:lpstr>
      <vt:lpstr>Junior College Fair</vt:lpstr>
      <vt:lpstr>For Junior College Fair Participants visit: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PBHS REGISTRATION</dc:title>
  <dc:creator>jusbca</dc:creator>
  <cp:lastModifiedBy>Kelly, Latasha R</cp:lastModifiedBy>
  <cp:revision>98</cp:revision>
  <cp:lastPrinted>2020-02-13T19:52:58Z</cp:lastPrinted>
  <dcterms:created xsi:type="dcterms:W3CDTF">2013-02-12T03:23:17Z</dcterms:created>
  <dcterms:modified xsi:type="dcterms:W3CDTF">2020-03-02T18:10:00Z</dcterms:modified>
</cp:coreProperties>
</file>