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Amatic SC" panose="020B0604020202020204" charset="-79"/>
      <p:regular r:id="rId14"/>
      <p:bold r:id="rId15"/>
    </p:embeddedFont>
    <p:embeddedFont>
      <p:font typeface="Comfortaa" panose="020B0604020202020204" charset="0"/>
      <p:regular r:id="rId16"/>
      <p:bold r:id="rId17"/>
    </p:embeddedFont>
    <p:embeddedFont>
      <p:font typeface="Lora" panose="020B0604020202020204" charset="0"/>
      <p:regular r:id="rId18"/>
      <p:bold r:id="rId19"/>
      <p:italic r:id="rId20"/>
      <p:boldItalic r:id="rId21"/>
    </p:embeddedFont>
    <p:embeddedFont>
      <p:font typeface="Source Code Pro"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2" d="100"/>
          <a:sy n="162" d="100"/>
        </p:scale>
        <p:origin x="144" y="1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6f1ebb83f9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6f1ebb83f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6f25f0d09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6f25f0d09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52c092c26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52c092c2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6efe9dee83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6efe9dee83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6f1ebb83f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6f1ebb83f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6f1ebb83f9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6f1ebb83f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6efe9dee83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6efe9dee83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6efe9dee83_0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6efe9dee83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6efe9dee83_0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6efe9dee83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efe9dee83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6efe9dee83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ie6WBDzjtGA"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t>Encouraging engagement in your 9th &amp; 10th Grader</a:t>
            </a:r>
            <a:endParaRPr sz="6000"/>
          </a:p>
          <a:p>
            <a:pPr marL="0" lvl="0" indent="0" algn="ctr" rtl="0">
              <a:spcBef>
                <a:spcPts val="0"/>
              </a:spcBef>
              <a:spcAft>
                <a:spcPts val="0"/>
              </a:spcAft>
              <a:buNone/>
            </a:pPr>
            <a:endParaRPr sz="3000"/>
          </a:p>
        </p:txBody>
      </p:sp>
      <p:sp>
        <p:nvSpPr>
          <p:cNvPr id="57" name="Google Shape;57;p13"/>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latin typeface="Amatic SC"/>
                <a:ea typeface="Amatic SC"/>
                <a:cs typeface="Amatic SC"/>
                <a:sym typeface="Amatic SC"/>
              </a:rPr>
              <a:t>It’s time to get involved!</a:t>
            </a:r>
            <a:endParaRPr sz="3000">
              <a:latin typeface="Amatic SC"/>
              <a:ea typeface="Amatic SC"/>
              <a:cs typeface="Amatic SC"/>
              <a:sym typeface="Amatic SC"/>
            </a:endParaRPr>
          </a:p>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311700" y="292850"/>
            <a:ext cx="8520600" cy="801000"/>
          </a:xfrm>
          <a:prstGeom prst="rect">
            <a:avLst/>
          </a:prstGeom>
          <a:solidFill>
            <a:schemeClr val="dk1"/>
          </a:solidFill>
        </p:spPr>
        <p:txBody>
          <a:bodyPr spcFirstLastPara="1" wrap="square" lIns="91425" tIns="91425" rIns="91425" bIns="91425" anchor="t" anchorCtr="0">
            <a:noAutofit/>
          </a:bodyPr>
          <a:lstStyle/>
          <a:p>
            <a:pPr marL="0" lvl="0" indent="0" algn="l" rtl="0">
              <a:spcBef>
                <a:spcPts val="0"/>
              </a:spcBef>
              <a:spcAft>
                <a:spcPts val="0"/>
              </a:spcAft>
              <a:buNone/>
            </a:pPr>
            <a:r>
              <a:rPr lang="en"/>
              <a:t>Encouraging Engagement</a:t>
            </a:r>
            <a:endParaRPr/>
          </a:p>
        </p:txBody>
      </p:sp>
      <p:sp>
        <p:nvSpPr>
          <p:cNvPr id="108" name="Google Shape;108;p22"/>
          <p:cNvSpPr txBox="1">
            <a:spLocks noGrp="1"/>
          </p:cNvSpPr>
          <p:nvPr>
            <p:ph type="body" idx="1"/>
          </p:nvPr>
        </p:nvSpPr>
        <p:spPr>
          <a:xfrm>
            <a:off x="311700" y="1228675"/>
            <a:ext cx="8520600" cy="3637800"/>
          </a:xfrm>
          <a:prstGeom prst="rect">
            <a:avLst/>
          </a:prstGeom>
          <a:solidFill>
            <a:srgbClr val="FFFFFF"/>
          </a:solidFill>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Lora"/>
                <a:ea typeface="Lora"/>
                <a:cs typeface="Lora"/>
                <a:sym typeface="Lora"/>
              </a:rPr>
              <a:t>Research shows that students who are active in their school and community are:</a:t>
            </a:r>
            <a:endParaRPr sz="2400" b="1">
              <a:latin typeface="Lora"/>
              <a:ea typeface="Lora"/>
              <a:cs typeface="Lora"/>
              <a:sym typeface="Lora"/>
            </a:endParaRPr>
          </a:p>
          <a:p>
            <a:pPr marL="457200" lvl="0" indent="-342900" algn="l" rtl="0">
              <a:spcBef>
                <a:spcPts val="1600"/>
              </a:spcBef>
              <a:spcAft>
                <a:spcPts val="0"/>
              </a:spcAft>
              <a:buClr>
                <a:srgbClr val="000000"/>
              </a:buClr>
              <a:buSzPts val="1800"/>
              <a:buFont typeface="Lora"/>
              <a:buChar char="★"/>
            </a:pPr>
            <a:r>
              <a:rPr lang="en">
                <a:solidFill>
                  <a:srgbClr val="000000"/>
                </a:solidFill>
                <a:highlight>
                  <a:srgbClr val="FFFFFF"/>
                </a:highlight>
                <a:latin typeface="Lora"/>
                <a:ea typeface="Lora"/>
                <a:cs typeface="Lora"/>
                <a:sym typeface="Lora"/>
              </a:rPr>
              <a:t>2.5 times more likely to say that they get excellent grades and do well in school</a:t>
            </a:r>
            <a:endParaRPr>
              <a:solidFill>
                <a:srgbClr val="000000"/>
              </a:solidFill>
              <a:highlight>
                <a:srgbClr val="FFFFFF"/>
              </a:highlight>
              <a:latin typeface="Lora"/>
              <a:ea typeface="Lora"/>
              <a:cs typeface="Lora"/>
              <a:sym typeface="Lora"/>
            </a:endParaRPr>
          </a:p>
          <a:p>
            <a:pPr marL="457200" lvl="0" indent="-342900" algn="l" rtl="0">
              <a:spcBef>
                <a:spcPts val="0"/>
              </a:spcBef>
              <a:spcAft>
                <a:spcPts val="0"/>
              </a:spcAft>
              <a:buClr>
                <a:srgbClr val="000000"/>
              </a:buClr>
              <a:buSzPts val="1800"/>
              <a:buFont typeface="Lora"/>
              <a:buChar char="★"/>
            </a:pPr>
            <a:r>
              <a:rPr lang="en">
                <a:solidFill>
                  <a:srgbClr val="000000"/>
                </a:solidFill>
                <a:highlight>
                  <a:srgbClr val="FFFFFF"/>
                </a:highlight>
                <a:latin typeface="Lora"/>
                <a:ea typeface="Lora"/>
                <a:cs typeface="Lora"/>
                <a:sym typeface="Lora"/>
              </a:rPr>
              <a:t>4.5 times more likely to be hopeful about the future than their  disengaged peers.</a:t>
            </a:r>
            <a:endParaRPr>
              <a:solidFill>
                <a:srgbClr val="000000"/>
              </a:solidFill>
              <a:highlight>
                <a:srgbClr val="FFFFFF"/>
              </a:highlight>
              <a:latin typeface="Lora"/>
              <a:ea typeface="Lora"/>
              <a:cs typeface="Lora"/>
              <a:sym typeface="Lora"/>
            </a:endParaRPr>
          </a:p>
          <a:p>
            <a:pPr marL="0" lvl="0" indent="0" algn="l" rtl="0">
              <a:spcBef>
                <a:spcPts val="1600"/>
              </a:spcBef>
              <a:spcAft>
                <a:spcPts val="0"/>
              </a:spcAft>
              <a:buNone/>
            </a:pPr>
            <a:endParaRPr>
              <a:solidFill>
                <a:srgbClr val="000000"/>
              </a:solidFill>
              <a:highlight>
                <a:srgbClr val="FFFFFF"/>
              </a:highlight>
              <a:latin typeface="Lora"/>
              <a:ea typeface="Lora"/>
              <a:cs typeface="Lora"/>
              <a:sym typeface="Lora"/>
            </a:endParaRPr>
          </a:p>
          <a:p>
            <a:pPr marL="0" lvl="0" indent="0" algn="l" rtl="0">
              <a:spcBef>
                <a:spcPts val="1600"/>
              </a:spcBef>
              <a:spcAft>
                <a:spcPts val="0"/>
              </a:spcAft>
              <a:buNone/>
            </a:pPr>
            <a:r>
              <a:rPr lang="en">
                <a:solidFill>
                  <a:srgbClr val="000000"/>
                </a:solidFill>
                <a:highlight>
                  <a:srgbClr val="FFFFFF"/>
                </a:highlight>
                <a:latin typeface="Lora"/>
                <a:ea typeface="Lora"/>
                <a:cs typeface="Lora"/>
                <a:sym typeface="Lora"/>
              </a:rPr>
              <a:t>(Source: </a:t>
            </a:r>
            <a:r>
              <a:rPr lang="en" i="1">
                <a:solidFill>
                  <a:srgbClr val="000000"/>
                </a:solidFill>
                <a:highlight>
                  <a:srgbClr val="FFFFFF"/>
                </a:highlight>
                <a:latin typeface="Lora"/>
                <a:ea typeface="Lora"/>
                <a:cs typeface="Lora"/>
                <a:sym typeface="Lora"/>
              </a:rPr>
              <a:t>Principal, Sept/Oct 2018</a:t>
            </a:r>
            <a:r>
              <a:rPr lang="en">
                <a:solidFill>
                  <a:srgbClr val="000000"/>
                </a:solidFill>
                <a:highlight>
                  <a:srgbClr val="FFFFFF"/>
                </a:highlight>
                <a:latin typeface="Lora"/>
                <a:ea typeface="Lora"/>
                <a:cs typeface="Lora"/>
                <a:sym typeface="Lora"/>
              </a:rPr>
              <a:t>)</a:t>
            </a:r>
            <a:endParaRPr>
              <a:solidFill>
                <a:srgbClr val="000000"/>
              </a:solidFill>
              <a:highlight>
                <a:srgbClr val="FFFFFF"/>
              </a:highlight>
              <a:latin typeface="Lora"/>
              <a:ea typeface="Lora"/>
              <a:cs typeface="Lora"/>
              <a:sym typeface="Lora"/>
            </a:endParaRPr>
          </a:p>
          <a:p>
            <a:pPr marL="0" lvl="0" indent="0" algn="l" rtl="0">
              <a:spcBef>
                <a:spcPts val="1600"/>
              </a:spcBef>
              <a:spcAft>
                <a:spcPts val="160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2"/>
        <p:cNvGrpSpPr/>
        <p:nvPr/>
      </p:nvGrpSpPr>
      <p:grpSpPr>
        <a:xfrm>
          <a:off x="0" y="0"/>
          <a:ext cx="0" cy="0"/>
          <a:chOff x="0" y="0"/>
          <a:chExt cx="0" cy="0"/>
        </a:xfrm>
      </p:grpSpPr>
      <p:sp>
        <p:nvSpPr>
          <p:cNvPr id="113" name="Google Shape;113;p23"/>
          <p:cNvSpPr txBox="1"/>
          <p:nvPr/>
        </p:nvSpPr>
        <p:spPr>
          <a:xfrm>
            <a:off x="1334850" y="466300"/>
            <a:ext cx="6290100" cy="421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000" b="1">
              <a:solidFill>
                <a:schemeClr val="accent1"/>
              </a:solidFill>
              <a:latin typeface="Amatic SC"/>
              <a:ea typeface="Amatic SC"/>
              <a:cs typeface="Amatic SC"/>
              <a:sym typeface="Amatic SC"/>
            </a:endParaRPr>
          </a:p>
          <a:p>
            <a:pPr marL="0" lvl="0" indent="0" algn="ctr" rtl="0">
              <a:spcBef>
                <a:spcPts val="0"/>
              </a:spcBef>
              <a:spcAft>
                <a:spcPts val="0"/>
              </a:spcAft>
              <a:buNone/>
            </a:pPr>
            <a:r>
              <a:rPr lang="en" sz="3000" b="1">
                <a:solidFill>
                  <a:schemeClr val="accent1"/>
                </a:solidFill>
                <a:latin typeface="Amatic SC"/>
                <a:ea typeface="Amatic SC"/>
                <a:cs typeface="Amatic SC"/>
                <a:sym typeface="Amatic SC"/>
              </a:rPr>
              <a:t>It’s not too late!</a:t>
            </a:r>
            <a:endParaRPr sz="3000" b="1">
              <a:solidFill>
                <a:schemeClr val="accent1"/>
              </a:solidFill>
              <a:latin typeface="Amatic SC"/>
              <a:ea typeface="Amatic SC"/>
              <a:cs typeface="Amatic SC"/>
              <a:sym typeface="Amatic SC"/>
            </a:endParaRPr>
          </a:p>
          <a:p>
            <a:pPr marL="0" lvl="0" indent="0" algn="ctr" rtl="0">
              <a:spcBef>
                <a:spcPts val="0"/>
              </a:spcBef>
              <a:spcAft>
                <a:spcPts val="0"/>
              </a:spcAft>
              <a:buNone/>
            </a:pPr>
            <a:r>
              <a:rPr lang="en" sz="4800" b="1">
                <a:solidFill>
                  <a:schemeClr val="accent1"/>
                </a:solidFill>
                <a:latin typeface="Amatic SC"/>
                <a:ea typeface="Amatic SC"/>
                <a:cs typeface="Amatic SC"/>
                <a:sym typeface="Amatic SC"/>
              </a:rPr>
              <a:t>Encourage your student to get involved now</a:t>
            </a:r>
            <a:r>
              <a:rPr lang="en" sz="3000" b="1">
                <a:solidFill>
                  <a:schemeClr val="accent1"/>
                </a:solidFill>
                <a:latin typeface="Amatic SC"/>
                <a:ea typeface="Amatic SC"/>
                <a:cs typeface="Amatic SC"/>
                <a:sym typeface="Amatic SC"/>
              </a:rPr>
              <a:t>.</a:t>
            </a:r>
            <a:endParaRPr sz="3000" b="1">
              <a:solidFill>
                <a:schemeClr val="accent1"/>
              </a:solidFill>
              <a:latin typeface="Amatic SC"/>
              <a:ea typeface="Amatic SC"/>
              <a:cs typeface="Amatic SC"/>
              <a:sym typeface="Amatic SC"/>
            </a:endParaRPr>
          </a:p>
          <a:p>
            <a:pPr marL="0" lvl="0" indent="0" algn="ctr" rtl="0">
              <a:spcBef>
                <a:spcPts val="0"/>
              </a:spcBef>
              <a:spcAft>
                <a:spcPts val="0"/>
              </a:spcAft>
              <a:buNone/>
            </a:pPr>
            <a:endParaRPr sz="3000" b="1">
              <a:solidFill>
                <a:schemeClr val="accent1"/>
              </a:solidFill>
              <a:latin typeface="Amatic SC"/>
              <a:ea typeface="Amatic SC"/>
              <a:cs typeface="Amatic SC"/>
              <a:sym typeface="Amatic SC"/>
            </a:endParaRPr>
          </a:p>
          <a:p>
            <a:pPr marL="0" lvl="0" indent="0" algn="ctr" rtl="0">
              <a:spcBef>
                <a:spcPts val="0"/>
              </a:spcBef>
              <a:spcAft>
                <a:spcPts val="0"/>
              </a:spcAft>
              <a:buNone/>
            </a:pPr>
            <a:r>
              <a:rPr lang="en" sz="3000" b="1">
                <a:solidFill>
                  <a:schemeClr val="accent1"/>
                </a:solidFill>
                <a:latin typeface="Amatic SC"/>
                <a:ea typeface="Amatic SC"/>
                <a:cs typeface="Amatic SC"/>
                <a:sym typeface="Amatic SC"/>
              </a:rPr>
              <a:t>Any Questions?</a:t>
            </a:r>
            <a:endParaRPr sz="3000" b="1">
              <a:solidFill>
                <a:schemeClr val="accent1"/>
              </a:solidFill>
              <a:latin typeface="Amatic SC"/>
              <a:ea typeface="Amatic SC"/>
              <a:cs typeface="Amatic SC"/>
              <a:sym typeface="Amatic SC"/>
            </a:endParaRPr>
          </a:p>
        </p:txBody>
      </p:sp>
    </p:spTree>
  </p:cSld>
  <p:clrMapOvr>
    <a:masterClrMapping/>
  </p:clrMapOvr>
  <mc:AlternateContent xmlns:mc="http://schemas.openxmlformats.org/markup-compatibility/2006" xmlns:p14="http://schemas.microsoft.com/office/powerpoint/2010/main">
    <mc:Choice Requires="p14">
      <p:transition spd="slow" p14:dur="2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 we mean by engagement?</a:t>
            </a:r>
            <a:endParaRPr/>
          </a:p>
        </p:txBody>
      </p:sp>
      <p:sp>
        <p:nvSpPr>
          <p:cNvPr id="63" name="Google Shape;63;p14"/>
          <p:cNvSpPr txBox="1"/>
          <p:nvPr/>
        </p:nvSpPr>
        <p:spPr>
          <a:xfrm>
            <a:off x="501600" y="1361525"/>
            <a:ext cx="8340900" cy="354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Participating in school activities</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Sports</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Clubs (Northwood has over 25 clubs and most meet during lunch)</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After-school activities such as drama and dance</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Community involvement and volunteerism </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75 SSL hours required to graduate</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260 SSL hours for Certificate of Meritorious Service</a:t>
            </a:r>
            <a:endParaRPr>
              <a:latin typeface="Source Code Pro"/>
              <a:ea typeface="Source Code Pro"/>
              <a:cs typeface="Source Code Pro"/>
              <a:sym typeface="Source Code Pro"/>
            </a:endParaRPr>
          </a:p>
          <a:p>
            <a:pPr marL="0" lvl="0" indent="0" algn="l" rtl="0">
              <a:spcBef>
                <a:spcPts val="0"/>
              </a:spcBef>
              <a:spcAft>
                <a:spcPts val="0"/>
              </a:spcAft>
              <a:buNone/>
            </a:pP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Taking courses necessary to graduate as well as courses of interest</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Academies</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Electives</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Rigorous classes (honors, AP, college classes, etc)</a:t>
            </a:r>
            <a:endParaRPr>
              <a:latin typeface="Source Code Pro"/>
              <a:ea typeface="Source Code Pro"/>
              <a:cs typeface="Source Code Pro"/>
              <a:sym typeface="Source Code Pro"/>
            </a:endParaRPr>
          </a:p>
          <a:p>
            <a:pPr marL="0" lvl="0" indent="0" algn="l" rtl="0">
              <a:spcBef>
                <a:spcPts val="0"/>
              </a:spcBef>
              <a:spcAft>
                <a:spcPts val="0"/>
              </a:spcAft>
              <a:buNone/>
            </a:pPr>
            <a:endParaRPr>
              <a:latin typeface="Source Code Pro"/>
              <a:ea typeface="Source Code Pro"/>
              <a:cs typeface="Source Code Pro"/>
              <a:sym typeface="Source Code Pro"/>
            </a:endParaRPr>
          </a:p>
        </p:txBody>
      </p:sp>
    </p:spTree>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453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For your 9th Graders, encourage them to . . . </a:t>
            </a:r>
            <a:endParaRPr u="sng"/>
          </a:p>
          <a:p>
            <a:pPr marL="457200" lvl="0" indent="-419100" algn="l" rtl="0">
              <a:spcBef>
                <a:spcPts val="0"/>
              </a:spcBef>
              <a:spcAft>
                <a:spcPts val="0"/>
              </a:spcAft>
              <a:buSzPts val="3000"/>
              <a:buChar char="●"/>
            </a:pPr>
            <a:r>
              <a:rPr lang="en" sz="3000" b="0" u="sng"/>
              <a:t>Get involved</a:t>
            </a:r>
            <a:endParaRPr sz="3000" b="0" u="sng"/>
          </a:p>
          <a:p>
            <a:pPr marL="914400" lvl="1" indent="-381000" algn="l" rtl="0">
              <a:spcBef>
                <a:spcPts val="0"/>
              </a:spcBef>
              <a:spcAft>
                <a:spcPts val="0"/>
              </a:spcAft>
              <a:buSzPts val="2400"/>
              <a:buChar char="○"/>
            </a:pPr>
            <a:r>
              <a:rPr lang="en" sz="2400" b="0"/>
              <a:t>Sports</a:t>
            </a:r>
            <a:endParaRPr sz="2400" b="0"/>
          </a:p>
          <a:p>
            <a:pPr marL="914400" lvl="1" indent="-381000" algn="l" rtl="0">
              <a:spcBef>
                <a:spcPts val="0"/>
              </a:spcBef>
              <a:spcAft>
                <a:spcPts val="0"/>
              </a:spcAft>
              <a:buSzPts val="2400"/>
              <a:buChar char="○"/>
            </a:pPr>
            <a:r>
              <a:rPr lang="en" sz="2400" b="0"/>
              <a:t>Clubs &amp; Activities</a:t>
            </a:r>
            <a:endParaRPr sz="2400" b="0"/>
          </a:p>
          <a:p>
            <a:pPr marL="914400" lvl="1" indent="-381000" algn="l" rtl="0">
              <a:spcBef>
                <a:spcPts val="0"/>
              </a:spcBef>
              <a:spcAft>
                <a:spcPts val="0"/>
              </a:spcAft>
              <a:buSzPts val="2400"/>
              <a:buChar char="○"/>
            </a:pPr>
            <a:r>
              <a:rPr lang="en" sz="2400" b="0"/>
              <a:t>Volunteer in community</a:t>
            </a:r>
            <a:endParaRPr sz="2400" b="0"/>
          </a:p>
          <a:p>
            <a:pPr marL="457200" lvl="0" indent="-419100" algn="l" rtl="0">
              <a:spcBef>
                <a:spcPts val="0"/>
              </a:spcBef>
              <a:spcAft>
                <a:spcPts val="0"/>
              </a:spcAft>
              <a:buSzPts val="3000"/>
              <a:buChar char="●"/>
            </a:pPr>
            <a:r>
              <a:rPr lang="en" sz="3000" b="0" u="sng"/>
              <a:t>Take interesting and rigorous classes </a:t>
            </a:r>
            <a:endParaRPr sz="3000" b="0" u="sng"/>
          </a:p>
          <a:p>
            <a:pPr marL="914400" lvl="1" indent="-381000" algn="l" rtl="0">
              <a:spcBef>
                <a:spcPts val="0"/>
              </a:spcBef>
              <a:spcAft>
                <a:spcPts val="0"/>
              </a:spcAft>
              <a:buSzPts val="2400"/>
              <a:buChar char="○"/>
            </a:pPr>
            <a:r>
              <a:rPr lang="en" sz="2400" b="0"/>
              <a:t>Seek help when struggling in class</a:t>
            </a:r>
            <a:endParaRPr sz="2400" b="0"/>
          </a:p>
          <a:p>
            <a:pPr marL="1371600" lvl="2" indent="-381000" algn="l" rtl="0">
              <a:spcBef>
                <a:spcPts val="0"/>
              </a:spcBef>
              <a:spcAft>
                <a:spcPts val="0"/>
              </a:spcAft>
              <a:buSzPts val="2400"/>
              <a:buChar char="■"/>
            </a:pPr>
            <a:r>
              <a:rPr lang="en" sz="2400" b="0"/>
              <a:t>Meet w/ teacher at lunch, before or after school</a:t>
            </a:r>
            <a:endParaRPr sz="2400" b="0"/>
          </a:p>
          <a:p>
            <a:pPr marL="1371600" lvl="2" indent="-381000" algn="l" rtl="0">
              <a:spcBef>
                <a:spcPts val="0"/>
              </a:spcBef>
              <a:spcAft>
                <a:spcPts val="0"/>
              </a:spcAft>
              <a:buSzPts val="2400"/>
              <a:buChar char="■"/>
            </a:pPr>
            <a:r>
              <a:rPr lang="en" sz="2400" b="0"/>
              <a:t>Attend Homework club (after school M-Th from 2:45 - 4:00)</a:t>
            </a:r>
            <a:endParaRPr sz="2400" b="0"/>
          </a:p>
          <a:p>
            <a:pPr marL="914400" lvl="1" indent="-381000" algn="l" rtl="0">
              <a:spcBef>
                <a:spcPts val="0"/>
              </a:spcBef>
              <a:spcAft>
                <a:spcPts val="0"/>
              </a:spcAft>
              <a:buSzPts val="2400"/>
              <a:buChar char="○"/>
            </a:pPr>
            <a:r>
              <a:rPr lang="en" sz="2400" b="0"/>
              <a:t>Make sure you have mymcps Portal access</a:t>
            </a:r>
            <a:endParaRPr sz="2400" b="0"/>
          </a:p>
          <a:p>
            <a:pPr marL="0" lvl="0" indent="0" algn="l" rtl="0">
              <a:spcBef>
                <a:spcPts val="0"/>
              </a:spcBef>
              <a:spcAft>
                <a:spcPts val="0"/>
              </a:spcAft>
              <a:buNone/>
            </a:pPr>
            <a:r>
              <a:rPr lang="en" sz="3000"/>
              <a:t>	</a:t>
            </a:r>
            <a:endParaRPr sz="3000"/>
          </a:p>
        </p:txBody>
      </p:sp>
    </p:spTree>
  </p:cSld>
  <p:clrMapOvr>
    <a:masterClrMapping/>
  </p:clrMapOvr>
  <mc:AlternateContent xmlns:mc="http://schemas.openxmlformats.org/markup-compatibility/2006" xmlns:p14="http://schemas.microsoft.com/office/powerpoint/2010/main">
    <mc:Choice Requires="p14">
      <p:transition spd="slow" p14:dur="26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04800" y="309350"/>
            <a:ext cx="8537700" cy="459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dirty="0"/>
              <a:t>Sports @ Northwood</a:t>
            </a:r>
            <a:endParaRPr u="sng" dirty="0"/>
          </a:p>
          <a:p>
            <a:pPr marL="0" lvl="0" indent="0" algn="l" rtl="0">
              <a:spcBef>
                <a:spcPts val="0"/>
              </a:spcBef>
              <a:spcAft>
                <a:spcPts val="0"/>
              </a:spcAft>
              <a:buNone/>
            </a:pPr>
            <a:endParaRPr sz="1800" b="0" dirty="0"/>
          </a:p>
          <a:p>
            <a:pPr marL="0" lvl="0" indent="457200" algn="l" rtl="0">
              <a:spcBef>
                <a:spcPts val="0"/>
              </a:spcBef>
              <a:spcAft>
                <a:spcPts val="0"/>
              </a:spcAft>
              <a:buNone/>
            </a:pPr>
            <a:r>
              <a:rPr lang="en" sz="2400" u="sng" dirty="0"/>
              <a:t>Fall			Winter			Spring</a:t>
            </a:r>
            <a:endParaRPr sz="2400" u="sng" dirty="0"/>
          </a:p>
          <a:p>
            <a:pPr marL="0" lvl="0" indent="457200" algn="l" rtl="0">
              <a:spcBef>
                <a:spcPts val="0"/>
              </a:spcBef>
              <a:spcAft>
                <a:spcPts val="0"/>
              </a:spcAft>
              <a:buNone/>
            </a:pPr>
            <a:r>
              <a:rPr lang="en" sz="2400" b="0" dirty="0"/>
              <a:t>Cross Country		Basketball			baseball</a:t>
            </a:r>
            <a:endParaRPr sz="2400" b="0" dirty="0"/>
          </a:p>
          <a:p>
            <a:pPr marL="0" lvl="0" indent="457200" algn="l" rtl="0">
              <a:spcBef>
                <a:spcPts val="0"/>
              </a:spcBef>
              <a:spcAft>
                <a:spcPts val="0"/>
              </a:spcAft>
              <a:buNone/>
            </a:pPr>
            <a:r>
              <a:rPr lang="en" sz="2400" b="0" dirty="0"/>
              <a:t>Field Hockey		Wrestling			Lacrosse (girls &amp; boys)</a:t>
            </a:r>
            <a:endParaRPr sz="2400" b="0" dirty="0"/>
          </a:p>
          <a:p>
            <a:pPr marL="0" lvl="0" indent="457200" algn="l" rtl="0">
              <a:spcBef>
                <a:spcPts val="0"/>
              </a:spcBef>
              <a:spcAft>
                <a:spcPts val="0"/>
              </a:spcAft>
              <a:buNone/>
            </a:pPr>
            <a:r>
              <a:rPr lang="en" sz="2400" b="0" dirty="0"/>
              <a:t>Golf			Indoor Track		Softball	</a:t>
            </a:r>
            <a:endParaRPr sz="2400" b="0" dirty="0"/>
          </a:p>
          <a:p>
            <a:pPr marL="0" lvl="0" indent="457200" algn="l" rtl="0">
              <a:spcBef>
                <a:spcPts val="0"/>
              </a:spcBef>
              <a:spcAft>
                <a:spcPts val="0"/>
              </a:spcAft>
              <a:buNone/>
            </a:pPr>
            <a:r>
              <a:rPr lang="en" sz="2400" b="0" dirty="0"/>
              <a:t>Soccer (boys &amp; girls)	Swim &amp; Dive		Volleyball (boys &amp; coed)</a:t>
            </a:r>
            <a:endParaRPr sz="2400" b="0" dirty="0"/>
          </a:p>
          <a:p>
            <a:pPr marL="0" lvl="0" indent="457200" algn="l" rtl="0">
              <a:spcBef>
                <a:spcPts val="0"/>
              </a:spcBef>
              <a:spcAft>
                <a:spcPts val="0"/>
              </a:spcAft>
              <a:buNone/>
            </a:pPr>
            <a:r>
              <a:rPr lang="en" sz="2400" b="0" dirty="0"/>
              <a:t>Girls’ Volleyball	Poms			Track</a:t>
            </a:r>
            <a:endParaRPr sz="2400" b="0" dirty="0"/>
          </a:p>
          <a:p>
            <a:pPr marL="0" lvl="0" indent="457200" algn="l" rtl="0">
              <a:spcBef>
                <a:spcPts val="0"/>
              </a:spcBef>
              <a:spcAft>
                <a:spcPts val="0"/>
              </a:spcAft>
              <a:buNone/>
            </a:pPr>
            <a:r>
              <a:rPr lang="en" sz="2400" b="0" dirty="0"/>
              <a:t>Poms			Bocce</a:t>
            </a:r>
            <a:br>
              <a:rPr lang="en" sz="2400" b="0" dirty="0"/>
            </a:br>
            <a:r>
              <a:rPr lang="en" sz="2400" b="0" dirty="0"/>
              <a:t>	Cheer</a:t>
            </a:r>
            <a:endParaRPr sz="2400" b="0" dirty="0"/>
          </a:p>
          <a:p>
            <a:pPr marL="0" lvl="0" indent="457200" algn="l" rtl="0">
              <a:spcBef>
                <a:spcPts val="0"/>
              </a:spcBef>
              <a:spcAft>
                <a:spcPts val="0"/>
              </a:spcAft>
              <a:buNone/>
            </a:pPr>
            <a:r>
              <a:rPr lang="en" sz="2400" b="0" dirty="0"/>
              <a:t>Handball</a:t>
            </a:r>
            <a:endParaRPr sz="2400" b="0" dirty="0"/>
          </a:p>
          <a:p>
            <a:pPr marL="0" lvl="0" indent="0" algn="l" rtl="0">
              <a:spcBef>
                <a:spcPts val="0"/>
              </a:spcBef>
              <a:spcAft>
                <a:spcPts val="0"/>
              </a:spcAft>
              <a:buNone/>
            </a:pPr>
            <a:endParaRPr sz="1800" b="0" dirty="0"/>
          </a:p>
          <a:p>
            <a:pPr marL="0" lvl="0" indent="0" algn="l" rtl="0">
              <a:spcBef>
                <a:spcPts val="0"/>
              </a:spcBef>
              <a:spcAft>
                <a:spcPts val="0"/>
              </a:spcAft>
              <a:buNone/>
            </a:pPr>
            <a:endParaRPr sz="1800" dirty="0"/>
          </a:p>
        </p:txBody>
      </p:sp>
    </p:spTree>
  </p:cSld>
  <p:clrMapOvr>
    <a:masterClrMapping/>
  </p:clrMapOvr>
  <mc:AlternateContent xmlns:mc="http://schemas.openxmlformats.org/markup-compatibility/2006" xmlns:p14="http://schemas.microsoft.com/office/powerpoint/2010/main">
    <mc:Choice Requires="p14">
      <p:transition spd="slow" p14:dur="29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03150" y="316750"/>
            <a:ext cx="8537700" cy="477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t>Clubs @ Northwood</a:t>
            </a:r>
            <a:endParaRPr u="sng"/>
          </a:p>
          <a:p>
            <a:pPr marL="0" lvl="0" indent="0" algn="l" rtl="0">
              <a:spcBef>
                <a:spcPts val="0"/>
              </a:spcBef>
              <a:spcAft>
                <a:spcPts val="0"/>
              </a:spcAft>
              <a:buNone/>
            </a:pPr>
            <a:endParaRPr sz="1800"/>
          </a:p>
          <a:p>
            <a:pPr marL="0" lvl="0" indent="0" algn="l" rtl="0">
              <a:spcBef>
                <a:spcPts val="0"/>
              </a:spcBef>
              <a:spcAft>
                <a:spcPts val="0"/>
              </a:spcAft>
              <a:buNone/>
            </a:pPr>
            <a:r>
              <a:rPr lang="en" sz="1800"/>
              <a:t>Archery	Drumline		Debate		Environmental club		Fellowship of Christian Athletes</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ESOL Mentoring		Forensics			Gardening			Gender &amp; Sexuality Alliance</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Homework club	    Jewish Culture Club		   Latin Dance				Minority Scholars</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MoCo 4 Change	Nat’l Art Society		Nat’l Honor Society		Physics Club		Psychology Club</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Robotics club		Science Olympiad		Sociedad Honoraria Hispanca	Spanish Conversation Club</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Student Gov. Assoc.		WNHS		Yearbook		French Honor Society	   Literary Club</a:t>
            </a:r>
            <a:endParaRPr sz="1800"/>
          </a:p>
        </p:txBody>
      </p:sp>
    </p:spTree>
  </p:cSld>
  <p:clrMapOvr>
    <a:masterClrMapping/>
  </p:clrMapOvr>
  <mc:AlternateContent xmlns:mc="http://schemas.openxmlformats.org/markup-compatibility/2006" xmlns:p14="http://schemas.microsoft.com/office/powerpoint/2010/main">
    <mc:Choice Requires="p14">
      <p:transition spd="slow" p14:dur="19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304800" y="309350"/>
            <a:ext cx="8537700" cy="483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Encouraging responsibility for School Life</a:t>
            </a:r>
            <a:endParaRPr u="sng"/>
          </a:p>
          <a:p>
            <a:pPr marL="0" lvl="0" indent="0" algn="l" rtl="0">
              <a:spcBef>
                <a:spcPts val="0"/>
              </a:spcBef>
              <a:spcAft>
                <a:spcPts val="0"/>
              </a:spcAft>
              <a:buNone/>
            </a:pPr>
            <a:r>
              <a:rPr lang="en" sz="3600"/>
              <a:t>Ways you can support them with this:</a:t>
            </a:r>
            <a:endParaRPr sz="3600"/>
          </a:p>
          <a:p>
            <a:pPr marL="457200" lvl="0" indent="-381000" algn="l" rtl="0">
              <a:spcBef>
                <a:spcPts val="0"/>
              </a:spcBef>
              <a:spcAft>
                <a:spcPts val="0"/>
              </a:spcAft>
              <a:buSzPts val="2400"/>
              <a:buAutoNum type="arabicPeriod"/>
            </a:pPr>
            <a:r>
              <a:rPr lang="en" sz="2400"/>
              <a:t>Encourage them to create their own reminder system for school assignments/activities</a:t>
            </a:r>
            <a:endParaRPr sz="2400"/>
          </a:p>
          <a:p>
            <a:pPr marL="914400" lvl="1" indent="-381000" algn="l" rtl="0">
              <a:spcBef>
                <a:spcPts val="0"/>
              </a:spcBef>
              <a:spcAft>
                <a:spcPts val="0"/>
              </a:spcAft>
              <a:buSzPts val="2400"/>
              <a:buAutoNum type="alphaLcPeriod"/>
            </a:pPr>
            <a:r>
              <a:rPr lang="en" sz="2400"/>
              <a:t>Use phone reminders such as calendar reminders or Google Keep Notes app or other method</a:t>
            </a:r>
            <a:endParaRPr sz="2400"/>
          </a:p>
          <a:p>
            <a:pPr marL="457200" lvl="0" indent="-381000" algn="l" rtl="0">
              <a:spcBef>
                <a:spcPts val="0"/>
              </a:spcBef>
              <a:spcAft>
                <a:spcPts val="0"/>
              </a:spcAft>
              <a:buSzPts val="2400"/>
              <a:buAutoNum type="arabicPeriod"/>
            </a:pPr>
            <a:r>
              <a:rPr lang="en" sz="2400"/>
              <a:t>Encourage them to email teachers when they have to be absent to find out what to do</a:t>
            </a:r>
            <a:endParaRPr sz="2400"/>
          </a:p>
          <a:p>
            <a:pPr marL="457200" lvl="0" indent="-381000" algn="l" rtl="0">
              <a:spcBef>
                <a:spcPts val="0"/>
              </a:spcBef>
              <a:spcAft>
                <a:spcPts val="0"/>
              </a:spcAft>
              <a:buSzPts val="2400"/>
              <a:buAutoNum type="arabicPeriod"/>
            </a:pPr>
            <a:r>
              <a:rPr lang="en" sz="2400"/>
              <a:t>Schedule study sessions with classmates</a:t>
            </a:r>
            <a:endParaRPr sz="2400"/>
          </a:p>
          <a:p>
            <a:pPr marL="457200" lvl="0" indent="-381000" algn="l" rtl="0">
              <a:spcBef>
                <a:spcPts val="0"/>
              </a:spcBef>
              <a:spcAft>
                <a:spcPts val="0"/>
              </a:spcAft>
              <a:buSzPts val="2400"/>
              <a:buAutoNum type="arabicPeriod"/>
            </a:pPr>
            <a:r>
              <a:rPr lang="en" sz="2400"/>
              <a:t>Encourage them to take on leadership positions in Clubs &amp; Activities</a:t>
            </a:r>
            <a:endParaRPr sz="2400"/>
          </a:p>
          <a:p>
            <a:pPr marL="914400" lvl="1" indent="-381000" algn="l" rtl="0">
              <a:spcBef>
                <a:spcPts val="0"/>
              </a:spcBef>
              <a:spcAft>
                <a:spcPts val="0"/>
              </a:spcAft>
              <a:buSzPts val="2400"/>
              <a:buAutoNum type="alphaLcPeriod"/>
            </a:pPr>
            <a:r>
              <a:rPr lang="en" sz="2400"/>
              <a:t>Officer positions</a:t>
            </a:r>
            <a:endParaRPr sz="2400"/>
          </a:p>
          <a:p>
            <a:pPr marL="914400" lvl="1" indent="-381000" algn="l" rtl="0">
              <a:spcBef>
                <a:spcPts val="0"/>
              </a:spcBef>
              <a:spcAft>
                <a:spcPts val="0"/>
              </a:spcAft>
              <a:buSzPts val="2400"/>
              <a:buAutoNum type="alphaLcPeriod"/>
            </a:pPr>
            <a:r>
              <a:rPr lang="en" sz="2400"/>
              <a:t>Helping to organize a particular activity (ie: food drive, awareness campaign, etc)</a:t>
            </a:r>
            <a:endParaRPr sz="2400"/>
          </a:p>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304800" y="309350"/>
            <a:ext cx="8537700" cy="467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For your 10th Graders, Encourage them to . . . .</a:t>
            </a:r>
            <a:endParaRPr u="sng"/>
          </a:p>
          <a:p>
            <a:pPr marL="457200" lvl="0" indent="-381000" algn="l" rtl="0">
              <a:spcBef>
                <a:spcPts val="0"/>
              </a:spcBef>
              <a:spcAft>
                <a:spcPts val="0"/>
              </a:spcAft>
              <a:buSzPts val="2400"/>
              <a:buChar char="●"/>
            </a:pPr>
            <a:r>
              <a:rPr lang="en" sz="2400" b="0"/>
              <a:t>Get involved if they haven’t already - it’s not too late!</a:t>
            </a:r>
            <a:endParaRPr sz="2400" b="0"/>
          </a:p>
          <a:p>
            <a:pPr marL="457200" lvl="0" indent="-381000" algn="l" rtl="0">
              <a:spcBef>
                <a:spcPts val="0"/>
              </a:spcBef>
              <a:spcAft>
                <a:spcPts val="0"/>
              </a:spcAft>
              <a:buSzPts val="2400"/>
              <a:buChar char="●"/>
            </a:pPr>
            <a:r>
              <a:rPr lang="en" sz="2400" b="0"/>
              <a:t>Switch it up. Try something new!</a:t>
            </a:r>
            <a:endParaRPr sz="2400" b="0"/>
          </a:p>
          <a:p>
            <a:pPr marL="914400" lvl="1" indent="-381000" algn="l" rtl="0">
              <a:spcBef>
                <a:spcPts val="0"/>
              </a:spcBef>
              <a:spcAft>
                <a:spcPts val="0"/>
              </a:spcAft>
              <a:buSzPts val="2400"/>
              <a:buChar char="○"/>
            </a:pPr>
            <a:r>
              <a:rPr lang="en" sz="2400" b="0"/>
              <a:t>Seek out leadership opportunities</a:t>
            </a:r>
            <a:endParaRPr sz="2400" b="0"/>
          </a:p>
          <a:p>
            <a:pPr marL="457200" lvl="0" indent="-381000" algn="l" rtl="0">
              <a:spcBef>
                <a:spcPts val="0"/>
              </a:spcBef>
              <a:spcAft>
                <a:spcPts val="0"/>
              </a:spcAft>
              <a:buSzPts val="2400"/>
              <a:buChar char="●"/>
            </a:pPr>
            <a:r>
              <a:rPr lang="en" sz="2400" b="0"/>
              <a:t>Think about summer enrichment opportunities </a:t>
            </a:r>
            <a:endParaRPr sz="2400" b="0"/>
          </a:p>
          <a:p>
            <a:pPr marL="914400" lvl="1" indent="-381000" algn="l" rtl="0">
              <a:spcBef>
                <a:spcPts val="0"/>
              </a:spcBef>
              <a:spcAft>
                <a:spcPts val="0"/>
              </a:spcAft>
              <a:buSzPts val="2400"/>
              <a:buChar char="○"/>
            </a:pPr>
            <a:r>
              <a:rPr lang="en" sz="2400" b="0"/>
              <a:t>Apply early</a:t>
            </a:r>
            <a:endParaRPr sz="2400" b="0"/>
          </a:p>
          <a:p>
            <a:pPr marL="457200" lvl="0" indent="-381000" algn="l" rtl="0">
              <a:spcBef>
                <a:spcPts val="0"/>
              </a:spcBef>
              <a:spcAft>
                <a:spcPts val="0"/>
              </a:spcAft>
              <a:buSzPts val="2400"/>
              <a:buChar char="●"/>
            </a:pPr>
            <a:r>
              <a:rPr lang="en" sz="2400" b="0"/>
              <a:t>Think big picture (Remind them that they more than just their gpa.)</a:t>
            </a:r>
            <a:endParaRPr sz="2400" b="0"/>
          </a:p>
          <a:p>
            <a:pPr marL="914400" lvl="1" indent="-381000" algn="l" rtl="0">
              <a:spcBef>
                <a:spcPts val="0"/>
              </a:spcBef>
              <a:spcAft>
                <a:spcPts val="0"/>
              </a:spcAft>
              <a:buSzPts val="2400"/>
              <a:buChar char="○"/>
            </a:pPr>
            <a:r>
              <a:rPr lang="en" sz="2400" b="0"/>
              <a:t>Class choices (consider academy classes, electives, etc.)</a:t>
            </a:r>
            <a:endParaRPr sz="2400" b="0"/>
          </a:p>
          <a:p>
            <a:pPr marL="914400" lvl="1" indent="-381000" algn="l" rtl="0">
              <a:spcBef>
                <a:spcPts val="0"/>
              </a:spcBef>
              <a:spcAft>
                <a:spcPts val="0"/>
              </a:spcAft>
              <a:buSzPts val="2400"/>
              <a:buChar char="○"/>
            </a:pPr>
            <a:r>
              <a:rPr lang="en" sz="2400" b="0"/>
              <a:t>Level of involvement at school/community</a:t>
            </a:r>
            <a:endParaRPr sz="2400" b="0"/>
          </a:p>
          <a:p>
            <a:pPr marL="914400" lvl="1" indent="-381000" algn="l" rtl="0">
              <a:spcBef>
                <a:spcPts val="0"/>
              </a:spcBef>
              <a:spcAft>
                <a:spcPts val="0"/>
              </a:spcAft>
              <a:buSzPts val="2400"/>
              <a:buChar char="○"/>
            </a:pPr>
            <a:r>
              <a:rPr lang="en" sz="2400" b="0"/>
              <a:t>Test Scores such as AP scores and PSAT</a:t>
            </a:r>
            <a:endParaRPr sz="2400" b="0"/>
          </a:p>
          <a:p>
            <a:pPr marL="0" lvl="0" indent="0" algn="l" rtl="0">
              <a:spcBef>
                <a:spcPts val="0"/>
              </a:spcBef>
              <a:spcAft>
                <a:spcPts val="0"/>
              </a:spcAft>
              <a:buNone/>
            </a:pPr>
            <a:endParaRPr sz="3000"/>
          </a:p>
        </p:txBody>
      </p:sp>
    </p:spTree>
  </p:cSld>
  <p:clrMapOvr>
    <a:masterClrMapping/>
  </p:clrMapOvr>
  <mc:AlternateContent xmlns:mc="http://schemas.openxmlformats.org/markup-compatibility/2006" xmlns:p14="http://schemas.microsoft.com/office/powerpoint/2010/main">
    <mc:Choice Requires="p14">
      <p:transition spd="slow">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391325" y="1071825"/>
            <a:ext cx="2808000" cy="110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And speaking of</a:t>
            </a:r>
            <a:endParaRPr/>
          </a:p>
          <a:p>
            <a:pPr marL="0" lvl="0" indent="0" algn="ctr" rtl="0">
              <a:spcBef>
                <a:spcPts val="0"/>
              </a:spcBef>
              <a:spcAft>
                <a:spcPts val="0"/>
              </a:spcAft>
              <a:buNone/>
            </a:pPr>
            <a:r>
              <a:rPr lang="en"/>
              <a:t> PSAT Scores</a:t>
            </a:r>
            <a:endParaRPr/>
          </a:p>
        </p:txBody>
      </p:sp>
      <p:sp>
        <p:nvSpPr>
          <p:cNvPr id="94" name="Google Shape;94;p20"/>
          <p:cNvSpPr txBox="1">
            <a:spLocks noGrp="1"/>
          </p:cNvSpPr>
          <p:nvPr>
            <p:ph type="body" idx="1"/>
          </p:nvPr>
        </p:nvSpPr>
        <p:spPr>
          <a:xfrm>
            <a:off x="311700" y="2862575"/>
            <a:ext cx="2808000" cy="1428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Understanding your student’s PSAT score can help both of you plan better for future classes and preparation for future testing.</a:t>
            </a:r>
            <a:endParaRPr/>
          </a:p>
        </p:txBody>
      </p:sp>
      <p:sp>
        <p:nvSpPr>
          <p:cNvPr id="95" name="Google Shape;95;p20"/>
          <p:cNvSpPr txBox="1"/>
          <p:nvPr/>
        </p:nvSpPr>
        <p:spPr>
          <a:xfrm>
            <a:off x="4647650" y="910275"/>
            <a:ext cx="3776100" cy="365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 sz="1100" u="sng">
                <a:solidFill>
                  <a:schemeClr val="hlink"/>
                </a:solidFill>
                <a:hlinkClick r:id="rId3"/>
              </a:rPr>
              <a:t>Understanding Your PSAT/NMSQT Score Report</a:t>
            </a:r>
            <a:endParaRPr sz="2800">
              <a:solidFill>
                <a:schemeClr val="lt2"/>
              </a:solidFill>
            </a:endParaRPr>
          </a:p>
          <a:p>
            <a:pPr marL="0" lvl="0" indent="0" algn="ctr" rtl="0">
              <a:spcBef>
                <a:spcPts val="0"/>
              </a:spcBef>
              <a:spcAft>
                <a:spcPts val="0"/>
              </a:spcAft>
              <a:buNone/>
            </a:pPr>
            <a:endParaRPr sz="2800">
              <a:solidFill>
                <a:schemeClr val="lt2"/>
              </a:solidFill>
            </a:endParaRPr>
          </a:p>
          <a:p>
            <a:pPr marL="0" lvl="0" indent="0" algn="ctr" rtl="0">
              <a:spcBef>
                <a:spcPts val="0"/>
              </a:spcBef>
              <a:spcAft>
                <a:spcPts val="0"/>
              </a:spcAft>
              <a:buNone/>
            </a:pPr>
            <a:endParaRPr sz="2800">
              <a:solidFill>
                <a:schemeClr val="lt2"/>
              </a:solidFill>
            </a:endParaRPr>
          </a:p>
        </p:txBody>
      </p:sp>
      <p:pic>
        <p:nvPicPr>
          <p:cNvPr id="96" name="Google Shape;96;p20"/>
          <p:cNvPicPr preferRelativeResize="0"/>
          <p:nvPr/>
        </p:nvPicPr>
        <p:blipFill>
          <a:blip r:embed="rId4">
            <a:alphaModFix/>
          </a:blip>
          <a:stretch>
            <a:fillRect/>
          </a:stretch>
        </p:blipFill>
        <p:spPr>
          <a:xfrm>
            <a:off x="4819100" y="1109350"/>
            <a:ext cx="3307574" cy="1860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311700" y="292850"/>
            <a:ext cx="8520600" cy="142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During High School, your child is Creating </a:t>
            </a:r>
            <a:endParaRPr/>
          </a:p>
          <a:p>
            <a:pPr marL="0" lvl="0" indent="0" algn="ctr" rtl="0">
              <a:spcBef>
                <a:spcPts val="0"/>
              </a:spcBef>
              <a:spcAft>
                <a:spcPts val="0"/>
              </a:spcAft>
              <a:buNone/>
            </a:pPr>
            <a:r>
              <a:rPr lang="en"/>
              <a:t>a student Resume or Profile	</a:t>
            </a:r>
            <a:endParaRPr/>
          </a:p>
        </p:txBody>
      </p:sp>
      <p:sp>
        <p:nvSpPr>
          <p:cNvPr id="102" name="Google Shape;102;p21"/>
          <p:cNvSpPr txBox="1">
            <a:spLocks noGrp="1"/>
          </p:cNvSpPr>
          <p:nvPr>
            <p:ph type="body" idx="1"/>
          </p:nvPr>
        </p:nvSpPr>
        <p:spPr>
          <a:xfrm>
            <a:off x="311700" y="1665150"/>
            <a:ext cx="8520600" cy="290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latin typeface="Comfortaa"/>
              <a:ea typeface="Comfortaa"/>
              <a:cs typeface="Comfortaa"/>
              <a:sym typeface="Comfortaa"/>
            </a:endParaRPr>
          </a:p>
          <a:p>
            <a:pPr marL="0" lvl="0" indent="0" algn="l" rtl="0">
              <a:spcBef>
                <a:spcPts val="1600"/>
              </a:spcBef>
              <a:spcAft>
                <a:spcPts val="0"/>
              </a:spcAft>
              <a:buNone/>
            </a:pPr>
            <a:r>
              <a:rPr lang="en" b="1">
                <a:latin typeface="Comfortaa"/>
                <a:ea typeface="Comfortaa"/>
                <a:cs typeface="Comfortaa"/>
                <a:sym typeface="Comfortaa"/>
              </a:rPr>
              <a:t>Colleges and Employers are looking for a holistic person</a:t>
            </a:r>
            <a:endParaRPr b="1">
              <a:latin typeface="Comfortaa"/>
              <a:ea typeface="Comfortaa"/>
              <a:cs typeface="Comfortaa"/>
              <a:sym typeface="Comfortaa"/>
            </a:endParaRPr>
          </a:p>
          <a:p>
            <a:pPr marL="0" lvl="0" indent="0" algn="l" rtl="0">
              <a:spcBef>
                <a:spcPts val="1600"/>
              </a:spcBef>
              <a:spcAft>
                <a:spcPts val="0"/>
              </a:spcAft>
              <a:buNone/>
            </a:pPr>
            <a:r>
              <a:rPr lang="en">
                <a:latin typeface="Comfortaa"/>
                <a:ea typeface="Comfortaa"/>
                <a:cs typeface="Comfortaa"/>
                <a:sym typeface="Comfortaa"/>
              </a:rPr>
              <a:t>What does this mean?</a:t>
            </a:r>
            <a:endParaRPr>
              <a:latin typeface="Comfortaa"/>
              <a:ea typeface="Comfortaa"/>
              <a:cs typeface="Comfortaa"/>
              <a:sym typeface="Comfortaa"/>
            </a:endParaRPr>
          </a:p>
          <a:p>
            <a:pPr marL="457200" lvl="0" indent="-342900" algn="l" rtl="0">
              <a:spcBef>
                <a:spcPts val="1600"/>
              </a:spcBef>
              <a:spcAft>
                <a:spcPts val="0"/>
              </a:spcAft>
              <a:buSzPts val="1800"/>
              <a:buFont typeface="Comfortaa"/>
              <a:buChar char="➔"/>
            </a:pPr>
            <a:r>
              <a:rPr lang="en">
                <a:latin typeface="Comfortaa"/>
                <a:ea typeface="Comfortaa"/>
                <a:cs typeface="Comfortaa"/>
                <a:sym typeface="Comfortaa"/>
              </a:rPr>
              <a:t>Balance of classes - </a:t>
            </a:r>
            <a:endParaRPr>
              <a:latin typeface="Comfortaa"/>
              <a:ea typeface="Comfortaa"/>
              <a:cs typeface="Comfortaa"/>
              <a:sym typeface="Comfortaa"/>
            </a:endParaRPr>
          </a:p>
          <a:p>
            <a:pPr marL="457200" lvl="0" indent="-342900" algn="l" rtl="0">
              <a:spcBef>
                <a:spcPts val="0"/>
              </a:spcBef>
              <a:spcAft>
                <a:spcPts val="0"/>
              </a:spcAft>
              <a:buSzPts val="1800"/>
              <a:buFont typeface="Comfortaa"/>
              <a:buChar char="➔"/>
            </a:pPr>
            <a:r>
              <a:rPr lang="en">
                <a:latin typeface="Comfortaa"/>
                <a:ea typeface="Comfortaa"/>
                <a:cs typeface="Comfortaa"/>
                <a:sym typeface="Comfortaa"/>
              </a:rPr>
              <a:t>An interest in a few activities </a:t>
            </a:r>
            <a:endParaRPr>
              <a:latin typeface="Comfortaa"/>
              <a:ea typeface="Comfortaa"/>
              <a:cs typeface="Comfortaa"/>
              <a:sym typeface="Comfortaa"/>
            </a:endParaRPr>
          </a:p>
          <a:p>
            <a:pPr marL="457200" lvl="0" indent="-342900" algn="l" rtl="0">
              <a:spcBef>
                <a:spcPts val="0"/>
              </a:spcBef>
              <a:spcAft>
                <a:spcPts val="0"/>
              </a:spcAft>
              <a:buSzPts val="1800"/>
              <a:buFont typeface="Comfortaa"/>
              <a:buChar char="➔"/>
            </a:pPr>
            <a:r>
              <a:rPr lang="en">
                <a:latin typeface="Comfortaa"/>
                <a:ea typeface="Comfortaa"/>
                <a:cs typeface="Comfortaa"/>
                <a:sym typeface="Comfortaa"/>
              </a:rPr>
              <a:t>Engagement in community</a:t>
            </a:r>
            <a:endParaRPr>
              <a:latin typeface="Comfortaa"/>
              <a:ea typeface="Comfortaa"/>
              <a:cs typeface="Comfortaa"/>
              <a:sym typeface="Comfortaa"/>
            </a:endParaRPr>
          </a:p>
          <a:p>
            <a:pPr marL="457200" lvl="0" indent="-342900" algn="l" rtl="0">
              <a:spcBef>
                <a:spcPts val="0"/>
              </a:spcBef>
              <a:spcAft>
                <a:spcPts val="0"/>
              </a:spcAft>
              <a:buSzPts val="1800"/>
              <a:buFont typeface="Comfortaa"/>
              <a:buChar char="➔"/>
            </a:pPr>
            <a:r>
              <a:rPr lang="en">
                <a:latin typeface="Comfortaa"/>
                <a:ea typeface="Comfortaa"/>
                <a:cs typeface="Comfortaa"/>
                <a:sym typeface="Comfortaa"/>
              </a:rPr>
              <a:t>A willingness to try something new</a:t>
            </a:r>
            <a:endParaRPr>
              <a:latin typeface="Comfortaa"/>
              <a:ea typeface="Comfortaa"/>
              <a:cs typeface="Comfortaa"/>
              <a:sym typeface="Comfortaa"/>
            </a:endParaRPr>
          </a:p>
          <a:p>
            <a:pPr marL="0" lvl="0" indent="0" algn="l" rtl="0">
              <a:spcBef>
                <a:spcPts val="1600"/>
              </a:spcBef>
              <a:spcAft>
                <a:spcPts val="1600"/>
              </a:spcAft>
              <a:buNone/>
            </a:pPr>
            <a:endParaRPr>
              <a:latin typeface="Comfortaa"/>
              <a:ea typeface="Comfortaa"/>
              <a:cs typeface="Comfortaa"/>
              <a:sym typeface="Comfortaa"/>
            </a:endParaRP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679</Words>
  <Application>Microsoft Office PowerPoint</Application>
  <PresentationFormat>On-screen Show (16:9)</PresentationFormat>
  <Paragraphs>106</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Source Code Pro</vt:lpstr>
      <vt:lpstr>Amatic SC</vt:lpstr>
      <vt:lpstr>Comfortaa</vt:lpstr>
      <vt:lpstr>Arial</vt:lpstr>
      <vt:lpstr>Lora</vt:lpstr>
      <vt:lpstr>Beach Day</vt:lpstr>
      <vt:lpstr>Encouraging engagement in your 9th &amp; 10th Grader </vt:lpstr>
      <vt:lpstr>What do we mean by engagement?</vt:lpstr>
      <vt:lpstr>For your 9th Graders, encourage them to . . .  Get involved Sports Clubs &amp; Activities Volunteer in community Take interesting and rigorous classes  Seek help when struggling in class Meet w/ teacher at lunch, before or after school Attend Homework club (after school M-Th from 2:45 - 4:00) Make sure you have mymcps Portal access  </vt:lpstr>
      <vt:lpstr>Sports @ Northwood  Fall   Winter   Spring Cross Country  Basketball   baseball Field Hockey  Wrestling   Lacrosse (girls &amp; boys) Golf   Indoor Track  Softball  Soccer (boys &amp; girls) Swim &amp; Dive  Volleyball (boys &amp; coed) Girls’ Volleyball Poms   Track Poms   Bocce  Cheer Handball  </vt:lpstr>
      <vt:lpstr>Clubs @ Northwood  Archery Drumline  Debate  Environmental club  Fellowship of Christian Athletes  ESOL Mentoring  Forensics   Gardening   Gender &amp; Sexuality Alliance  Homework club     Jewish Culture Club     Latin Dance    Minority Scholars  MoCo 4 Change Nat’l Art Society  Nat’l Honor Society  Physics Club  Psychology Club  Robotics club  Science Olympiad  Sociedad Honoraria Hispanca Spanish Conversation Club  Student Gov. Assoc.  WNHS  Yearbook  French Honor Society    Literary Club</vt:lpstr>
      <vt:lpstr>Encouraging responsibility for School Life Ways you can support them with this: Encourage them to create their own reminder system for school assignments/activities Use phone reminders such as calendar reminders or Google Keep Notes app or other method Encourage them to email teachers when they have to be absent to find out what to do Schedule study sessions with classmates Encourage them to take on leadership positions in Clubs &amp; Activities Officer positions Helping to organize a particular activity (ie: food drive, awareness campaign, etc) </vt:lpstr>
      <vt:lpstr>For your 10th Graders, Encourage them to . . . . Get involved if they haven’t already - it’s not too late! Switch it up. Try something new! Seek out leadership opportunities Think about summer enrichment opportunities  Apply early Think big picture (Remind them that they more than just their gpa.) Class choices (consider academy classes, electives, etc.) Level of involvement at school/community Test Scores such as AP scores and PSAT </vt:lpstr>
      <vt:lpstr>And speaking of  PSAT Scores</vt:lpstr>
      <vt:lpstr>During High School, your child is Creating  a student Resume or Profile </vt:lpstr>
      <vt:lpstr>Encouraging Engagement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Encouraging engagement in your 9th &amp; 10th Grader </dc:title>
  <dc:creator>Ponce, Maureen Q</dc:creator>
  <cp:lastModifiedBy>Ponce, Maureen Q</cp:lastModifiedBy>
  <cp:revision>1</cp:revision>
  <dcterms:modified xsi:type="dcterms:W3CDTF">2020-03-04T16:05:06Z</dcterms:modified>
</cp:coreProperties>
</file>