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9144000"/>
  <p:notesSz cx="6858000" cy="9144000"/>
  <p:embeddedFontLst>
    <p:embeddedFont>
      <p:font typeface="Nunito"/>
      <p:regular r:id="rId32"/>
      <p:bold r:id="rId33"/>
      <p:italic r:id="rId34"/>
      <p:boldItalic r:id="rId35"/>
    </p:embeddedFont>
    <p:embeddedFont>
      <p:font typeface="Berkshire Swash"/>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5E4011C-A017-4D5C-9CE9-E73DA4A57C36}">
  <a:tblStyle styleId="{D5E4011C-A017-4D5C-9CE9-E73DA4A57C3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Nunito-bold.fntdata"/><Relationship Id="rId10" Type="http://schemas.openxmlformats.org/officeDocument/2006/relationships/slide" Target="slides/slide4.xml"/><Relationship Id="rId32" Type="http://schemas.openxmlformats.org/officeDocument/2006/relationships/font" Target="fonts/Nunito-regular.fntdata"/><Relationship Id="rId13" Type="http://schemas.openxmlformats.org/officeDocument/2006/relationships/slide" Target="slides/slide7.xml"/><Relationship Id="rId35" Type="http://schemas.openxmlformats.org/officeDocument/2006/relationships/font" Target="fonts/Nunito-boldItalic.fntdata"/><Relationship Id="rId12" Type="http://schemas.openxmlformats.org/officeDocument/2006/relationships/slide" Target="slides/slide6.xml"/><Relationship Id="rId34" Type="http://schemas.openxmlformats.org/officeDocument/2006/relationships/font" Target="fonts/Nunito-italic.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BerkshireSwash-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62"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8a7bbedcf6_4_79:notes"/>
          <p:cNvSpPr/>
          <p:nvPr>
            <p:ph idx="2" type="sldImg"/>
          </p:nvPr>
        </p:nvSpPr>
        <p:spPr>
          <a:xfrm>
            <a:off x="1143246"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a7bbedcf6_4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Cover Page: </a:t>
            </a:r>
            <a:endParaRPr/>
          </a:p>
          <a:p>
            <a:pPr indent="0" lvl="0" marL="0" rtl="0" algn="l">
              <a:spcBef>
                <a:spcPts val="0"/>
              </a:spcBef>
              <a:spcAft>
                <a:spcPts val="0"/>
              </a:spcAft>
              <a:buNone/>
            </a:pPr>
            <a:r>
              <a:rPr lang="en"/>
              <a:t>Dr. Leroy C. Evans, Principal</a:t>
            </a:r>
            <a:endParaRPr/>
          </a:p>
          <a:p>
            <a:pPr indent="0" lvl="0" marL="0" rtl="0" algn="l">
              <a:spcBef>
                <a:spcPts val="0"/>
              </a:spcBef>
              <a:spcAft>
                <a:spcPts val="0"/>
              </a:spcAft>
              <a:buNone/>
            </a:pPr>
            <a:r>
              <a:rPr lang="en"/>
              <a:t>Mr. Clark Montgomery, Assistant Principal and Summer School Coordinator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8a7bbedcf6_6_406:notes"/>
          <p:cNvSpPr/>
          <p:nvPr>
            <p:ph idx="2" type="sldImg"/>
          </p:nvPr>
        </p:nvSpPr>
        <p:spPr>
          <a:xfrm>
            <a:off x="1143246"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8a7bbedcf6_6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8a7bbedcf6_6_30:notes"/>
          <p:cNvSpPr/>
          <p:nvPr>
            <p:ph idx="2" type="sldImg"/>
          </p:nvPr>
        </p:nvSpPr>
        <p:spPr>
          <a:xfrm>
            <a:off x="1143246"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8a7bbedcf6_6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Teachers have written proposals for summer enrichment activities. Offerings will be contingent upon student enrollment.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8201dfe443_0_0:notes"/>
          <p:cNvSpPr/>
          <p:nvPr>
            <p:ph idx="2" type="sldImg"/>
          </p:nvPr>
        </p:nvSpPr>
        <p:spPr>
          <a:xfrm>
            <a:off x="1143246"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8201dfe4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8a7bbedcf6_4_83:notes"/>
          <p:cNvSpPr/>
          <p:nvPr>
            <p:ph idx="2" type="sldImg"/>
          </p:nvPr>
        </p:nvSpPr>
        <p:spPr>
          <a:xfrm>
            <a:off x="1143246"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8a7bbedcf6_4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Teachers have written proposals for summer enrichment activities. Offerings will be contingent upon student enrollment.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8a7bbedcf6_4_98:notes"/>
          <p:cNvSpPr/>
          <p:nvPr>
            <p:ph idx="2" type="sldImg"/>
          </p:nvPr>
        </p:nvSpPr>
        <p:spPr>
          <a:xfrm>
            <a:off x="1143246"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8a7bbedcf6_4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Nutrition, Food Safety, and Cooking Techniques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8a7bbedcf6_4_103:notes"/>
          <p:cNvSpPr/>
          <p:nvPr>
            <p:ph idx="2" type="sldImg"/>
          </p:nvPr>
        </p:nvSpPr>
        <p:spPr>
          <a:xfrm>
            <a:off x="1143246"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8a7bbedcf6_4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8a7bbedcf6_6_3:notes"/>
          <p:cNvSpPr/>
          <p:nvPr>
            <p:ph idx="2" type="sldImg"/>
          </p:nvPr>
        </p:nvSpPr>
        <p:spPr>
          <a:xfrm>
            <a:off x="1143262"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8a7bbedcf6_6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8a7bbedcf6_4_62:notes"/>
          <p:cNvSpPr/>
          <p:nvPr>
            <p:ph idx="2" type="sldImg"/>
          </p:nvPr>
        </p:nvSpPr>
        <p:spPr>
          <a:xfrm>
            <a:off x="1143246"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8a7bbedcf6_4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Partnership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8a7bbedcf6_4_36:notes"/>
          <p:cNvSpPr/>
          <p:nvPr>
            <p:ph idx="2" type="sldImg"/>
          </p:nvPr>
        </p:nvSpPr>
        <p:spPr>
          <a:xfrm>
            <a:off x="1143246"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8a7bbedcf6_4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8a7bbedcf6_6_391:notes"/>
          <p:cNvSpPr/>
          <p:nvPr>
            <p:ph idx="2" type="sldImg"/>
          </p:nvPr>
        </p:nvSpPr>
        <p:spPr>
          <a:xfrm>
            <a:off x="1143246"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8a7bbedcf6_6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8a7bbedcf6_4_58:notes"/>
          <p:cNvSpPr/>
          <p:nvPr>
            <p:ph idx="2" type="sldImg"/>
          </p:nvPr>
        </p:nvSpPr>
        <p:spPr>
          <a:xfrm>
            <a:off x="1143246"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a7bbedcf6_4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Vision of Colonel Zadok Magruder Local Summer School Program</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8a7bbedcf6_6_412:notes"/>
          <p:cNvSpPr/>
          <p:nvPr>
            <p:ph idx="2" type="sldImg"/>
          </p:nvPr>
        </p:nvSpPr>
        <p:spPr>
          <a:xfrm>
            <a:off x="1143246"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8a7bbedcf6_6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8a7bbedcf6_6_397:notes"/>
          <p:cNvSpPr/>
          <p:nvPr>
            <p:ph idx="2" type="sldImg"/>
          </p:nvPr>
        </p:nvSpPr>
        <p:spPr>
          <a:xfrm>
            <a:off x="1143246"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8a7bbedcf6_6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8a7bbedcf6_6_443:notes"/>
          <p:cNvSpPr/>
          <p:nvPr>
            <p:ph idx="2" type="sldImg"/>
          </p:nvPr>
        </p:nvSpPr>
        <p:spPr>
          <a:xfrm>
            <a:off x="1143246"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8a7bbedcf6_6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820f2b1fbf_5_0:notes"/>
          <p:cNvSpPr/>
          <p:nvPr>
            <p:ph idx="2" type="sldImg"/>
          </p:nvPr>
        </p:nvSpPr>
        <p:spPr>
          <a:xfrm>
            <a:off x="1143246"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820f2b1fbf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g8201dfe443_0_33:notes"/>
          <p:cNvSpPr/>
          <p:nvPr>
            <p:ph idx="2" type="sldImg"/>
          </p:nvPr>
        </p:nvSpPr>
        <p:spPr>
          <a:xfrm>
            <a:off x="1143246"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8201dfe443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g8a7bbedcf6_4_75:notes"/>
          <p:cNvSpPr/>
          <p:nvPr>
            <p:ph idx="2" type="sldImg"/>
          </p:nvPr>
        </p:nvSpPr>
        <p:spPr>
          <a:xfrm>
            <a:off x="1143246"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8a7bbedcf6_4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8a263084f1_0_18:notes"/>
          <p:cNvSpPr/>
          <p:nvPr>
            <p:ph idx="2" type="sldImg"/>
          </p:nvPr>
        </p:nvSpPr>
        <p:spPr>
          <a:xfrm>
            <a:off x="1143262"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8a263084f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8a7bbedcf6_8_8:notes"/>
          <p:cNvSpPr/>
          <p:nvPr>
            <p:ph idx="2" type="sldImg"/>
          </p:nvPr>
        </p:nvSpPr>
        <p:spPr>
          <a:xfrm>
            <a:off x="1143246"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8a7bbedcf6_8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Virtual learning experience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8a7bbedcf6_6_50:notes"/>
          <p:cNvSpPr/>
          <p:nvPr>
            <p:ph idx="2" type="sldImg"/>
          </p:nvPr>
        </p:nvSpPr>
        <p:spPr>
          <a:xfrm>
            <a:off x="1143262"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8a7bbedcf6_6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Local Summer School Program Offerings:</a:t>
            </a:r>
            <a:endParaRPr/>
          </a:p>
          <a:p>
            <a:pPr indent="-273050" lvl="0" marL="457200" rtl="0" algn="l">
              <a:spcBef>
                <a:spcPts val="0"/>
              </a:spcBef>
              <a:spcAft>
                <a:spcPts val="0"/>
              </a:spcAft>
              <a:buSzPts val="700"/>
              <a:buFont typeface="Verdana"/>
              <a:buChar char="❏"/>
            </a:pPr>
            <a:r>
              <a:rPr lang="en" sz="700">
                <a:latin typeface="Verdana"/>
                <a:ea typeface="Verdana"/>
                <a:cs typeface="Verdana"/>
                <a:sym typeface="Verdana"/>
              </a:rPr>
              <a:t>High School Original Credit for Selected Courses</a:t>
            </a:r>
            <a:endParaRPr sz="700">
              <a:latin typeface="Verdana"/>
              <a:ea typeface="Verdana"/>
              <a:cs typeface="Verdana"/>
              <a:sym typeface="Verdana"/>
            </a:endParaRPr>
          </a:p>
          <a:p>
            <a:pPr indent="-273050" lvl="0" marL="457200" rtl="0" algn="l">
              <a:spcBef>
                <a:spcPts val="0"/>
              </a:spcBef>
              <a:spcAft>
                <a:spcPts val="0"/>
              </a:spcAft>
              <a:buSzPts val="700"/>
              <a:buFont typeface="Verdana"/>
              <a:buChar char="❏"/>
            </a:pPr>
            <a:r>
              <a:rPr lang="en" sz="700">
                <a:latin typeface="Verdana"/>
                <a:ea typeface="Verdana"/>
                <a:cs typeface="Verdana"/>
                <a:sym typeface="Verdana"/>
              </a:rPr>
              <a:t>High School Credit Recovery</a:t>
            </a:r>
            <a:endParaRPr sz="700">
              <a:latin typeface="Verdana"/>
              <a:ea typeface="Verdana"/>
              <a:cs typeface="Verdana"/>
              <a:sym typeface="Verdana"/>
            </a:endParaRPr>
          </a:p>
          <a:p>
            <a:pPr indent="-273050" lvl="0" marL="457200" rtl="0" algn="l">
              <a:spcBef>
                <a:spcPts val="0"/>
              </a:spcBef>
              <a:spcAft>
                <a:spcPts val="0"/>
              </a:spcAft>
              <a:buSzPts val="700"/>
              <a:buFont typeface="Verdana"/>
              <a:buChar char="❏"/>
            </a:pPr>
            <a:r>
              <a:rPr lang="en" sz="700">
                <a:latin typeface="Verdana"/>
                <a:ea typeface="Verdana"/>
                <a:cs typeface="Verdana"/>
                <a:sym typeface="Verdana"/>
              </a:rPr>
              <a:t>Summer Enrichment (LSP)</a:t>
            </a:r>
            <a:endParaRPr sz="700">
              <a:latin typeface="Verdana"/>
              <a:ea typeface="Verdana"/>
              <a:cs typeface="Verdana"/>
              <a:sym typeface="Verdana"/>
            </a:endParaRPr>
          </a:p>
          <a:p>
            <a:pPr indent="-273050" lvl="0" marL="457200" rtl="0" algn="l">
              <a:spcBef>
                <a:spcPts val="0"/>
              </a:spcBef>
              <a:spcAft>
                <a:spcPts val="0"/>
              </a:spcAft>
              <a:buSzPts val="700"/>
              <a:buFont typeface="Verdana"/>
              <a:buChar char="❏"/>
            </a:pPr>
            <a:r>
              <a:rPr lang="en" sz="700">
                <a:latin typeface="Verdana"/>
                <a:ea typeface="Verdana"/>
                <a:cs typeface="Verdana"/>
                <a:sym typeface="Verdana"/>
              </a:rPr>
              <a:t>Summer Enrichment in Partnership with George B. Thomas, Sr. Saturday School Summer Program</a:t>
            </a:r>
            <a:endParaRPr sz="700">
              <a:latin typeface="Verdana"/>
              <a:ea typeface="Verdana"/>
              <a:cs typeface="Verdana"/>
              <a:sym typeface="Verdan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8201dfe443_0_22:notes"/>
          <p:cNvSpPr/>
          <p:nvPr>
            <p:ph idx="2" type="sldImg"/>
          </p:nvPr>
        </p:nvSpPr>
        <p:spPr>
          <a:xfrm>
            <a:off x="1143262"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201dfe44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8a7bbedcf6_6_7:notes"/>
          <p:cNvSpPr/>
          <p:nvPr>
            <p:ph idx="2" type="sldImg"/>
          </p:nvPr>
        </p:nvSpPr>
        <p:spPr>
          <a:xfrm>
            <a:off x="1143246"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8a7bbedcf6_6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Math Boost - Noncredit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8a7bbedcf6_8_21:notes"/>
          <p:cNvSpPr/>
          <p:nvPr>
            <p:ph idx="2" type="sldImg"/>
          </p:nvPr>
        </p:nvSpPr>
        <p:spPr>
          <a:xfrm>
            <a:off x="1143262"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8a7bbedcf6_8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8a7bbedcf6_6_35:notes"/>
          <p:cNvSpPr/>
          <p:nvPr>
            <p:ph idx="2" type="sldImg"/>
          </p:nvPr>
        </p:nvSpPr>
        <p:spPr>
          <a:xfrm>
            <a:off x="1143246"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8a7bbedcf6_6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 School Original Credit will be offered for selected courses like Health/Foundations of Art.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3766000"/>
            <a:ext cx="7370400" cy="30921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2067600"/>
            <a:ext cx="5561400" cy="47904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200"/>
            <a:ext cx="4085100" cy="2736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75000"/>
            <a:ext cx="8737200" cy="63078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790"/>
            <a:ext cx="2250363" cy="1392365"/>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790"/>
            <a:ext cx="2250363" cy="1392365"/>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6784"/>
            <a:ext cx="1851282" cy="1002839"/>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5623802"/>
            <a:ext cx="2389068" cy="1234403"/>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5407536"/>
            <a:ext cx="2795414" cy="1444382"/>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2430444"/>
            <a:ext cx="5361300" cy="1931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4550878"/>
            <a:ext cx="5361300" cy="696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6058224"/>
            <a:ext cx="548700" cy="5250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3778767"/>
            <a:ext cx="3574800" cy="30792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5492768"/>
            <a:ext cx="2520952" cy="1365553"/>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3"/>
            <a:ext cx="2795414" cy="1444382"/>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845133"/>
            <a:ext cx="6372300" cy="1839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3818467"/>
            <a:ext cx="6372300" cy="8547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6058224"/>
            <a:ext cx="548700" cy="5250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6058224"/>
            <a:ext cx="548700" cy="5250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1">
  <p:cSld name="TITLE_1">
    <p:bg>
      <p:bgPr>
        <a:blipFill>
          <a:blip r:embed="rId2">
            <a:alphaModFix/>
          </a:blip>
          <a:stretch>
            <a:fillRect/>
          </a:stretch>
        </a:blipFill>
      </p:bgPr>
    </p:bg>
    <p:spTree>
      <p:nvGrpSpPr>
        <p:cNvPr id="124" name="Shape 124"/>
        <p:cNvGrpSpPr/>
        <p:nvPr/>
      </p:nvGrpSpPr>
      <p:grpSpPr>
        <a:xfrm>
          <a:off x="0" y="0"/>
          <a:ext cx="0" cy="0"/>
          <a:chOff x="0" y="0"/>
          <a:chExt cx="0" cy="0"/>
        </a:xfrm>
      </p:grpSpPr>
      <p:sp>
        <p:nvSpPr>
          <p:cNvPr id="125" name="Google Shape;125;p13"/>
          <p:cNvSpPr txBox="1"/>
          <p:nvPr>
            <p:ph type="ctrTitle"/>
          </p:nvPr>
        </p:nvSpPr>
        <p:spPr>
          <a:xfrm>
            <a:off x="2556389" y="127796"/>
            <a:ext cx="6314400" cy="1108800"/>
          </a:xfrm>
          <a:prstGeom prst="rect">
            <a:avLst/>
          </a:prstGeom>
          <a:effectLst>
            <a:outerShdw blurRad="57150" rotWithShape="0" algn="bl" dir="5400000" dist="19050">
              <a:srgbClr val="000000">
                <a:alpha val="94000"/>
              </a:srgbClr>
            </a:outerShdw>
          </a:effectLst>
        </p:spPr>
        <p:txBody>
          <a:bodyPr anchorCtr="0" anchor="b" bIns="91425" lIns="91425" spcFirstLastPara="1" rIns="91425" wrap="square" tIns="91425">
            <a:noAutofit/>
          </a:bodyPr>
          <a:lstStyle>
            <a:lvl1pPr lvl="0" rtl="0" algn="r">
              <a:spcBef>
                <a:spcPts val="0"/>
              </a:spcBef>
              <a:spcAft>
                <a:spcPts val="0"/>
              </a:spcAft>
              <a:buClr>
                <a:srgbClr val="FFFFFF"/>
              </a:buClr>
              <a:buSzPts val="4400"/>
              <a:buFont typeface="Berkshire Swash"/>
              <a:buNone/>
              <a:defRPr sz="4400">
                <a:solidFill>
                  <a:srgbClr val="FFFFFF"/>
                </a:solidFill>
                <a:latin typeface="Berkshire Swash"/>
                <a:ea typeface="Berkshire Swash"/>
                <a:cs typeface="Berkshire Swash"/>
                <a:sym typeface="Berkshire Swash"/>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6" name="Google Shape;126;p13"/>
          <p:cNvSpPr/>
          <p:nvPr/>
        </p:nvSpPr>
        <p:spPr>
          <a:xfrm>
            <a:off x="1171972" y="1318781"/>
            <a:ext cx="7971900" cy="4911600"/>
          </a:xfrm>
          <a:prstGeom prst="rect">
            <a:avLst/>
          </a:prstGeom>
          <a:solidFill>
            <a:srgbClr val="FFFFFF"/>
          </a:solidFill>
          <a:ln>
            <a:noFill/>
          </a:ln>
          <a:effectLst>
            <a:outerShdw blurRad="142875" rotWithShape="0" algn="bl" dir="6720000" dist="123825">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 name="Google Shape;127;p13"/>
          <p:cNvGrpSpPr/>
          <p:nvPr/>
        </p:nvGrpSpPr>
        <p:grpSpPr>
          <a:xfrm>
            <a:off x="238431" y="5877733"/>
            <a:ext cx="2636242" cy="700173"/>
            <a:chOff x="1713475" y="9211075"/>
            <a:chExt cx="1927500" cy="1462350"/>
          </a:xfrm>
        </p:grpSpPr>
        <p:sp>
          <p:nvSpPr>
            <p:cNvPr id="128" name="Google Shape;128;p13"/>
            <p:cNvSpPr/>
            <p:nvPr/>
          </p:nvSpPr>
          <p:spPr>
            <a:xfrm>
              <a:off x="1713475" y="9211075"/>
              <a:ext cx="1927500" cy="263700"/>
            </a:xfrm>
            <a:prstGeom prst="rect">
              <a:avLst/>
            </a:prstGeom>
            <a:solidFill>
              <a:srgbClr val="3D85C6">
                <a:alpha val="44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3"/>
            <p:cNvSpPr/>
            <p:nvPr/>
          </p:nvSpPr>
          <p:spPr>
            <a:xfrm>
              <a:off x="1713475" y="9610625"/>
              <a:ext cx="1927500" cy="263700"/>
            </a:xfrm>
            <a:prstGeom prst="rect">
              <a:avLst/>
            </a:prstGeom>
            <a:solidFill>
              <a:srgbClr val="3D85C6">
                <a:alpha val="44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3"/>
            <p:cNvSpPr/>
            <p:nvPr/>
          </p:nvSpPr>
          <p:spPr>
            <a:xfrm>
              <a:off x="1713475" y="10010175"/>
              <a:ext cx="1927500" cy="263700"/>
            </a:xfrm>
            <a:prstGeom prst="rect">
              <a:avLst/>
            </a:prstGeom>
            <a:solidFill>
              <a:srgbClr val="3D85C6">
                <a:alpha val="44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3"/>
            <p:cNvSpPr/>
            <p:nvPr/>
          </p:nvSpPr>
          <p:spPr>
            <a:xfrm>
              <a:off x="1713475" y="10409725"/>
              <a:ext cx="1927500" cy="263700"/>
            </a:xfrm>
            <a:prstGeom prst="rect">
              <a:avLst/>
            </a:prstGeom>
            <a:solidFill>
              <a:srgbClr val="3D85C6">
                <a:alpha val="44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32" name="Google Shape;132;p13"/>
          <p:cNvPicPr preferRelativeResize="0"/>
          <p:nvPr/>
        </p:nvPicPr>
        <p:blipFill>
          <a:blip r:embed="rId3">
            <a:alphaModFix amt="61000"/>
          </a:blip>
          <a:stretch>
            <a:fillRect/>
          </a:stretch>
        </p:blipFill>
        <p:spPr>
          <a:xfrm>
            <a:off x="3899611" y="6424219"/>
            <a:ext cx="2330206" cy="22648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JECT" type="obj">
  <p:cSld name="OBJECT">
    <p:bg>
      <p:bgPr>
        <a:blipFill>
          <a:blip r:embed="rId2">
            <a:alphaModFix/>
          </a:blip>
          <a:stretch>
            <a:fillRect/>
          </a:stretch>
        </a:blipFill>
      </p:bgPr>
    </p:bg>
    <p:spTree>
      <p:nvGrpSpPr>
        <p:cNvPr id="133" name="Shape 133"/>
        <p:cNvGrpSpPr/>
        <p:nvPr/>
      </p:nvGrpSpPr>
      <p:grpSpPr>
        <a:xfrm>
          <a:off x="0" y="0"/>
          <a:ext cx="0" cy="0"/>
          <a:chOff x="0" y="0"/>
          <a:chExt cx="0" cy="0"/>
        </a:xfrm>
      </p:grpSpPr>
      <p:sp>
        <p:nvSpPr>
          <p:cNvPr id="134" name="Google Shape;134;p14"/>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4400"/>
              <a:buFont typeface="Verdana"/>
              <a:buNone/>
              <a:defRPr b="1">
                <a:latin typeface="Verdana"/>
                <a:ea typeface="Verdana"/>
                <a:cs typeface="Verdana"/>
                <a:sym typeface="Verdana"/>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35" name="Google Shape;135;p1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100"/>
              </a:spcBef>
              <a:spcAft>
                <a:spcPts val="0"/>
              </a:spcAft>
              <a:buClr>
                <a:schemeClr val="dk1"/>
              </a:buClr>
              <a:buSzPts val="3200"/>
              <a:buChar char="•"/>
              <a:defRPr>
                <a:latin typeface="Verdana"/>
                <a:ea typeface="Verdana"/>
                <a:cs typeface="Verdana"/>
                <a:sym typeface="Verdana"/>
              </a:defRPr>
            </a:lvl1pPr>
            <a:lvl2pPr indent="-431800" lvl="1" marL="914400" rtl="0" algn="l">
              <a:lnSpc>
                <a:spcPct val="90000"/>
              </a:lnSpc>
              <a:spcBef>
                <a:spcPts val="500"/>
              </a:spcBef>
              <a:spcAft>
                <a:spcPts val="0"/>
              </a:spcAft>
              <a:buClr>
                <a:schemeClr val="dk1"/>
              </a:buClr>
              <a:buSzPts val="3200"/>
              <a:buChar char="•"/>
              <a:defRPr>
                <a:latin typeface="Verdana"/>
                <a:ea typeface="Verdana"/>
                <a:cs typeface="Verdana"/>
                <a:sym typeface="Verdana"/>
              </a:defRPr>
            </a:lvl2pPr>
            <a:lvl3pPr indent="-431800" lvl="2" marL="1371600" rtl="0" algn="l">
              <a:lnSpc>
                <a:spcPct val="90000"/>
              </a:lnSpc>
              <a:spcBef>
                <a:spcPts val="500"/>
              </a:spcBef>
              <a:spcAft>
                <a:spcPts val="0"/>
              </a:spcAft>
              <a:buClr>
                <a:schemeClr val="dk1"/>
              </a:buClr>
              <a:buSzPts val="3200"/>
              <a:buChar char="•"/>
              <a:defRPr>
                <a:latin typeface="Verdana"/>
                <a:ea typeface="Verdana"/>
                <a:cs typeface="Verdana"/>
                <a:sym typeface="Verdana"/>
              </a:defRPr>
            </a:lvl3pPr>
            <a:lvl4pPr indent="-431800" lvl="3" marL="1828800" rtl="0" algn="l">
              <a:lnSpc>
                <a:spcPct val="90000"/>
              </a:lnSpc>
              <a:spcBef>
                <a:spcPts val="500"/>
              </a:spcBef>
              <a:spcAft>
                <a:spcPts val="0"/>
              </a:spcAft>
              <a:buClr>
                <a:schemeClr val="dk1"/>
              </a:buClr>
              <a:buSzPts val="3200"/>
              <a:buChar char="•"/>
              <a:defRPr>
                <a:latin typeface="Verdana"/>
                <a:ea typeface="Verdana"/>
                <a:cs typeface="Verdana"/>
                <a:sym typeface="Verdana"/>
              </a:defRPr>
            </a:lvl4pPr>
            <a:lvl5pPr indent="-431800" lvl="4" marL="2286000" rtl="0" algn="l">
              <a:lnSpc>
                <a:spcPct val="90000"/>
              </a:lnSpc>
              <a:spcBef>
                <a:spcPts val="500"/>
              </a:spcBef>
              <a:spcAft>
                <a:spcPts val="0"/>
              </a:spcAft>
              <a:buClr>
                <a:schemeClr val="dk1"/>
              </a:buClr>
              <a:buSzPts val="3200"/>
              <a:buChar char="•"/>
              <a:defRPr>
                <a:latin typeface="Verdana"/>
                <a:ea typeface="Verdana"/>
                <a:cs typeface="Verdana"/>
                <a:sym typeface="Verdana"/>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36" name="Google Shape;136;p14"/>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37" name="Google Shape;137;p14"/>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3079200"/>
            <a:ext cx="4386900" cy="37788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5281486"/>
            <a:ext cx="2910145" cy="1576482"/>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3"/>
            <a:ext cx="2795414" cy="1444382"/>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2328133"/>
            <a:ext cx="5377800" cy="2194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6058224"/>
            <a:ext cx="548700" cy="5250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2067600"/>
            <a:ext cx="5561400" cy="4790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3766000"/>
            <a:ext cx="7370400" cy="30921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75000"/>
            <a:ext cx="8737200" cy="63078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1127467"/>
            <a:ext cx="7505700" cy="1272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2654300"/>
            <a:ext cx="7505700" cy="3264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6058224"/>
            <a:ext cx="548700" cy="5250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2067600"/>
            <a:ext cx="5561400" cy="4790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3766000"/>
            <a:ext cx="7370400" cy="30921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75000"/>
            <a:ext cx="8737200" cy="63078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1127467"/>
            <a:ext cx="7505700" cy="1272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2654300"/>
            <a:ext cx="3686100" cy="3264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2654300"/>
            <a:ext cx="3686100" cy="3264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6058224"/>
            <a:ext cx="548700" cy="5250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2067600"/>
            <a:ext cx="5561400" cy="4790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3766000"/>
            <a:ext cx="7370400" cy="30921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75000"/>
            <a:ext cx="8737200" cy="63078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1127467"/>
            <a:ext cx="7505700" cy="1272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6058224"/>
            <a:ext cx="548700" cy="5250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2067600"/>
            <a:ext cx="5561400" cy="4790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3766000"/>
            <a:ext cx="7370400" cy="3092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75000"/>
            <a:ext cx="8737200" cy="63078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1127467"/>
            <a:ext cx="3709200" cy="1843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3092067"/>
            <a:ext cx="3709200" cy="28263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6058224"/>
            <a:ext cx="548700" cy="5250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3764192"/>
            <a:ext cx="7369200" cy="30891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2910" y="2072150"/>
            <a:ext cx="5560800" cy="47859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
            <a:ext cx="2251347" cy="1391229"/>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75000"/>
            <a:ext cx="8737200" cy="63078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6029501"/>
            <a:ext cx="1593306" cy="822734"/>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657"/>
            <a:ext cx="3257455" cy="1681990"/>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734861"/>
            <a:ext cx="6366900" cy="3385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6058224"/>
            <a:ext cx="548700" cy="5250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2067600"/>
            <a:ext cx="5561400" cy="4790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3766000"/>
            <a:ext cx="7370400" cy="30921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75000"/>
            <a:ext cx="8737200" cy="63078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1127467"/>
            <a:ext cx="6424200" cy="9399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2067600"/>
            <a:ext cx="5859900" cy="525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3289400"/>
            <a:ext cx="5859900" cy="2793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6058224"/>
            <a:ext cx="548700" cy="5250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3766000"/>
            <a:ext cx="7370400" cy="30921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2067600"/>
            <a:ext cx="5561400" cy="4790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75000"/>
            <a:ext cx="8737200" cy="63078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5551333"/>
            <a:ext cx="7415100" cy="8067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6058224"/>
            <a:ext cx="548700" cy="5250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536633"/>
            <a:ext cx="8520600" cy="45216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6058224"/>
            <a:ext cx="548700" cy="5250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hyperlink" Target="https://docs.google.com/forms/d/e/1FAIpQLSfXFlrCkU49xX-AgLOvrGTFxr23XV3x0x1YgBQj-jlCdtG00Q/viewform" TargetMode="External"/><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hyperlink" Target="https://www.montgomeryschoolsmd.org/departments/forms/pdf/325-5lsp.pdf" TargetMode="External"/><Relationship Id="rId4" Type="http://schemas.openxmlformats.org/officeDocument/2006/relationships/hyperlink" Target="https://osp.osmsinc.com/MontgomeryMD/BVModules/CategoryTemplates/Detailed%20List%20with%20Properties/Category.aspx?categoryid=BY296" TargetMode="External"/><Relationship Id="rId5"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7.jpg"/><Relationship Id="rId4" Type="http://schemas.openxmlformats.org/officeDocument/2006/relationships/image" Target="../media/image2.png"/><Relationship Id="rId5"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hyperlink" Target="https://docs.google.com/forms/d/e/1FAIpQLSfXFlrCkU49xX-AgLOvrGTFxr23XV3x0x1YgBQj-jlCdtG00Q/viewform" TargetMode="Externa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6.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hyperlink" Target="mailto:Clark_Montgomery@mcpsmd.org" TargetMode="External"/><Relationship Id="rId5" Type="http://schemas.openxmlformats.org/officeDocument/2006/relationships/hyperlink" Target="https://docs.google.com/forms/d/e/1FAIpQLSfXFlrCkU49xX-AgLOvrGTFxr23XV3x0x1YgBQj-jlCdtG00Q/viewfor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hyperlink" Target="https://docs.google.com/forms/d/e/1FAIpQLSfXFlrCkU49xX-AgLOvrGTFxr23XV3x0x1YgBQj-jlCdtG00Q/viewform" TargetMode="External"/><Relationship Id="rId4" Type="http://schemas.openxmlformats.org/officeDocument/2006/relationships/hyperlink" Target="https://docs.google.com/forms/d/e/1FAIpQLSfXFlrCkU49xX-AgLOvrGTFxr23XV3x0x1YgBQj-jlCdtG00Q/viewform" TargetMode="External"/><Relationship Id="rId5" Type="http://schemas.openxmlformats.org/officeDocument/2006/relationships/hyperlink" Target="https://docs.google.com/forms/d/e/1FAIpQLSfXFlrCkU49xX-AgLOvrGTFxr23XV3x0x1YgBQj-jlCdtG00Q/viewform" TargetMode="External"/><Relationship Id="rId6" Type="http://schemas.openxmlformats.org/officeDocument/2006/relationships/image" Target="../media/image2.png"/><Relationship Id="rId7" Type="http://schemas.openxmlformats.org/officeDocument/2006/relationships/hyperlink" Target="https://www.saturdayschool.org/2020/06/04/summer-programs-online-july-and-august-2020/" TargetMode="External"/><Relationship Id="rId8" Type="http://schemas.openxmlformats.org/officeDocument/2006/relationships/hyperlink" Target="https://osp.osmsinc.com/MontgomeryMD/BVModules/CategoryTemplates/Detailed%20List%20with%20Properties/Category.aspx?categoryid=BY29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hyperlink" Target="https://osp.osmsinc.com/MontgomeryMD/BVModules/CategoryTemplates/Detailed%20List%20with%20Properties/Category.aspx?categoryid=BY296"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hyperlink" Target="https://osp.osmsinc.com/MontgomeryMD/BVModules/CategoryTemplates/Detailed%20List%20with%20Properties/Category.aspx?categoryid=BY296" TargetMode="External"/><Relationship Id="rId4" Type="http://schemas.openxmlformats.org/officeDocument/2006/relationships/image" Target="../media/image2.png"/><Relationship Id="rId5"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15"/>
          <p:cNvSpPr txBox="1"/>
          <p:nvPr>
            <p:ph type="ctrTitle"/>
          </p:nvPr>
        </p:nvSpPr>
        <p:spPr>
          <a:xfrm>
            <a:off x="0" y="127797"/>
            <a:ext cx="8870700" cy="1108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4000"/>
              <a:t> </a:t>
            </a:r>
            <a:endParaRPr sz="4000"/>
          </a:p>
        </p:txBody>
      </p:sp>
      <p:sp>
        <p:nvSpPr>
          <p:cNvPr id="143" name="Google Shape;143;p15"/>
          <p:cNvSpPr txBox="1"/>
          <p:nvPr/>
        </p:nvSpPr>
        <p:spPr>
          <a:xfrm>
            <a:off x="1837000" y="127800"/>
            <a:ext cx="7307100" cy="11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400">
              <a:solidFill>
                <a:srgbClr val="FFFFFF"/>
              </a:solidFill>
              <a:highlight>
                <a:srgbClr val="4A86E8"/>
              </a:highlight>
              <a:latin typeface="Verdana"/>
              <a:ea typeface="Verdana"/>
              <a:cs typeface="Verdana"/>
              <a:sym typeface="Verdana"/>
            </a:endParaRPr>
          </a:p>
          <a:p>
            <a:pPr indent="0" lvl="0" marL="0" rtl="0" algn="ctr">
              <a:spcBef>
                <a:spcPts val="0"/>
              </a:spcBef>
              <a:spcAft>
                <a:spcPts val="0"/>
              </a:spcAft>
              <a:buNone/>
            </a:pPr>
            <a:r>
              <a:rPr b="1" lang="en" sz="3000">
                <a:solidFill>
                  <a:srgbClr val="FFFFFF"/>
                </a:solidFill>
                <a:highlight>
                  <a:srgbClr val="4A86E8"/>
                </a:highlight>
                <a:latin typeface="Verdana"/>
                <a:ea typeface="Verdana"/>
                <a:cs typeface="Verdana"/>
                <a:sym typeface="Verdana"/>
              </a:rPr>
              <a:t>C</a:t>
            </a:r>
            <a:r>
              <a:rPr b="1" lang="en" sz="2700">
                <a:solidFill>
                  <a:srgbClr val="FFFFFF"/>
                </a:solidFill>
                <a:highlight>
                  <a:srgbClr val="4A86E8"/>
                </a:highlight>
                <a:latin typeface="Verdana"/>
                <a:ea typeface="Verdana"/>
                <a:cs typeface="Verdana"/>
                <a:sym typeface="Verdana"/>
              </a:rPr>
              <a:t>olonel Zadok Magruder High School</a:t>
            </a:r>
            <a:endParaRPr sz="3100">
              <a:latin typeface="Verdana"/>
              <a:ea typeface="Verdana"/>
              <a:cs typeface="Verdana"/>
              <a:sym typeface="Verdana"/>
            </a:endParaRPr>
          </a:p>
        </p:txBody>
      </p:sp>
      <p:pic>
        <p:nvPicPr>
          <p:cNvPr descr="&lt;strong&gt;Col&lt;/strong&gt;. &lt;strong&gt;Zadok&lt;/strong&gt; &lt;strong&gt;Magruder&lt;/strong&gt; &lt;strong&gt;High School&lt;/strong&gt; | George Lane | Flickr" id="144" name="Google Shape;144;p15"/>
          <p:cNvPicPr preferRelativeResize="0"/>
          <p:nvPr/>
        </p:nvPicPr>
        <p:blipFill>
          <a:blip r:embed="rId3">
            <a:alphaModFix/>
          </a:blip>
          <a:stretch>
            <a:fillRect/>
          </a:stretch>
        </p:blipFill>
        <p:spPr>
          <a:xfrm>
            <a:off x="1040250" y="1236600"/>
            <a:ext cx="8103850" cy="5223969"/>
          </a:xfrm>
          <a:prstGeom prst="rect">
            <a:avLst/>
          </a:prstGeom>
          <a:noFill/>
          <a:ln>
            <a:noFill/>
          </a:ln>
        </p:spPr>
      </p:pic>
      <p:sp>
        <p:nvSpPr>
          <p:cNvPr id="145" name="Google Shape;145;p15"/>
          <p:cNvSpPr txBox="1"/>
          <p:nvPr/>
        </p:nvSpPr>
        <p:spPr>
          <a:xfrm>
            <a:off x="273475" y="1318400"/>
            <a:ext cx="8870700" cy="12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500">
              <a:latin typeface="Calibri"/>
              <a:ea typeface="Calibri"/>
              <a:cs typeface="Calibri"/>
              <a:sym typeface="Calibri"/>
            </a:endParaRPr>
          </a:p>
          <a:p>
            <a:pPr indent="0" lvl="0" marL="0" rtl="0" algn="ctr">
              <a:spcBef>
                <a:spcPts val="0"/>
              </a:spcBef>
              <a:spcAft>
                <a:spcPts val="0"/>
              </a:spcAft>
              <a:buNone/>
            </a:pPr>
            <a:r>
              <a:rPr b="1" lang="en" sz="1800" u="sng">
                <a:solidFill>
                  <a:schemeClr val="hlink"/>
                </a:solidFill>
                <a:latin typeface="Verdana"/>
                <a:ea typeface="Verdana"/>
                <a:cs typeface="Verdana"/>
                <a:sym typeface="Verdana"/>
                <a:hlinkClick r:id="rId4"/>
              </a:rPr>
              <a:t>Colonels’ Local Summer School Program 2020</a:t>
            </a:r>
            <a:endParaRPr b="1" sz="1800">
              <a:latin typeface="Verdana"/>
              <a:ea typeface="Verdana"/>
              <a:cs typeface="Verdana"/>
              <a:sym typeface="Verdana"/>
            </a:endParaRPr>
          </a:p>
        </p:txBody>
      </p:sp>
      <p:sp>
        <p:nvSpPr>
          <p:cNvPr id="146" name="Google Shape;146;p15"/>
          <p:cNvSpPr txBox="1"/>
          <p:nvPr/>
        </p:nvSpPr>
        <p:spPr>
          <a:xfrm>
            <a:off x="1040250" y="5586575"/>
            <a:ext cx="8103900" cy="809100"/>
          </a:xfrm>
          <a:prstGeom prst="rect">
            <a:avLst/>
          </a:prstGeom>
          <a:solidFill>
            <a:srgbClr val="A4C2F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00">
                <a:latin typeface="Verdana"/>
                <a:ea typeface="Verdana"/>
                <a:cs typeface="Verdana"/>
                <a:sym typeface="Verdana"/>
              </a:rPr>
              <a:t>D</a:t>
            </a:r>
            <a:r>
              <a:rPr b="1" lang="en" sz="2100">
                <a:latin typeface="Verdana"/>
                <a:ea typeface="Verdana"/>
                <a:cs typeface="Verdana"/>
                <a:sym typeface="Verdana"/>
              </a:rPr>
              <a:t>r. Leroy C. Evans, Principal</a:t>
            </a:r>
            <a:endParaRPr b="1" sz="2100">
              <a:latin typeface="Verdana"/>
              <a:ea typeface="Verdana"/>
              <a:cs typeface="Verdana"/>
              <a:sym typeface="Verdana"/>
            </a:endParaRPr>
          </a:p>
          <a:p>
            <a:pPr indent="0" lvl="0" marL="0" rtl="0" algn="ctr">
              <a:spcBef>
                <a:spcPts val="0"/>
              </a:spcBef>
              <a:spcAft>
                <a:spcPts val="0"/>
              </a:spcAft>
              <a:buNone/>
            </a:pPr>
            <a:r>
              <a:rPr b="1" lang="en" sz="700">
                <a:latin typeface="Verdana"/>
                <a:ea typeface="Verdana"/>
                <a:cs typeface="Verdana"/>
                <a:sym typeface="Verdana"/>
              </a:rPr>
              <a:t>Mr. Clark Montgomery,  Assistant Principal, and Summer School Coordinator</a:t>
            </a:r>
            <a:endParaRPr b="1" sz="700">
              <a:latin typeface="Verdana"/>
              <a:ea typeface="Verdana"/>
              <a:cs typeface="Verdana"/>
              <a:sym typeface="Verdana"/>
            </a:endParaRPr>
          </a:p>
        </p:txBody>
      </p:sp>
      <p:pic>
        <p:nvPicPr>
          <p:cNvPr id="147" name="Google Shape;147;p15"/>
          <p:cNvPicPr preferRelativeResize="0"/>
          <p:nvPr/>
        </p:nvPicPr>
        <p:blipFill rotWithShape="1">
          <a:blip r:embed="rId5">
            <a:alphaModFix/>
          </a:blip>
          <a:srcRect b="0" l="0" r="0" t="0"/>
          <a:stretch/>
        </p:blipFill>
        <p:spPr>
          <a:xfrm>
            <a:off x="136650" y="122625"/>
            <a:ext cx="1746566" cy="1108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4"/>
          <p:cNvSpPr txBox="1"/>
          <p:nvPr>
            <p:ph type="ctrTitle"/>
          </p:nvPr>
        </p:nvSpPr>
        <p:spPr>
          <a:xfrm>
            <a:off x="0" y="0"/>
            <a:ext cx="9144000" cy="1236600"/>
          </a:xfrm>
          <a:prstGeom prst="rect">
            <a:avLst/>
          </a:prstGeom>
          <a:solidFill>
            <a:srgbClr val="4A86E8"/>
          </a:solidFill>
        </p:spPr>
        <p:txBody>
          <a:bodyPr anchorCtr="0" anchor="b" bIns="91425" lIns="91425" spcFirstLastPara="1" rIns="91425" wrap="square" tIns="91425">
            <a:noAutofit/>
          </a:bodyPr>
          <a:lstStyle/>
          <a:p>
            <a:pPr indent="0" lvl="0" marL="0" rtl="0" algn="ctr">
              <a:spcBef>
                <a:spcPts val="0"/>
              </a:spcBef>
              <a:spcAft>
                <a:spcPts val="0"/>
              </a:spcAft>
              <a:buNone/>
            </a:pPr>
            <a:r>
              <a:rPr b="1" lang="en" sz="4000">
                <a:latin typeface="Verdana"/>
                <a:ea typeface="Verdana"/>
                <a:cs typeface="Verdana"/>
                <a:sym typeface="Verdana"/>
              </a:rPr>
              <a:t> Original Credit</a:t>
            </a:r>
            <a:endParaRPr b="1" sz="4000">
              <a:latin typeface="Verdana"/>
              <a:ea typeface="Verdana"/>
              <a:cs typeface="Verdana"/>
              <a:sym typeface="Verdana"/>
            </a:endParaRPr>
          </a:p>
        </p:txBody>
      </p:sp>
      <p:sp>
        <p:nvSpPr>
          <p:cNvPr id="211" name="Google Shape;211;p24"/>
          <p:cNvSpPr txBox="1"/>
          <p:nvPr/>
        </p:nvSpPr>
        <p:spPr>
          <a:xfrm>
            <a:off x="1117325" y="1464075"/>
            <a:ext cx="8026800" cy="470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900">
                <a:solidFill>
                  <a:schemeClr val="dk2"/>
                </a:solidFill>
                <a:latin typeface="Verdana"/>
                <a:ea typeface="Verdana"/>
                <a:cs typeface="Verdana"/>
                <a:sym typeface="Verdana"/>
              </a:rPr>
              <a:t>COURSES MAY BE TAKEN FOR ORIGINAL CREDIT</a:t>
            </a:r>
            <a:endParaRPr b="1" sz="1900">
              <a:solidFill>
                <a:schemeClr val="dk2"/>
              </a:solidFill>
              <a:latin typeface="Verdana"/>
              <a:ea typeface="Verdana"/>
              <a:cs typeface="Verdana"/>
              <a:sym typeface="Verdana"/>
            </a:endParaRPr>
          </a:p>
          <a:p>
            <a:pPr indent="0" lvl="0" marL="0" rtl="0" algn="l">
              <a:lnSpc>
                <a:spcPct val="115000"/>
              </a:lnSpc>
              <a:spcBef>
                <a:spcPts val="0"/>
              </a:spcBef>
              <a:spcAft>
                <a:spcPts val="0"/>
              </a:spcAft>
              <a:buNone/>
            </a:pPr>
            <a:r>
              <a:t/>
            </a:r>
            <a:endParaRPr sz="1900">
              <a:solidFill>
                <a:schemeClr val="dk2"/>
              </a:solidFill>
              <a:latin typeface="Verdana"/>
              <a:ea typeface="Verdana"/>
              <a:cs typeface="Verdana"/>
              <a:sym typeface="Verdana"/>
            </a:endParaRPr>
          </a:p>
          <a:p>
            <a:pPr indent="-349250" lvl="0" marL="457200" rtl="0" algn="just">
              <a:lnSpc>
                <a:spcPct val="115000"/>
              </a:lnSpc>
              <a:spcBef>
                <a:spcPts val="0"/>
              </a:spcBef>
              <a:spcAft>
                <a:spcPts val="0"/>
              </a:spcAft>
              <a:buClr>
                <a:schemeClr val="dk2"/>
              </a:buClr>
              <a:buSzPts val="1900"/>
              <a:buFont typeface="Verdana"/>
              <a:buChar char="●"/>
            </a:pPr>
            <a:r>
              <a:rPr b="1" lang="en" sz="1900">
                <a:solidFill>
                  <a:schemeClr val="dk2"/>
                </a:solidFill>
                <a:latin typeface="Verdana"/>
                <a:ea typeface="Verdana"/>
                <a:cs typeface="Verdana"/>
                <a:sym typeface="Verdana"/>
              </a:rPr>
              <a:t>Online courses in all core academic areas traditionally offered in summer school</a:t>
            </a:r>
            <a:endParaRPr b="1" sz="1900">
              <a:solidFill>
                <a:schemeClr val="dk2"/>
              </a:solidFill>
              <a:latin typeface="Verdana"/>
              <a:ea typeface="Verdana"/>
              <a:cs typeface="Verdana"/>
              <a:sym typeface="Verdana"/>
            </a:endParaRPr>
          </a:p>
          <a:p>
            <a:pPr indent="-349250" lvl="0" marL="457200" rtl="0" algn="just">
              <a:lnSpc>
                <a:spcPct val="115000"/>
              </a:lnSpc>
              <a:spcBef>
                <a:spcPts val="0"/>
              </a:spcBef>
              <a:spcAft>
                <a:spcPts val="0"/>
              </a:spcAft>
              <a:buClr>
                <a:schemeClr val="dk2"/>
              </a:buClr>
              <a:buSzPts val="1900"/>
              <a:buFont typeface="Verdana"/>
              <a:buChar char="●"/>
            </a:pPr>
            <a:r>
              <a:rPr b="1" lang="en" sz="1900">
                <a:solidFill>
                  <a:schemeClr val="dk2"/>
                </a:solidFill>
                <a:latin typeface="Verdana"/>
                <a:ea typeface="Verdana"/>
                <a:cs typeface="Verdana"/>
                <a:sym typeface="Verdana"/>
              </a:rPr>
              <a:t>For original credit (i.e. Health) or to raise a grade </a:t>
            </a:r>
            <a:endParaRPr b="1" sz="1900">
              <a:solidFill>
                <a:schemeClr val="dk2"/>
              </a:solidFill>
              <a:latin typeface="Verdana"/>
              <a:ea typeface="Verdana"/>
              <a:cs typeface="Verdana"/>
              <a:sym typeface="Verdana"/>
            </a:endParaRPr>
          </a:p>
          <a:p>
            <a:pPr indent="-349250" lvl="0" marL="457200" rtl="0" algn="just">
              <a:lnSpc>
                <a:spcPct val="115000"/>
              </a:lnSpc>
              <a:spcBef>
                <a:spcPts val="0"/>
              </a:spcBef>
              <a:spcAft>
                <a:spcPts val="0"/>
              </a:spcAft>
              <a:buClr>
                <a:schemeClr val="dk2"/>
              </a:buClr>
              <a:buSzPts val="1900"/>
              <a:buFont typeface="Verdana"/>
              <a:buChar char="●"/>
            </a:pPr>
            <a:r>
              <a:rPr b="1" lang="en" sz="1900">
                <a:solidFill>
                  <a:schemeClr val="dk2"/>
                </a:solidFill>
                <a:latin typeface="Verdana"/>
                <a:ea typeface="Verdana"/>
                <a:cs typeface="Verdana"/>
                <a:sym typeface="Verdana"/>
              </a:rPr>
              <a:t>Full courses like summer school, all online with synchronous instruction</a:t>
            </a:r>
            <a:endParaRPr b="1" sz="1900">
              <a:solidFill>
                <a:schemeClr val="dk2"/>
              </a:solidFill>
              <a:latin typeface="Verdana"/>
              <a:ea typeface="Verdana"/>
              <a:cs typeface="Verdana"/>
              <a:sym typeface="Verdana"/>
            </a:endParaRPr>
          </a:p>
          <a:p>
            <a:pPr indent="-349250" lvl="0" marL="457200" rtl="0" algn="just">
              <a:lnSpc>
                <a:spcPct val="115000"/>
              </a:lnSpc>
              <a:spcBef>
                <a:spcPts val="0"/>
              </a:spcBef>
              <a:spcAft>
                <a:spcPts val="0"/>
              </a:spcAft>
              <a:buClr>
                <a:schemeClr val="dk2"/>
              </a:buClr>
              <a:buSzPts val="1900"/>
              <a:buFont typeface="Verdana"/>
              <a:buChar char="●"/>
            </a:pPr>
            <a:r>
              <a:rPr b="1" lang="en" sz="1900">
                <a:solidFill>
                  <a:schemeClr val="dk2"/>
                </a:solidFill>
                <a:latin typeface="Verdana"/>
                <a:ea typeface="Verdana"/>
                <a:cs typeface="Verdana"/>
                <a:sym typeface="Verdana"/>
              </a:rPr>
              <a:t>July 13-August 14</a:t>
            </a:r>
            <a:endParaRPr b="1" sz="1900">
              <a:solidFill>
                <a:schemeClr val="dk2"/>
              </a:solidFill>
              <a:latin typeface="Verdana"/>
              <a:ea typeface="Verdana"/>
              <a:cs typeface="Verdana"/>
              <a:sym typeface="Verdana"/>
            </a:endParaRPr>
          </a:p>
          <a:p>
            <a:pPr indent="-349250" lvl="0" marL="457200" rtl="0" algn="just">
              <a:lnSpc>
                <a:spcPct val="115000"/>
              </a:lnSpc>
              <a:spcBef>
                <a:spcPts val="0"/>
              </a:spcBef>
              <a:spcAft>
                <a:spcPts val="0"/>
              </a:spcAft>
              <a:buClr>
                <a:schemeClr val="dk2"/>
              </a:buClr>
              <a:buSzPts val="1900"/>
              <a:buFont typeface="Verdana"/>
              <a:buChar char="●"/>
            </a:pPr>
            <a:r>
              <a:rPr b="1" lang="en" sz="1900">
                <a:solidFill>
                  <a:schemeClr val="dk2"/>
                </a:solidFill>
                <a:latin typeface="Verdana"/>
                <a:ea typeface="Verdana"/>
                <a:cs typeface="Verdana"/>
                <a:sym typeface="Verdana"/>
              </a:rPr>
              <a:t>Fees $150.00 ($75.00 discounted fee for original credit, complete partial tuition waiver form </a:t>
            </a:r>
            <a:r>
              <a:rPr b="1" lang="en" sz="1900" u="sng">
                <a:solidFill>
                  <a:schemeClr val="hlink"/>
                </a:solidFill>
                <a:latin typeface="Verdana"/>
                <a:ea typeface="Verdana"/>
                <a:cs typeface="Verdana"/>
                <a:sym typeface="Verdana"/>
                <a:hlinkClick r:id="rId3"/>
              </a:rPr>
              <a:t>325.5lsp</a:t>
            </a:r>
            <a:r>
              <a:rPr b="1" lang="en" sz="1900">
                <a:solidFill>
                  <a:schemeClr val="dk2"/>
                </a:solidFill>
                <a:latin typeface="Verdana"/>
                <a:ea typeface="Verdana"/>
                <a:cs typeface="Verdana"/>
                <a:sym typeface="Verdana"/>
              </a:rPr>
              <a:t>) </a:t>
            </a:r>
            <a:endParaRPr b="1" sz="1900">
              <a:solidFill>
                <a:schemeClr val="dk2"/>
              </a:solidFill>
              <a:latin typeface="Verdana"/>
              <a:ea typeface="Verdana"/>
              <a:cs typeface="Verdana"/>
              <a:sym typeface="Verdana"/>
            </a:endParaRPr>
          </a:p>
          <a:p>
            <a:pPr indent="-349250" lvl="0" marL="457200" rtl="0" algn="just">
              <a:lnSpc>
                <a:spcPct val="115000"/>
              </a:lnSpc>
              <a:spcBef>
                <a:spcPts val="0"/>
              </a:spcBef>
              <a:spcAft>
                <a:spcPts val="0"/>
              </a:spcAft>
              <a:buClr>
                <a:schemeClr val="dk2"/>
              </a:buClr>
              <a:buSzPts val="1900"/>
              <a:buFont typeface="Verdana"/>
              <a:buChar char="●"/>
            </a:pPr>
            <a:r>
              <a:rPr b="1" lang="en" sz="1900">
                <a:solidFill>
                  <a:schemeClr val="dk2"/>
                </a:solidFill>
                <a:latin typeface="Verdana"/>
                <a:ea typeface="Verdana"/>
                <a:cs typeface="Verdana"/>
                <a:sym typeface="Verdana"/>
              </a:rPr>
              <a:t>Make your online Local Summer School Payment for Original Credit Courses here: </a:t>
            </a:r>
            <a:r>
              <a:rPr b="1" lang="en" sz="1900" u="sng">
                <a:solidFill>
                  <a:schemeClr val="hlink"/>
                </a:solidFill>
                <a:latin typeface="Verdana"/>
                <a:ea typeface="Verdana"/>
                <a:cs typeface="Verdana"/>
                <a:sym typeface="Verdana"/>
                <a:hlinkClick r:id="rId4"/>
              </a:rPr>
              <a:t>Magruder High</a:t>
            </a:r>
            <a:r>
              <a:rPr b="1" lang="en" sz="1900">
                <a:solidFill>
                  <a:schemeClr val="dk2"/>
                </a:solidFill>
                <a:latin typeface="Verdana"/>
                <a:ea typeface="Verdana"/>
                <a:cs typeface="Verdana"/>
                <a:sym typeface="Verdana"/>
              </a:rPr>
              <a:t>.</a:t>
            </a:r>
            <a:endParaRPr b="1" sz="1900">
              <a:solidFill>
                <a:schemeClr val="dk2"/>
              </a:solidFill>
              <a:latin typeface="Verdana"/>
              <a:ea typeface="Verdana"/>
              <a:cs typeface="Verdana"/>
              <a:sym typeface="Verdana"/>
            </a:endParaRPr>
          </a:p>
        </p:txBody>
      </p:sp>
      <p:pic>
        <p:nvPicPr>
          <p:cNvPr id="212" name="Google Shape;212;p24"/>
          <p:cNvPicPr preferRelativeResize="0"/>
          <p:nvPr/>
        </p:nvPicPr>
        <p:blipFill rotWithShape="1">
          <a:blip r:embed="rId5">
            <a:alphaModFix/>
          </a:blip>
          <a:srcRect b="0" l="0" r="0" t="0"/>
          <a:stretch/>
        </p:blipFill>
        <p:spPr>
          <a:xfrm>
            <a:off x="136650" y="122625"/>
            <a:ext cx="2052350" cy="1302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25"/>
          <p:cNvSpPr txBox="1"/>
          <p:nvPr>
            <p:ph type="ctrTitle"/>
          </p:nvPr>
        </p:nvSpPr>
        <p:spPr>
          <a:xfrm>
            <a:off x="0" y="127797"/>
            <a:ext cx="8870700" cy="1108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4000"/>
              <a:t> </a:t>
            </a:r>
            <a:endParaRPr sz="4000"/>
          </a:p>
        </p:txBody>
      </p:sp>
      <p:sp>
        <p:nvSpPr>
          <p:cNvPr id="218" name="Google Shape;218;p25"/>
          <p:cNvSpPr txBox="1"/>
          <p:nvPr/>
        </p:nvSpPr>
        <p:spPr>
          <a:xfrm>
            <a:off x="1155850" y="1425550"/>
            <a:ext cx="7988100" cy="4507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a:p>
            <a:pPr indent="0" lvl="0" marL="0" rtl="0" algn="ctr">
              <a:lnSpc>
                <a:spcPct val="100000"/>
              </a:lnSpc>
              <a:spcBef>
                <a:spcPts val="0"/>
              </a:spcBef>
              <a:spcAft>
                <a:spcPts val="0"/>
              </a:spcAft>
              <a:buNone/>
            </a:pPr>
            <a:r>
              <a:rPr b="1" lang="en" sz="3600">
                <a:latin typeface="Verdana"/>
                <a:ea typeface="Verdana"/>
                <a:cs typeface="Verdana"/>
                <a:sym typeface="Verdana"/>
              </a:rPr>
              <a:t>High School Credit Recovery</a:t>
            </a:r>
            <a:endParaRPr b="1" sz="3600">
              <a:latin typeface="Verdana"/>
              <a:ea typeface="Verdana"/>
              <a:cs typeface="Verdana"/>
              <a:sym typeface="Verdana"/>
            </a:endParaRPr>
          </a:p>
          <a:p>
            <a:pPr indent="0" lvl="0" marL="457200" rtl="0" algn="ctr">
              <a:lnSpc>
                <a:spcPct val="100000"/>
              </a:lnSpc>
              <a:spcBef>
                <a:spcPts val="0"/>
              </a:spcBef>
              <a:spcAft>
                <a:spcPts val="0"/>
              </a:spcAft>
              <a:buNone/>
            </a:pPr>
            <a:r>
              <a:t/>
            </a:r>
            <a:endParaRPr b="1" sz="3600">
              <a:latin typeface="Verdana"/>
              <a:ea typeface="Verdana"/>
              <a:cs typeface="Verdana"/>
              <a:sym typeface="Verdana"/>
            </a:endParaRPr>
          </a:p>
        </p:txBody>
      </p:sp>
      <p:pic>
        <p:nvPicPr>
          <p:cNvPr id="219" name="Google Shape;219;p25"/>
          <p:cNvPicPr preferRelativeResize="0"/>
          <p:nvPr/>
        </p:nvPicPr>
        <p:blipFill rotWithShape="1">
          <a:blip r:embed="rId3">
            <a:alphaModFix/>
          </a:blip>
          <a:srcRect b="0" l="0" r="0" t="0"/>
          <a:stretch/>
        </p:blipFill>
        <p:spPr>
          <a:xfrm>
            <a:off x="630775" y="127800"/>
            <a:ext cx="1353366" cy="1297750"/>
          </a:xfrm>
          <a:prstGeom prst="rect">
            <a:avLst/>
          </a:prstGeom>
          <a:noFill/>
          <a:ln>
            <a:noFill/>
          </a:ln>
        </p:spPr>
      </p:pic>
      <p:pic>
        <p:nvPicPr>
          <p:cNvPr id="220" name="Google Shape;220;p25"/>
          <p:cNvPicPr preferRelativeResize="0"/>
          <p:nvPr/>
        </p:nvPicPr>
        <p:blipFill>
          <a:blip r:embed="rId4">
            <a:alphaModFix/>
          </a:blip>
          <a:stretch>
            <a:fillRect/>
          </a:stretch>
        </p:blipFill>
        <p:spPr>
          <a:xfrm>
            <a:off x="5536950" y="127800"/>
            <a:ext cx="3333750" cy="2209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26"/>
          <p:cNvSpPr txBox="1"/>
          <p:nvPr>
            <p:ph type="ctrTitle"/>
          </p:nvPr>
        </p:nvSpPr>
        <p:spPr>
          <a:xfrm>
            <a:off x="0" y="0"/>
            <a:ext cx="9144000" cy="1236600"/>
          </a:xfrm>
          <a:prstGeom prst="rect">
            <a:avLst/>
          </a:prstGeom>
          <a:solidFill>
            <a:srgbClr val="4A86E8"/>
          </a:solidFill>
        </p:spPr>
        <p:txBody>
          <a:bodyPr anchorCtr="0" anchor="b" bIns="91425" lIns="91425" spcFirstLastPara="1" rIns="91425" wrap="square" tIns="91425">
            <a:noAutofit/>
          </a:bodyPr>
          <a:lstStyle/>
          <a:p>
            <a:pPr indent="0" lvl="0" marL="0" rtl="0" algn="ctr">
              <a:spcBef>
                <a:spcPts val="0"/>
              </a:spcBef>
              <a:spcAft>
                <a:spcPts val="0"/>
              </a:spcAft>
              <a:buNone/>
            </a:pPr>
            <a:r>
              <a:rPr b="1" lang="en" sz="4000">
                <a:latin typeface="Verdana"/>
                <a:ea typeface="Verdana"/>
                <a:cs typeface="Verdana"/>
                <a:sym typeface="Verdana"/>
              </a:rPr>
              <a:t> Repeat Courses</a:t>
            </a:r>
            <a:endParaRPr b="1" sz="4000">
              <a:latin typeface="Verdana"/>
              <a:ea typeface="Verdana"/>
              <a:cs typeface="Verdana"/>
              <a:sym typeface="Verdana"/>
            </a:endParaRPr>
          </a:p>
        </p:txBody>
      </p:sp>
      <p:sp>
        <p:nvSpPr>
          <p:cNvPr id="226" name="Google Shape;226;p26"/>
          <p:cNvSpPr txBox="1"/>
          <p:nvPr/>
        </p:nvSpPr>
        <p:spPr>
          <a:xfrm>
            <a:off x="1117325" y="1236600"/>
            <a:ext cx="8026800" cy="492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900">
              <a:solidFill>
                <a:schemeClr val="dk2"/>
              </a:solidFill>
              <a:latin typeface="Verdana"/>
              <a:ea typeface="Verdana"/>
              <a:cs typeface="Verdana"/>
              <a:sym typeface="Verdana"/>
            </a:endParaRPr>
          </a:p>
          <a:p>
            <a:pPr indent="-387350" lvl="0" marL="457200" rtl="0" algn="just">
              <a:lnSpc>
                <a:spcPct val="115000"/>
              </a:lnSpc>
              <a:spcBef>
                <a:spcPts val="0"/>
              </a:spcBef>
              <a:spcAft>
                <a:spcPts val="0"/>
              </a:spcAft>
              <a:buClr>
                <a:schemeClr val="dk2"/>
              </a:buClr>
              <a:buSzPts val="2500"/>
              <a:buFont typeface="Verdana"/>
              <a:buChar char="●"/>
            </a:pPr>
            <a:r>
              <a:rPr b="1" lang="en" sz="2500">
                <a:solidFill>
                  <a:schemeClr val="dk2"/>
                </a:solidFill>
                <a:latin typeface="Verdana"/>
                <a:ea typeface="Verdana"/>
                <a:cs typeface="Verdana"/>
                <a:sym typeface="Verdana"/>
              </a:rPr>
              <a:t>Online courses in all core academic areas traditionally offered in summer school</a:t>
            </a:r>
            <a:endParaRPr b="1" sz="2500">
              <a:solidFill>
                <a:schemeClr val="dk2"/>
              </a:solidFill>
              <a:latin typeface="Verdana"/>
              <a:ea typeface="Verdana"/>
              <a:cs typeface="Verdana"/>
              <a:sym typeface="Verdana"/>
            </a:endParaRPr>
          </a:p>
          <a:p>
            <a:pPr indent="-463550" lvl="1" marL="1219200" rtl="0" algn="just">
              <a:lnSpc>
                <a:spcPct val="115000"/>
              </a:lnSpc>
              <a:spcBef>
                <a:spcPts val="0"/>
              </a:spcBef>
              <a:spcAft>
                <a:spcPts val="0"/>
              </a:spcAft>
              <a:buClr>
                <a:schemeClr val="dk1"/>
              </a:buClr>
              <a:buSzPts val="2500"/>
              <a:buFont typeface="Calibri"/>
              <a:buChar char="❏"/>
            </a:pPr>
            <a:r>
              <a:t/>
            </a:r>
            <a:endParaRPr b="1" sz="2500">
              <a:solidFill>
                <a:schemeClr val="dk2"/>
              </a:solidFill>
              <a:latin typeface="Verdana"/>
              <a:ea typeface="Verdana"/>
              <a:cs typeface="Verdana"/>
              <a:sym typeface="Verdana"/>
            </a:endParaRPr>
          </a:p>
          <a:p>
            <a:pPr indent="-387350" lvl="0" marL="457200" rtl="0" algn="just">
              <a:lnSpc>
                <a:spcPct val="115000"/>
              </a:lnSpc>
              <a:spcBef>
                <a:spcPts val="0"/>
              </a:spcBef>
              <a:spcAft>
                <a:spcPts val="0"/>
              </a:spcAft>
              <a:buClr>
                <a:schemeClr val="dk2"/>
              </a:buClr>
              <a:buSzPts val="2500"/>
              <a:buFont typeface="Verdana"/>
              <a:buChar char="●"/>
            </a:pPr>
            <a:r>
              <a:rPr b="1" lang="en" sz="2500">
                <a:solidFill>
                  <a:schemeClr val="dk2"/>
                </a:solidFill>
                <a:latin typeface="Verdana"/>
                <a:ea typeface="Verdana"/>
                <a:cs typeface="Verdana"/>
                <a:sym typeface="Verdana"/>
              </a:rPr>
              <a:t>Repeat courses for students who need to repeat a course to remain on track for graduation</a:t>
            </a:r>
            <a:endParaRPr b="1" sz="2500">
              <a:solidFill>
                <a:schemeClr val="dk2"/>
              </a:solidFill>
              <a:latin typeface="Verdana"/>
              <a:ea typeface="Verdana"/>
              <a:cs typeface="Verdana"/>
              <a:sym typeface="Verdana"/>
            </a:endParaRPr>
          </a:p>
          <a:p>
            <a:pPr indent="0" lvl="0" marL="0" rtl="0" algn="just">
              <a:lnSpc>
                <a:spcPct val="115000"/>
              </a:lnSpc>
              <a:spcBef>
                <a:spcPts val="0"/>
              </a:spcBef>
              <a:spcAft>
                <a:spcPts val="0"/>
              </a:spcAft>
              <a:buNone/>
            </a:pPr>
            <a:r>
              <a:t/>
            </a:r>
            <a:endParaRPr b="1" sz="2500">
              <a:solidFill>
                <a:schemeClr val="dk2"/>
              </a:solidFill>
              <a:latin typeface="Verdana"/>
              <a:ea typeface="Verdana"/>
              <a:cs typeface="Verdana"/>
              <a:sym typeface="Verdana"/>
            </a:endParaRPr>
          </a:p>
          <a:p>
            <a:pPr indent="-387350" lvl="0" marL="457200" rtl="0" algn="just">
              <a:lnSpc>
                <a:spcPct val="115000"/>
              </a:lnSpc>
              <a:spcBef>
                <a:spcPts val="0"/>
              </a:spcBef>
              <a:spcAft>
                <a:spcPts val="0"/>
              </a:spcAft>
              <a:buClr>
                <a:schemeClr val="dk2"/>
              </a:buClr>
              <a:buSzPts val="2500"/>
              <a:buFont typeface="Verdana"/>
              <a:buChar char="●"/>
            </a:pPr>
            <a:r>
              <a:rPr b="1" lang="en" sz="2500">
                <a:solidFill>
                  <a:schemeClr val="dk2"/>
                </a:solidFill>
                <a:latin typeface="Verdana"/>
                <a:ea typeface="Verdana"/>
                <a:cs typeface="Verdana"/>
                <a:sym typeface="Verdana"/>
              </a:rPr>
              <a:t>Free for repeat courses </a:t>
            </a:r>
            <a:endParaRPr b="1" sz="2500">
              <a:solidFill>
                <a:schemeClr val="dk2"/>
              </a:solidFill>
              <a:latin typeface="Verdana"/>
              <a:ea typeface="Verdana"/>
              <a:cs typeface="Verdana"/>
              <a:sym typeface="Verdana"/>
            </a:endParaRPr>
          </a:p>
          <a:p>
            <a:pPr indent="0" lvl="0" marL="0" rtl="0" algn="just">
              <a:lnSpc>
                <a:spcPct val="115000"/>
              </a:lnSpc>
              <a:spcBef>
                <a:spcPts val="0"/>
              </a:spcBef>
              <a:spcAft>
                <a:spcPts val="0"/>
              </a:spcAft>
              <a:buNone/>
            </a:pPr>
            <a:r>
              <a:t/>
            </a:r>
            <a:endParaRPr b="1" i="1" sz="2200">
              <a:solidFill>
                <a:schemeClr val="dk2"/>
              </a:solidFill>
              <a:latin typeface="Verdana"/>
              <a:ea typeface="Verdana"/>
              <a:cs typeface="Verdana"/>
              <a:sym typeface="Verdana"/>
            </a:endParaRPr>
          </a:p>
        </p:txBody>
      </p:sp>
      <p:pic>
        <p:nvPicPr>
          <p:cNvPr id="227" name="Google Shape;227;p26"/>
          <p:cNvPicPr preferRelativeResize="0"/>
          <p:nvPr/>
        </p:nvPicPr>
        <p:blipFill rotWithShape="1">
          <a:blip r:embed="rId3">
            <a:alphaModFix/>
          </a:blip>
          <a:srcRect b="0" l="0" r="0" t="0"/>
          <a:stretch/>
        </p:blipFill>
        <p:spPr>
          <a:xfrm>
            <a:off x="136650" y="122625"/>
            <a:ext cx="2052350" cy="1302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27"/>
          <p:cNvSpPr txBox="1"/>
          <p:nvPr>
            <p:ph type="ctrTitle"/>
          </p:nvPr>
        </p:nvSpPr>
        <p:spPr>
          <a:xfrm>
            <a:off x="0" y="127797"/>
            <a:ext cx="8870700" cy="1108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4000"/>
              <a:t> </a:t>
            </a:r>
            <a:endParaRPr sz="4000"/>
          </a:p>
        </p:txBody>
      </p:sp>
      <p:sp>
        <p:nvSpPr>
          <p:cNvPr id="233" name="Google Shape;233;p27"/>
          <p:cNvSpPr txBox="1"/>
          <p:nvPr/>
        </p:nvSpPr>
        <p:spPr>
          <a:xfrm>
            <a:off x="1117325" y="3852800"/>
            <a:ext cx="8026800" cy="20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3200"/>
              <a:buFont typeface="Arial"/>
              <a:buNone/>
            </a:pPr>
            <a:r>
              <a:rPr b="1" lang="en" sz="300">
                <a:solidFill>
                  <a:schemeClr val="dk2"/>
                </a:solidFill>
                <a:latin typeface="Verdana"/>
                <a:ea typeface="Verdana"/>
                <a:cs typeface="Verdana"/>
                <a:sym typeface="Verdana"/>
              </a:rPr>
              <a:t>ENRICHMENT “CAMPS” AND PROGRAMS</a:t>
            </a:r>
            <a:endParaRPr b="1" sz="300">
              <a:solidFill>
                <a:schemeClr val="dk2"/>
              </a:solidFill>
              <a:latin typeface="Verdana"/>
              <a:ea typeface="Verdana"/>
              <a:cs typeface="Verdana"/>
              <a:sym typeface="Verdana"/>
            </a:endParaRPr>
          </a:p>
          <a:p>
            <a:pPr indent="-431800" lvl="0" marL="609600" rtl="0" algn="l">
              <a:spcBef>
                <a:spcPts val="0"/>
              </a:spcBef>
              <a:spcAft>
                <a:spcPts val="0"/>
              </a:spcAft>
              <a:buClr>
                <a:schemeClr val="dk1"/>
              </a:buClr>
              <a:buSzPts val="2000"/>
              <a:buFont typeface="Calibri"/>
              <a:buChar char="•"/>
            </a:pPr>
            <a:r>
              <a:rPr b="1" lang="en" sz="2000">
                <a:solidFill>
                  <a:schemeClr val="dk2"/>
                </a:solidFill>
                <a:latin typeface="Verdana"/>
                <a:ea typeface="Verdana"/>
                <a:cs typeface="Verdana"/>
                <a:sym typeface="Verdana"/>
              </a:rPr>
              <a:t>Three weeks between July 13 - August 7</a:t>
            </a:r>
            <a:endParaRPr b="1" sz="2000">
              <a:solidFill>
                <a:schemeClr val="dk2"/>
              </a:solidFill>
              <a:latin typeface="Verdana"/>
              <a:ea typeface="Verdana"/>
              <a:cs typeface="Verdana"/>
              <a:sym typeface="Verdana"/>
            </a:endParaRPr>
          </a:p>
          <a:p>
            <a:pPr indent="0" lvl="0" marL="457200" rtl="0" algn="l">
              <a:spcBef>
                <a:spcPts val="0"/>
              </a:spcBef>
              <a:spcAft>
                <a:spcPts val="0"/>
              </a:spcAft>
              <a:buNone/>
            </a:pPr>
            <a:r>
              <a:t/>
            </a:r>
            <a:endParaRPr b="1" sz="2000">
              <a:solidFill>
                <a:schemeClr val="dk2"/>
              </a:solidFill>
              <a:latin typeface="Verdana"/>
              <a:ea typeface="Verdana"/>
              <a:cs typeface="Verdana"/>
              <a:sym typeface="Verdana"/>
            </a:endParaRPr>
          </a:p>
        </p:txBody>
      </p:sp>
      <p:sp>
        <p:nvSpPr>
          <p:cNvPr id="234" name="Google Shape;234;p27"/>
          <p:cNvSpPr txBox="1"/>
          <p:nvPr/>
        </p:nvSpPr>
        <p:spPr>
          <a:xfrm>
            <a:off x="1117325" y="1600825"/>
            <a:ext cx="8026800" cy="202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200">
                <a:latin typeface="Verdana"/>
                <a:ea typeface="Verdana"/>
                <a:cs typeface="Verdana"/>
                <a:sym typeface="Verdana"/>
              </a:rPr>
              <a:t>Summer </a:t>
            </a:r>
            <a:r>
              <a:rPr b="1" lang="en" sz="3200">
                <a:latin typeface="Verdana"/>
                <a:ea typeface="Verdana"/>
                <a:cs typeface="Verdana"/>
                <a:sym typeface="Verdana"/>
              </a:rPr>
              <a:t>Enrichment</a:t>
            </a:r>
            <a:r>
              <a:rPr b="1" lang="en" sz="3200">
                <a:latin typeface="Verdana"/>
                <a:ea typeface="Verdana"/>
                <a:cs typeface="Verdana"/>
                <a:sym typeface="Verdana"/>
              </a:rPr>
              <a:t> and </a:t>
            </a:r>
            <a:endParaRPr b="1" sz="3200">
              <a:latin typeface="Verdana"/>
              <a:ea typeface="Verdana"/>
              <a:cs typeface="Verdana"/>
              <a:sym typeface="Verdana"/>
            </a:endParaRPr>
          </a:p>
          <a:p>
            <a:pPr indent="0" lvl="0" marL="0" rtl="0" algn="ctr">
              <a:spcBef>
                <a:spcPts val="0"/>
              </a:spcBef>
              <a:spcAft>
                <a:spcPts val="0"/>
              </a:spcAft>
              <a:buNone/>
            </a:pPr>
            <a:r>
              <a:rPr b="1" lang="en" sz="3200">
                <a:latin typeface="Verdana"/>
                <a:ea typeface="Verdana"/>
                <a:cs typeface="Verdana"/>
                <a:sym typeface="Verdana"/>
              </a:rPr>
              <a:t>“Camp” Programs</a:t>
            </a:r>
            <a:endParaRPr b="1" sz="3200">
              <a:latin typeface="Verdana"/>
              <a:ea typeface="Verdana"/>
              <a:cs typeface="Verdana"/>
              <a:sym typeface="Verdana"/>
            </a:endParaRPr>
          </a:p>
        </p:txBody>
      </p:sp>
      <p:pic>
        <p:nvPicPr>
          <p:cNvPr id="235" name="Google Shape;235;p27"/>
          <p:cNvPicPr preferRelativeResize="0"/>
          <p:nvPr/>
        </p:nvPicPr>
        <p:blipFill>
          <a:blip r:embed="rId3">
            <a:alphaModFix/>
          </a:blip>
          <a:stretch>
            <a:fillRect/>
          </a:stretch>
        </p:blipFill>
        <p:spPr>
          <a:xfrm>
            <a:off x="6164500" y="4403075"/>
            <a:ext cx="2979503" cy="1822476"/>
          </a:xfrm>
          <a:prstGeom prst="rect">
            <a:avLst/>
          </a:prstGeom>
          <a:noFill/>
          <a:ln>
            <a:noFill/>
          </a:ln>
        </p:spPr>
      </p:pic>
      <p:pic>
        <p:nvPicPr>
          <p:cNvPr id="236" name="Google Shape;236;p27"/>
          <p:cNvPicPr preferRelativeResize="0"/>
          <p:nvPr/>
        </p:nvPicPr>
        <p:blipFill rotWithShape="1">
          <a:blip r:embed="rId4">
            <a:alphaModFix/>
          </a:blip>
          <a:srcRect b="0" l="0" r="0" t="0"/>
          <a:stretch/>
        </p:blipFill>
        <p:spPr>
          <a:xfrm>
            <a:off x="0" y="127800"/>
            <a:ext cx="1536147" cy="1152110"/>
          </a:xfrm>
          <a:prstGeom prst="rect">
            <a:avLst/>
          </a:prstGeom>
          <a:noFill/>
          <a:ln>
            <a:noFill/>
          </a:ln>
        </p:spPr>
      </p:pic>
      <p:pic>
        <p:nvPicPr>
          <p:cNvPr id="237" name="Google Shape;237;p27"/>
          <p:cNvPicPr preferRelativeResize="0"/>
          <p:nvPr/>
        </p:nvPicPr>
        <p:blipFill>
          <a:blip r:embed="rId5">
            <a:alphaModFix/>
          </a:blip>
          <a:stretch>
            <a:fillRect/>
          </a:stretch>
        </p:blipFill>
        <p:spPr>
          <a:xfrm>
            <a:off x="7321650" y="0"/>
            <a:ext cx="1822475" cy="1822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28"/>
          <p:cNvSpPr txBox="1"/>
          <p:nvPr>
            <p:ph type="ctrTitle"/>
          </p:nvPr>
        </p:nvSpPr>
        <p:spPr>
          <a:xfrm>
            <a:off x="0" y="127797"/>
            <a:ext cx="8870700" cy="1108800"/>
          </a:xfrm>
          <a:prstGeom prst="rect">
            <a:avLst/>
          </a:prstGeom>
          <a:solidFill>
            <a:srgbClr val="4A86E8"/>
          </a:solidFill>
        </p:spPr>
        <p:txBody>
          <a:bodyPr anchorCtr="0" anchor="b" bIns="91425" lIns="91425" spcFirstLastPara="1" rIns="91425" wrap="square" tIns="91425">
            <a:noAutofit/>
          </a:bodyPr>
          <a:lstStyle/>
          <a:p>
            <a:pPr indent="0" lvl="0" marL="0" rtl="0" algn="r">
              <a:spcBef>
                <a:spcPts val="0"/>
              </a:spcBef>
              <a:spcAft>
                <a:spcPts val="0"/>
              </a:spcAft>
              <a:buNone/>
            </a:pPr>
            <a:r>
              <a:rPr lang="en" sz="4000"/>
              <a:t> </a:t>
            </a:r>
            <a:r>
              <a:rPr b="1" lang="en" sz="2400">
                <a:latin typeface="Verdana"/>
                <a:ea typeface="Verdana"/>
                <a:cs typeface="Verdana"/>
                <a:sym typeface="Verdana"/>
              </a:rPr>
              <a:t>Nutrition, Food Safety, and Cooking Techniques</a:t>
            </a:r>
            <a:endParaRPr b="1" sz="2400">
              <a:latin typeface="Verdana"/>
              <a:ea typeface="Verdana"/>
              <a:cs typeface="Verdana"/>
              <a:sym typeface="Verdana"/>
            </a:endParaRPr>
          </a:p>
        </p:txBody>
      </p:sp>
      <p:sp>
        <p:nvSpPr>
          <p:cNvPr id="243" name="Google Shape;243;p28"/>
          <p:cNvSpPr txBox="1"/>
          <p:nvPr/>
        </p:nvSpPr>
        <p:spPr>
          <a:xfrm>
            <a:off x="288950" y="1579650"/>
            <a:ext cx="8581800" cy="4662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sz="2300">
                <a:solidFill>
                  <a:srgbClr val="323130"/>
                </a:solidFill>
                <a:highlight>
                  <a:schemeClr val="dk1"/>
                </a:highlight>
                <a:latin typeface="Verdana"/>
                <a:ea typeface="Verdana"/>
                <a:cs typeface="Verdana"/>
                <a:sym typeface="Verdana"/>
              </a:rPr>
              <a:t>Enrichment Program Title:</a:t>
            </a:r>
            <a:r>
              <a:rPr lang="en" sz="2300">
                <a:solidFill>
                  <a:srgbClr val="323130"/>
                </a:solidFill>
                <a:highlight>
                  <a:schemeClr val="dk1"/>
                </a:highlight>
                <a:latin typeface="Verdana"/>
                <a:ea typeface="Verdana"/>
                <a:cs typeface="Verdana"/>
                <a:sym typeface="Verdana"/>
              </a:rPr>
              <a:t> Nutrition, Food Safety, and Cooking Techniques</a:t>
            </a:r>
            <a:endParaRPr sz="2300">
              <a:solidFill>
                <a:srgbClr val="323130"/>
              </a:solidFill>
              <a:highlight>
                <a:schemeClr val="dk1"/>
              </a:highlight>
              <a:latin typeface="Verdana"/>
              <a:ea typeface="Verdana"/>
              <a:cs typeface="Verdana"/>
              <a:sym typeface="Verdana"/>
            </a:endParaRPr>
          </a:p>
          <a:p>
            <a:pPr indent="0" lvl="0" marL="0" rtl="0" algn="just">
              <a:spcBef>
                <a:spcPts val="0"/>
              </a:spcBef>
              <a:spcAft>
                <a:spcPts val="0"/>
              </a:spcAft>
              <a:buNone/>
            </a:pPr>
            <a:r>
              <a:rPr b="1" lang="en" sz="2300">
                <a:solidFill>
                  <a:srgbClr val="323130"/>
                </a:solidFill>
                <a:highlight>
                  <a:schemeClr val="dk1"/>
                </a:highlight>
                <a:latin typeface="Verdana"/>
                <a:ea typeface="Verdana"/>
                <a:cs typeface="Verdana"/>
                <a:sym typeface="Verdana"/>
              </a:rPr>
              <a:t>Length of Program:</a:t>
            </a:r>
            <a:r>
              <a:rPr lang="en" sz="2300">
                <a:solidFill>
                  <a:srgbClr val="323130"/>
                </a:solidFill>
                <a:highlight>
                  <a:schemeClr val="dk1"/>
                </a:highlight>
                <a:latin typeface="Verdana"/>
                <a:ea typeface="Verdana"/>
                <a:cs typeface="Verdana"/>
                <a:sym typeface="Verdana"/>
              </a:rPr>
              <a:t> Three Weeks</a:t>
            </a:r>
            <a:endParaRPr sz="2300">
              <a:solidFill>
                <a:srgbClr val="323130"/>
              </a:solidFill>
              <a:highlight>
                <a:schemeClr val="dk1"/>
              </a:highlight>
              <a:latin typeface="Verdana"/>
              <a:ea typeface="Verdana"/>
              <a:cs typeface="Verdana"/>
              <a:sym typeface="Verdana"/>
            </a:endParaRPr>
          </a:p>
          <a:p>
            <a:pPr indent="0" lvl="0" marL="0" rtl="0" algn="just">
              <a:spcBef>
                <a:spcPts val="0"/>
              </a:spcBef>
              <a:spcAft>
                <a:spcPts val="0"/>
              </a:spcAft>
              <a:buNone/>
            </a:pPr>
            <a:r>
              <a:rPr b="1" lang="en" sz="2300">
                <a:solidFill>
                  <a:srgbClr val="323130"/>
                </a:solidFill>
                <a:highlight>
                  <a:schemeClr val="dk1"/>
                </a:highlight>
                <a:latin typeface="Verdana"/>
                <a:ea typeface="Verdana"/>
                <a:cs typeface="Verdana"/>
                <a:sym typeface="Verdana"/>
              </a:rPr>
              <a:t>Lesson Length:</a:t>
            </a:r>
            <a:r>
              <a:rPr lang="en" sz="2300">
                <a:solidFill>
                  <a:srgbClr val="323130"/>
                </a:solidFill>
                <a:highlight>
                  <a:schemeClr val="dk1"/>
                </a:highlight>
                <a:latin typeface="Verdana"/>
                <a:ea typeface="Verdana"/>
                <a:cs typeface="Verdana"/>
                <a:sym typeface="Verdana"/>
              </a:rPr>
              <a:t> 50 Minutes</a:t>
            </a:r>
            <a:endParaRPr sz="2300">
              <a:solidFill>
                <a:srgbClr val="323130"/>
              </a:solidFill>
              <a:highlight>
                <a:schemeClr val="dk1"/>
              </a:highlight>
              <a:latin typeface="Verdana"/>
              <a:ea typeface="Verdana"/>
              <a:cs typeface="Verdana"/>
              <a:sym typeface="Verdana"/>
            </a:endParaRPr>
          </a:p>
          <a:p>
            <a:pPr indent="0" lvl="0" marL="0" rtl="0" algn="just">
              <a:spcBef>
                <a:spcPts val="0"/>
              </a:spcBef>
              <a:spcAft>
                <a:spcPts val="0"/>
              </a:spcAft>
              <a:buNone/>
            </a:pPr>
            <a:r>
              <a:rPr b="1" lang="en" sz="2300">
                <a:solidFill>
                  <a:srgbClr val="323130"/>
                </a:solidFill>
                <a:highlight>
                  <a:schemeClr val="dk1"/>
                </a:highlight>
                <a:latin typeface="Verdana"/>
                <a:ea typeface="Verdana"/>
                <a:cs typeface="Verdana"/>
                <a:sym typeface="Verdana"/>
              </a:rPr>
              <a:t>Grade Levels: </a:t>
            </a:r>
            <a:r>
              <a:rPr lang="en" sz="2300">
                <a:solidFill>
                  <a:srgbClr val="323130"/>
                </a:solidFill>
                <a:highlight>
                  <a:schemeClr val="dk1"/>
                </a:highlight>
                <a:latin typeface="Verdana"/>
                <a:ea typeface="Verdana"/>
                <a:cs typeface="Verdana"/>
                <a:sym typeface="Verdana"/>
              </a:rPr>
              <a:t>Incoming High</a:t>
            </a:r>
            <a:r>
              <a:rPr lang="en" sz="2300">
                <a:solidFill>
                  <a:srgbClr val="323130"/>
                </a:solidFill>
                <a:highlight>
                  <a:schemeClr val="dk1"/>
                </a:highlight>
                <a:latin typeface="Verdana"/>
                <a:ea typeface="Verdana"/>
                <a:cs typeface="Verdana"/>
                <a:sym typeface="Verdana"/>
              </a:rPr>
              <a:t> School (9-12)</a:t>
            </a:r>
            <a:endParaRPr sz="2300">
              <a:solidFill>
                <a:srgbClr val="323130"/>
              </a:solidFill>
              <a:highlight>
                <a:schemeClr val="dk1"/>
              </a:highlight>
              <a:latin typeface="Verdana"/>
              <a:ea typeface="Verdana"/>
              <a:cs typeface="Verdana"/>
              <a:sym typeface="Verdana"/>
            </a:endParaRPr>
          </a:p>
          <a:p>
            <a:pPr indent="0" lvl="0" marL="0" rtl="0" algn="just">
              <a:spcBef>
                <a:spcPts val="0"/>
              </a:spcBef>
              <a:spcAft>
                <a:spcPts val="0"/>
              </a:spcAft>
              <a:buNone/>
            </a:pPr>
            <a:r>
              <a:rPr b="1" lang="en" sz="2300">
                <a:solidFill>
                  <a:srgbClr val="323130"/>
                </a:solidFill>
                <a:highlight>
                  <a:schemeClr val="dk1"/>
                </a:highlight>
                <a:latin typeface="Verdana"/>
                <a:ea typeface="Verdana"/>
                <a:cs typeface="Verdana"/>
                <a:sym typeface="Verdana"/>
              </a:rPr>
              <a:t>Proposal Idea:</a:t>
            </a:r>
            <a:r>
              <a:rPr lang="en" sz="2300">
                <a:solidFill>
                  <a:srgbClr val="323130"/>
                </a:solidFill>
                <a:highlight>
                  <a:schemeClr val="dk1"/>
                </a:highlight>
                <a:latin typeface="Verdana"/>
                <a:ea typeface="Verdana"/>
                <a:cs typeface="Verdana"/>
                <a:sym typeface="Verdana"/>
              </a:rPr>
              <a:t> Students will be taught nutrition, meal planning, food safety (including food borne illness and kitchen safety), cooking techniques, tools, recipe development. Lessons will also include current events including the present coronavirus pandemic and the role of food in staying healthy</a:t>
            </a:r>
            <a:r>
              <a:rPr lang="en" sz="1800">
                <a:solidFill>
                  <a:srgbClr val="323130"/>
                </a:solidFill>
                <a:highlight>
                  <a:schemeClr val="dk1"/>
                </a:highlight>
                <a:latin typeface="Verdana"/>
                <a:ea typeface="Verdana"/>
                <a:cs typeface="Verdana"/>
                <a:sym typeface="Verdana"/>
              </a:rPr>
              <a:t>.</a:t>
            </a:r>
            <a:endParaRPr sz="2100">
              <a:latin typeface="Verdana"/>
              <a:ea typeface="Verdana"/>
              <a:cs typeface="Verdana"/>
              <a:sym typeface="Verdana"/>
            </a:endParaRPr>
          </a:p>
        </p:txBody>
      </p:sp>
      <p:pic>
        <p:nvPicPr>
          <p:cNvPr id="244" name="Google Shape;244;p28"/>
          <p:cNvPicPr preferRelativeResize="0"/>
          <p:nvPr/>
        </p:nvPicPr>
        <p:blipFill>
          <a:blip r:embed="rId3">
            <a:alphaModFix/>
          </a:blip>
          <a:stretch>
            <a:fillRect/>
          </a:stretch>
        </p:blipFill>
        <p:spPr>
          <a:xfrm flipH="1">
            <a:off x="7170927" y="2115399"/>
            <a:ext cx="1699773" cy="131360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29"/>
          <p:cNvSpPr txBox="1"/>
          <p:nvPr>
            <p:ph type="ctrTitle"/>
          </p:nvPr>
        </p:nvSpPr>
        <p:spPr>
          <a:xfrm>
            <a:off x="0" y="127797"/>
            <a:ext cx="8870700" cy="1108800"/>
          </a:xfrm>
          <a:prstGeom prst="rect">
            <a:avLst/>
          </a:prstGeom>
          <a:solidFill>
            <a:srgbClr val="4A86E8"/>
          </a:solidFill>
        </p:spPr>
        <p:txBody>
          <a:bodyPr anchorCtr="0" anchor="b" bIns="91425" lIns="91425" spcFirstLastPara="1" rIns="91425" wrap="square" tIns="91425">
            <a:noAutofit/>
          </a:bodyPr>
          <a:lstStyle/>
          <a:p>
            <a:pPr indent="0" lvl="0" marL="0" rtl="0" algn="ctr">
              <a:spcBef>
                <a:spcPts val="0"/>
              </a:spcBef>
              <a:spcAft>
                <a:spcPts val="0"/>
              </a:spcAft>
              <a:buNone/>
            </a:pPr>
            <a:r>
              <a:rPr lang="en" sz="5100">
                <a:solidFill>
                  <a:srgbClr val="201F1E"/>
                </a:solidFill>
                <a:highlight>
                  <a:schemeClr val="dk1"/>
                </a:highlight>
                <a:latin typeface="Verdana"/>
                <a:ea typeface="Verdana"/>
                <a:cs typeface="Verdana"/>
                <a:sym typeface="Verdana"/>
              </a:rPr>
              <a:t>Creative Journaling</a:t>
            </a:r>
            <a:endParaRPr sz="5100">
              <a:solidFill>
                <a:srgbClr val="201F1E"/>
              </a:solidFill>
              <a:highlight>
                <a:schemeClr val="dk1"/>
              </a:highlight>
              <a:latin typeface="Verdana"/>
              <a:ea typeface="Verdana"/>
              <a:cs typeface="Verdana"/>
              <a:sym typeface="Verdana"/>
            </a:endParaRPr>
          </a:p>
        </p:txBody>
      </p:sp>
      <p:sp>
        <p:nvSpPr>
          <p:cNvPr id="250" name="Google Shape;250;p29"/>
          <p:cNvSpPr txBox="1"/>
          <p:nvPr/>
        </p:nvSpPr>
        <p:spPr>
          <a:xfrm>
            <a:off x="1236400" y="1656725"/>
            <a:ext cx="7634400" cy="4700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sz="2200">
                <a:solidFill>
                  <a:srgbClr val="201F1E"/>
                </a:solidFill>
                <a:highlight>
                  <a:schemeClr val="dk1"/>
                </a:highlight>
                <a:latin typeface="Calibri"/>
                <a:ea typeface="Calibri"/>
                <a:cs typeface="Calibri"/>
                <a:sym typeface="Calibri"/>
              </a:rPr>
              <a:t>E</a:t>
            </a:r>
            <a:r>
              <a:rPr b="1" lang="en" sz="2200">
                <a:solidFill>
                  <a:srgbClr val="201F1E"/>
                </a:solidFill>
                <a:highlight>
                  <a:schemeClr val="dk1"/>
                </a:highlight>
                <a:latin typeface="Calibri"/>
                <a:ea typeface="Calibri"/>
                <a:cs typeface="Calibri"/>
                <a:sym typeface="Calibri"/>
              </a:rPr>
              <a:t>nrichment Program Title:</a:t>
            </a:r>
            <a:r>
              <a:rPr lang="en" sz="2200">
                <a:solidFill>
                  <a:srgbClr val="201F1E"/>
                </a:solidFill>
                <a:highlight>
                  <a:schemeClr val="dk1"/>
                </a:highlight>
                <a:latin typeface="Calibri"/>
                <a:ea typeface="Calibri"/>
                <a:cs typeface="Calibri"/>
                <a:sym typeface="Calibri"/>
              </a:rPr>
              <a:t> Creative Journaling</a:t>
            </a:r>
            <a:endParaRPr sz="2200">
              <a:solidFill>
                <a:srgbClr val="201F1E"/>
              </a:solidFill>
              <a:highlight>
                <a:schemeClr val="dk1"/>
              </a:highlight>
              <a:latin typeface="Calibri"/>
              <a:ea typeface="Calibri"/>
              <a:cs typeface="Calibri"/>
              <a:sym typeface="Calibri"/>
            </a:endParaRPr>
          </a:p>
          <a:p>
            <a:pPr indent="0" lvl="0" marL="0" rtl="0" algn="just">
              <a:spcBef>
                <a:spcPts val="0"/>
              </a:spcBef>
              <a:spcAft>
                <a:spcPts val="0"/>
              </a:spcAft>
              <a:buNone/>
            </a:pPr>
            <a:r>
              <a:rPr b="1" lang="en" sz="2200">
                <a:solidFill>
                  <a:srgbClr val="201F1E"/>
                </a:solidFill>
                <a:highlight>
                  <a:schemeClr val="dk1"/>
                </a:highlight>
                <a:latin typeface="Calibri"/>
                <a:ea typeface="Calibri"/>
                <a:cs typeface="Calibri"/>
                <a:sym typeface="Calibri"/>
              </a:rPr>
              <a:t>Length of Program:</a:t>
            </a:r>
            <a:r>
              <a:rPr lang="en" sz="2200">
                <a:solidFill>
                  <a:srgbClr val="201F1E"/>
                </a:solidFill>
                <a:highlight>
                  <a:schemeClr val="dk1"/>
                </a:highlight>
                <a:latin typeface="Calibri"/>
                <a:ea typeface="Calibri"/>
                <a:cs typeface="Calibri"/>
                <a:sym typeface="Calibri"/>
              </a:rPr>
              <a:t> Three Weeks</a:t>
            </a:r>
            <a:endParaRPr sz="2200">
              <a:solidFill>
                <a:srgbClr val="201F1E"/>
              </a:solidFill>
              <a:highlight>
                <a:schemeClr val="dk1"/>
              </a:highlight>
              <a:latin typeface="Calibri"/>
              <a:ea typeface="Calibri"/>
              <a:cs typeface="Calibri"/>
              <a:sym typeface="Calibri"/>
            </a:endParaRPr>
          </a:p>
          <a:p>
            <a:pPr indent="0" lvl="0" marL="0" rtl="0" algn="just">
              <a:spcBef>
                <a:spcPts val="0"/>
              </a:spcBef>
              <a:spcAft>
                <a:spcPts val="0"/>
              </a:spcAft>
              <a:buNone/>
            </a:pPr>
            <a:r>
              <a:rPr b="1" lang="en" sz="2200">
                <a:solidFill>
                  <a:srgbClr val="201F1E"/>
                </a:solidFill>
                <a:highlight>
                  <a:schemeClr val="dk1"/>
                </a:highlight>
                <a:latin typeface="Calibri"/>
                <a:ea typeface="Calibri"/>
                <a:cs typeface="Calibri"/>
                <a:sym typeface="Calibri"/>
              </a:rPr>
              <a:t>Lesson Length:</a:t>
            </a:r>
            <a:r>
              <a:rPr lang="en" sz="2200">
                <a:solidFill>
                  <a:srgbClr val="201F1E"/>
                </a:solidFill>
                <a:highlight>
                  <a:schemeClr val="dk1"/>
                </a:highlight>
                <a:latin typeface="Calibri"/>
                <a:ea typeface="Calibri"/>
                <a:cs typeface="Calibri"/>
                <a:sym typeface="Calibri"/>
              </a:rPr>
              <a:t> 50-100 min</a:t>
            </a:r>
            <a:endParaRPr sz="2200">
              <a:solidFill>
                <a:srgbClr val="201F1E"/>
              </a:solidFill>
              <a:highlight>
                <a:schemeClr val="dk1"/>
              </a:highlight>
              <a:latin typeface="Calibri"/>
              <a:ea typeface="Calibri"/>
              <a:cs typeface="Calibri"/>
              <a:sym typeface="Calibri"/>
            </a:endParaRPr>
          </a:p>
          <a:p>
            <a:pPr indent="0" lvl="0" marL="0" rtl="0" algn="just">
              <a:spcBef>
                <a:spcPts val="0"/>
              </a:spcBef>
              <a:spcAft>
                <a:spcPts val="0"/>
              </a:spcAft>
              <a:buNone/>
            </a:pPr>
            <a:r>
              <a:rPr b="1" lang="en" sz="2200">
                <a:solidFill>
                  <a:srgbClr val="201F1E"/>
                </a:solidFill>
                <a:highlight>
                  <a:schemeClr val="dk1"/>
                </a:highlight>
                <a:latin typeface="Calibri"/>
                <a:ea typeface="Calibri"/>
                <a:cs typeface="Calibri"/>
                <a:sym typeface="Calibri"/>
              </a:rPr>
              <a:t>Grade Levels: </a:t>
            </a:r>
            <a:r>
              <a:rPr lang="en" sz="2200">
                <a:solidFill>
                  <a:srgbClr val="201F1E"/>
                </a:solidFill>
                <a:highlight>
                  <a:schemeClr val="dk1"/>
                </a:highlight>
                <a:latin typeface="Calibri"/>
                <a:ea typeface="Calibri"/>
                <a:cs typeface="Calibri"/>
                <a:sym typeface="Calibri"/>
              </a:rPr>
              <a:t>High School (9-12)</a:t>
            </a:r>
            <a:endParaRPr sz="2200">
              <a:solidFill>
                <a:srgbClr val="201F1E"/>
              </a:solidFill>
              <a:highlight>
                <a:schemeClr val="dk1"/>
              </a:highlight>
              <a:latin typeface="Calibri"/>
              <a:ea typeface="Calibri"/>
              <a:cs typeface="Calibri"/>
              <a:sym typeface="Calibri"/>
            </a:endParaRPr>
          </a:p>
          <a:p>
            <a:pPr indent="0" lvl="0" marL="0" rtl="0" algn="just">
              <a:spcBef>
                <a:spcPts val="0"/>
              </a:spcBef>
              <a:spcAft>
                <a:spcPts val="0"/>
              </a:spcAft>
              <a:buNone/>
            </a:pPr>
            <a:r>
              <a:rPr b="1" lang="en" sz="2200">
                <a:solidFill>
                  <a:srgbClr val="201F1E"/>
                </a:solidFill>
                <a:highlight>
                  <a:schemeClr val="dk1"/>
                </a:highlight>
                <a:latin typeface="Calibri"/>
                <a:ea typeface="Calibri"/>
                <a:cs typeface="Calibri"/>
                <a:sym typeface="Calibri"/>
              </a:rPr>
              <a:t>Proposal Idea:</a:t>
            </a:r>
            <a:r>
              <a:rPr lang="en" sz="2200">
                <a:solidFill>
                  <a:srgbClr val="201F1E"/>
                </a:solidFill>
                <a:highlight>
                  <a:schemeClr val="dk1"/>
                </a:highlight>
                <a:latin typeface="Calibri"/>
                <a:ea typeface="Calibri"/>
                <a:cs typeface="Calibri"/>
                <a:sym typeface="Calibri"/>
              </a:rPr>
              <a:t> Students will be able to construct a creative journal to use in their everyday lives. This will include calendar/agenda building, daily and life trackers, written journal responses, and art prompts. Creative journaling is a great way to stay organized and express yourself. Students would need a journal, pen/pencil, coloring utensils of their choice. This is a great way to incorporate arts integration!</a:t>
            </a:r>
            <a:endParaRPr sz="2500"/>
          </a:p>
        </p:txBody>
      </p:sp>
      <p:pic>
        <p:nvPicPr>
          <p:cNvPr id="251" name="Google Shape;251;p29"/>
          <p:cNvPicPr preferRelativeResize="0"/>
          <p:nvPr/>
        </p:nvPicPr>
        <p:blipFill>
          <a:blip r:embed="rId3">
            <a:alphaModFix/>
          </a:blip>
          <a:stretch>
            <a:fillRect/>
          </a:stretch>
        </p:blipFill>
        <p:spPr>
          <a:xfrm>
            <a:off x="6892200" y="1421225"/>
            <a:ext cx="1622500" cy="1622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30"/>
          <p:cNvSpPr txBox="1"/>
          <p:nvPr>
            <p:ph type="ctrTitle"/>
          </p:nvPr>
        </p:nvSpPr>
        <p:spPr>
          <a:xfrm>
            <a:off x="1618175" y="127800"/>
            <a:ext cx="7525800" cy="1108800"/>
          </a:xfrm>
          <a:prstGeom prst="rect">
            <a:avLst/>
          </a:prstGeom>
          <a:solidFill>
            <a:srgbClr val="4A86E8"/>
          </a:solidFill>
        </p:spPr>
        <p:txBody>
          <a:bodyPr anchorCtr="0" anchor="b" bIns="91425" lIns="91425" spcFirstLastPara="1" rIns="91425" wrap="square" tIns="91425">
            <a:noAutofit/>
          </a:bodyPr>
          <a:lstStyle/>
          <a:p>
            <a:pPr indent="0" lvl="0" marL="0" rtl="0" algn="ctr">
              <a:spcBef>
                <a:spcPts val="0"/>
              </a:spcBef>
              <a:spcAft>
                <a:spcPts val="0"/>
              </a:spcAft>
              <a:buNone/>
            </a:pPr>
            <a:r>
              <a:rPr b="1" lang="en" sz="3500">
                <a:latin typeface="Verdana"/>
                <a:ea typeface="Verdana"/>
                <a:cs typeface="Verdana"/>
                <a:sym typeface="Verdana"/>
              </a:rPr>
              <a:t>Y</a:t>
            </a:r>
            <a:r>
              <a:rPr b="1" lang="en" sz="2900">
                <a:latin typeface="Verdana"/>
                <a:ea typeface="Verdana"/>
                <a:cs typeface="Verdana"/>
                <a:sym typeface="Verdana"/>
              </a:rPr>
              <a:t>oga, Fitness, and Mindfulness</a:t>
            </a:r>
            <a:endParaRPr b="1" sz="2900">
              <a:latin typeface="Verdana"/>
              <a:ea typeface="Verdana"/>
              <a:cs typeface="Verdana"/>
              <a:sym typeface="Verdana"/>
            </a:endParaRPr>
          </a:p>
        </p:txBody>
      </p:sp>
      <p:sp>
        <p:nvSpPr>
          <p:cNvPr id="257" name="Google Shape;257;p30"/>
          <p:cNvSpPr txBox="1"/>
          <p:nvPr/>
        </p:nvSpPr>
        <p:spPr>
          <a:xfrm>
            <a:off x="0" y="1502610"/>
            <a:ext cx="9144000" cy="4700400"/>
          </a:xfrm>
          <a:prstGeom prst="rect">
            <a:avLst/>
          </a:prstGeom>
          <a:solidFill>
            <a:srgbClr val="FFFFFF"/>
          </a:solid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sz="2100">
                <a:solidFill>
                  <a:srgbClr val="323130"/>
                </a:solidFill>
                <a:highlight>
                  <a:schemeClr val="dk1"/>
                </a:highlight>
                <a:latin typeface="Calibri"/>
                <a:ea typeface="Calibri"/>
                <a:cs typeface="Calibri"/>
                <a:sym typeface="Calibri"/>
              </a:rPr>
              <a:t>E</a:t>
            </a:r>
            <a:r>
              <a:rPr b="1" lang="en" sz="2300">
                <a:solidFill>
                  <a:srgbClr val="323130"/>
                </a:solidFill>
                <a:highlight>
                  <a:schemeClr val="dk1"/>
                </a:highlight>
                <a:latin typeface="Verdana"/>
                <a:ea typeface="Verdana"/>
                <a:cs typeface="Verdana"/>
                <a:sym typeface="Verdana"/>
              </a:rPr>
              <a:t>nrichment Program Title:</a:t>
            </a:r>
            <a:r>
              <a:rPr lang="en" sz="2300">
                <a:solidFill>
                  <a:srgbClr val="323130"/>
                </a:solidFill>
                <a:highlight>
                  <a:schemeClr val="dk1"/>
                </a:highlight>
                <a:latin typeface="Verdana"/>
                <a:ea typeface="Verdana"/>
                <a:cs typeface="Verdana"/>
                <a:sym typeface="Verdana"/>
              </a:rPr>
              <a:t>  </a:t>
            </a:r>
            <a:r>
              <a:rPr b="1" lang="en" sz="1700">
                <a:solidFill>
                  <a:srgbClr val="323130"/>
                </a:solidFill>
                <a:highlight>
                  <a:schemeClr val="dk1"/>
                </a:highlight>
                <a:latin typeface="Verdana"/>
                <a:ea typeface="Verdana"/>
                <a:cs typeface="Verdana"/>
                <a:sym typeface="Verdana"/>
              </a:rPr>
              <a:t>Yoga, Fitness, and Mindfulness</a:t>
            </a:r>
            <a:endParaRPr b="1" sz="1700">
              <a:solidFill>
                <a:srgbClr val="323130"/>
              </a:solidFill>
              <a:highlight>
                <a:schemeClr val="dk1"/>
              </a:highlight>
              <a:latin typeface="Verdana"/>
              <a:ea typeface="Verdana"/>
              <a:cs typeface="Verdana"/>
              <a:sym typeface="Verdana"/>
            </a:endParaRPr>
          </a:p>
          <a:p>
            <a:pPr indent="0" lvl="0" marL="0" rtl="0" algn="just">
              <a:spcBef>
                <a:spcPts val="0"/>
              </a:spcBef>
              <a:spcAft>
                <a:spcPts val="0"/>
              </a:spcAft>
              <a:buNone/>
            </a:pPr>
            <a:r>
              <a:rPr b="1" lang="en" sz="2300">
                <a:solidFill>
                  <a:srgbClr val="323130"/>
                </a:solidFill>
                <a:highlight>
                  <a:schemeClr val="dk1"/>
                </a:highlight>
                <a:latin typeface="Verdana"/>
                <a:ea typeface="Verdana"/>
                <a:cs typeface="Verdana"/>
                <a:sym typeface="Verdana"/>
              </a:rPr>
              <a:t>Length of Program:</a:t>
            </a:r>
            <a:r>
              <a:rPr lang="en" sz="2300">
                <a:solidFill>
                  <a:srgbClr val="323130"/>
                </a:solidFill>
                <a:highlight>
                  <a:schemeClr val="dk1"/>
                </a:highlight>
                <a:latin typeface="Verdana"/>
                <a:ea typeface="Verdana"/>
                <a:cs typeface="Verdana"/>
                <a:sym typeface="Verdana"/>
              </a:rPr>
              <a:t> Three Weeks</a:t>
            </a:r>
            <a:endParaRPr sz="2300">
              <a:solidFill>
                <a:srgbClr val="323130"/>
              </a:solidFill>
              <a:highlight>
                <a:schemeClr val="dk1"/>
              </a:highlight>
              <a:latin typeface="Verdana"/>
              <a:ea typeface="Verdana"/>
              <a:cs typeface="Verdana"/>
              <a:sym typeface="Verdana"/>
            </a:endParaRPr>
          </a:p>
          <a:p>
            <a:pPr indent="0" lvl="0" marL="0" rtl="0" algn="just">
              <a:spcBef>
                <a:spcPts val="0"/>
              </a:spcBef>
              <a:spcAft>
                <a:spcPts val="0"/>
              </a:spcAft>
              <a:buNone/>
            </a:pPr>
            <a:r>
              <a:rPr b="1" lang="en" sz="2300">
                <a:solidFill>
                  <a:srgbClr val="323130"/>
                </a:solidFill>
                <a:highlight>
                  <a:schemeClr val="dk1"/>
                </a:highlight>
                <a:latin typeface="Verdana"/>
                <a:ea typeface="Verdana"/>
                <a:cs typeface="Verdana"/>
                <a:sym typeface="Verdana"/>
              </a:rPr>
              <a:t>Lesson Length:</a:t>
            </a:r>
            <a:r>
              <a:rPr lang="en" sz="2300">
                <a:solidFill>
                  <a:srgbClr val="323130"/>
                </a:solidFill>
                <a:highlight>
                  <a:schemeClr val="dk1"/>
                </a:highlight>
                <a:latin typeface="Verdana"/>
                <a:ea typeface="Verdana"/>
                <a:cs typeface="Verdana"/>
                <a:sym typeface="Verdana"/>
              </a:rPr>
              <a:t> 50 minutes</a:t>
            </a:r>
            <a:endParaRPr sz="2300">
              <a:solidFill>
                <a:srgbClr val="323130"/>
              </a:solidFill>
              <a:highlight>
                <a:schemeClr val="dk1"/>
              </a:highlight>
              <a:latin typeface="Verdana"/>
              <a:ea typeface="Verdana"/>
              <a:cs typeface="Verdana"/>
              <a:sym typeface="Verdana"/>
            </a:endParaRPr>
          </a:p>
          <a:p>
            <a:pPr indent="0" lvl="0" marL="0" rtl="0" algn="just">
              <a:spcBef>
                <a:spcPts val="0"/>
              </a:spcBef>
              <a:spcAft>
                <a:spcPts val="0"/>
              </a:spcAft>
              <a:buNone/>
            </a:pPr>
            <a:r>
              <a:rPr b="1" lang="en" sz="2300">
                <a:solidFill>
                  <a:srgbClr val="323130"/>
                </a:solidFill>
                <a:highlight>
                  <a:schemeClr val="dk1"/>
                </a:highlight>
                <a:latin typeface="Verdana"/>
                <a:ea typeface="Verdana"/>
                <a:cs typeface="Verdana"/>
                <a:sym typeface="Verdana"/>
              </a:rPr>
              <a:t>Grade Levels: </a:t>
            </a:r>
            <a:r>
              <a:rPr lang="en" sz="2300">
                <a:solidFill>
                  <a:srgbClr val="323130"/>
                </a:solidFill>
                <a:highlight>
                  <a:schemeClr val="dk1"/>
                </a:highlight>
                <a:latin typeface="Verdana"/>
                <a:ea typeface="Verdana"/>
                <a:cs typeface="Verdana"/>
                <a:sym typeface="Verdana"/>
              </a:rPr>
              <a:t>High School (9-12)</a:t>
            </a:r>
            <a:endParaRPr sz="2300">
              <a:solidFill>
                <a:srgbClr val="323130"/>
              </a:solidFill>
              <a:highlight>
                <a:schemeClr val="dk1"/>
              </a:highlight>
              <a:latin typeface="Verdana"/>
              <a:ea typeface="Verdana"/>
              <a:cs typeface="Verdana"/>
              <a:sym typeface="Verdana"/>
            </a:endParaRPr>
          </a:p>
          <a:p>
            <a:pPr indent="0" lvl="0" marL="0" rtl="0" algn="just">
              <a:spcBef>
                <a:spcPts val="0"/>
              </a:spcBef>
              <a:spcAft>
                <a:spcPts val="0"/>
              </a:spcAft>
              <a:buNone/>
            </a:pPr>
            <a:r>
              <a:rPr b="1" lang="en" sz="2300">
                <a:solidFill>
                  <a:srgbClr val="323130"/>
                </a:solidFill>
                <a:highlight>
                  <a:schemeClr val="dk1"/>
                </a:highlight>
                <a:latin typeface="Verdana"/>
                <a:ea typeface="Verdana"/>
                <a:cs typeface="Verdana"/>
                <a:sym typeface="Verdana"/>
              </a:rPr>
              <a:t>Proposal Idea:</a:t>
            </a:r>
            <a:r>
              <a:rPr lang="en" sz="2300">
                <a:solidFill>
                  <a:srgbClr val="323130"/>
                </a:solidFill>
                <a:highlight>
                  <a:schemeClr val="dk1"/>
                </a:highlight>
                <a:latin typeface="Verdana"/>
                <a:ea typeface="Verdana"/>
                <a:cs typeface="Verdana"/>
                <a:sym typeface="Verdana"/>
              </a:rPr>
              <a:t> This enrichment activity will consist of yoga poses, fitness components as well mindfulness practices and yoga poses and the purpose of </a:t>
            </a:r>
            <a:r>
              <a:rPr lang="en" sz="2300">
                <a:solidFill>
                  <a:srgbClr val="323130"/>
                </a:solidFill>
                <a:highlight>
                  <a:schemeClr val="dk1"/>
                </a:highlight>
                <a:latin typeface="Verdana"/>
                <a:ea typeface="Verdana"/>
                <a:cs typeface="Verdana"/>
                <a:sym typeface="Verdana"/>
              </a:rPr>
              <a:t>all the beginning poses. </a:t>
            </a:r>
            <a:r>
              <a:rPr lang="en" sz="2300">
                <a:solidFill>
                  <a:srgbClr val="323130"/>
                </a:solidFill>
                <a:highlight>
                  <a:schemeClr val="dk1"/>
                </a:highlight>
                <a:latin typeface="Verdana"/>
                <a:ea typeface="Verdana"/>
                <a:cs typeface="Verdana"/>
                <a:sym typeface="Verdana"/>
              </a:rPr>
              <a:t>Mental health practices, meditation practice and overall health and wellness. Leading daily activities through  the use of google classroom meets and use zoom. </a:t>
            </a:r>
            <a:r>
              <a:rPr lang="en" sz="2300">
                <a:solidFill>
                  <a:srgbClr val="323130"/>
                </a:solidFill>
                <a:highlight>
                  <a:schemeClr val="dk1"/>
                </a:highlight>
                <a:latin typeface="Verdana"/>
                <a:ea typeface="Verdana"/>
                <a:cs typeface="Verdana"/>
                <a:sym typeface="Verdana"/>
              </a:rPr>
              <a:t>Fitness</a:t>
            </a:r>
            <a:r>
              <a:rPr lang="en" sz="2300">
                <a:solidFill>
                  <a:srgbClr val="323130"/>
                </a:solidFill>
                <a:highlight>
                  <a:schemeClr val="dk1"/>
                </a:highlight>
                <a:latin typeface="Verdana"/>
                <a:ea typeface="Verdana"/>
                <a:cs typeface="Verdana"/>
                <a:sym typeface="Verdana"/>
              </a:rPr>
              <a:t> classwork activities as well as journaling and </a:t>
            </a:r>
            <a:r>
              <a:rPr lang="en" sz="2300">
                <a:solidFill>
                  <a:srgbClr val="323130"/>
                </a:solidFill>
                <a:highlight>
                  <a:schemeClr val="dk1"/>
                </a:highlight>
                <a:latin typeface="Verdana"/>
                <a:ea typeface="Verdana"/>
                <a:cs typeface="Verdana"/>
                <a:sym typeface="Verdana"/>
              </a:rPr>
              <a:t>meditation</a:t>
            </a:r>
            <a:r>
              <a:rPr lang="en" sz="2300">
                <a:solidFill>
                  <a:srgbClr val="323130"/>
                </a:solidFill>
                <a:highlight>
                  <a:schemeClr val="dk1"/>
                </a:highlight>
                <a:latin typeface="Verdana"/>
                <a:ea typeface="Verdana"/>
                <a:cs typeface="Verdana"/>
                <a:sym typeface="Verdana"/>
              </a:rPr>
              <a:t> practices. There would be weekly assessments checking for understanding.</a:t>
            </a:r>
            <a:endParaRPr sz="2600">
              <a:latin typeface="Verdana"/>
              <a:ea typeface="Verdana"/>
              <a:cs typeface="Verdana"/>
              <a:sym typeface="Verdana"/>
            </a:endParaRPr>
          </a:p>
        </p:txBody>
      </p:sp>
      <p:pic>
        <p:nvPicPr>
          <p:cNvPr id="258" name="Google Shape;258;p30"/>
          <p:cNvPicPr preferRelativeResize="0"/>
          <p:nvPr/>
        </p:nvPicPr>
        <p:blipFill rotWithShape="1">
          <a:blip r:embed="rId3">
            <a:alphaModFix/>
          </a:blip>
          <a:srcRect b="0" l="0" r="0" t="0"/>
          <a:stretch/>
        </p:blipFill>
        <p:spPr>
          <a:xfrm>
            <a:off x="136650" y="122625"/>
            <a:ext cx="1746566" cy="1108800"/>
          </a:xfrm>
          <a:prstGeom prst="rect">
            <a:avLst/>
          </a:prstGeom>
          <a:noFill/>
          <a:ln>
            <a:noFill/>
          </a:ln>
        </p:spPr>
      </p:pic>
      <p:pic>
        <p:nvPicPr>
          <p:cNvPr id="259" name="Google Shape;259;p30"/>
          <p:cNvPicPr preferRelativeResize="0"/>
          <p:nvPr/>
        </p:nvPicPr>
        <p:blipFill>
          <a:blip r:embed="rId4">
            <a:alphaModFix/>
          </a:blip>
          <a:stretch>
            <a:fillRect/>
          </a:stretch>
        </p:blipFill>
        <p:spPr>
          <a:xfrm>
            <a:off x="6919425" y="1920722"/>
            <a:ext cx="1555849" cy="90435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31"/>
          <p:cNvSpPr txBox="1"/>
          <p:nvPr>
            <p:ph type="ctrTitle"/>
          </p:nvPr>
        </p:nvSpPr>
        <p:spPr>
          <a:xfrm>
            <a:off x="0" y="0"/>
            <a:ext cx="9144000" cy="1236600"/>
          </a:xfrm>
          <a:prstGeom prst="rect">
            <a:avLst/>
          </a:prstGeom>
          <a:solidFill>
            <a:srgbClr val="4A86E8"/>
          </a:solidFill>
        </p:spPr>
        <p:txBody>
          <a:bodyPr anchorCtr="0" anchor="b" bIns="91425" lIns="91425" spcFirstLastPara="1" rIns="91425" wrap="square" tIns="91425">
            <a:noAutofit/>
          </a:bodyPr>
          <a:lstStyle/>
          <a:p>
            <a:pPr indent="0" lvl="0" marL="0" rtl="0" algn="ctr">
              <a:spcBef>
                <a:spcPts val="0"/>
              </a:spcBef>
              <a:spcAft>
                <a:spcPts val="0"/>
              </a:spcAft>
              <a:buNone/>
            </a:pPr>
            <a:r>
              <a:rPr b="1" lang="en" sz="4000">
                <a:latin typeface="Verdana"/>
                <a:ea typeface="Verdana"/>
                <a:cs typeface="Verdana"/>
                <a:sym typeface="Verdana"/>
              </a:rPr>
              <a:t>PARTNERSHIP</a:t>
            </a:r>
            <a:endParaRPr b="1" sz="4000">
              <a:latin typeface="Verdana"/>
              <a:ea typeface="Verdana"/>
              <a:cs typeface="Verdana"/>
              <a:sym typeface="Verdana"/>
            </a:endParaRPr>
          </a:p>
        </p:txBody>
      </p:sp>
      <p:sp>
        <p:nvSpPr>
          <p:cNvPr id="265" name="Google Shape;265;p31"/>
          <p:cNvSpPr txBox="1"/>
          <p:nvPr/>
        </p:nvSpPr>
        <p:spPr>
          <a:xfrm>
            <a:off x="1091625" y="1425540"/>
            <a:ext cx="8052300" cy="4276800"/>
          </a:xfrm>
          <a:prstGeom prst="rect">
            <a:avLst/>
          </a:prstGeom>
          <a:noFill/>
          <a:ln>
            <a:noFill/>
          </a:ln>
        </p:spPr>
        <p:txBody>
          <a:bodyPr anchorCtr="0" anchor="t" bIns="91425" lIns="91425" spcFirstLastPara="1" rIns="91425" wrap="square" tIns="91425">
            <a:noAutofit/>
          </a:bodyPr>
          <a:lstStyle/>
          <a:p>
            <a:pPr indent="0" lvl="0" marL="0" rtl="0" algn="ctr">
              <a:lnSpc>
                <a:spcPct val="200000"/>
              </a:lnSpc>
              <a:spcBef>
                <a:spcPts val="0"/>
              </a:spcBef>
              <a:spcAft>
                <a:spcPts val="0"/>
              </a:spcAft>
              <a:buNone/>
            </a:pPr>
            <a:r>
              <a:t/>
            </a:r>
            <a:endParaRPr b="1" sz="2000">
              <a:latin typeface="Verdana"/>
              <a:ea typeface="Verdana"/>
              <a:cs typeface="Verdana"/>
              <a:sym typeface="Verdana"/>
            </a:endParaRPr>
          </a:p>
          <a:p>
            <a:pPr indent="0" lvl="0" marL="0" rtl="0" algn="just">
              <a:lnSpc>
                <a:spcPct val="200000"/>
              </a:lnSpc>
              <a:spcBef>
                <a:spcPts val="0"/>
              </a:spcBef>
              <a:spcAft>
                <a:spcPts val="0"/>
              </a:spcAft>
              <a:buNone/>
            </a:pPr>
            <a:r>
              <a:rPr lang="en" sz="2000">
                <a:latin typeface="Verdana"/>
                <a:ea typeface="Verdana"/>
                <a:cs typeface="Verdana"/>
                <a:sym typeface="Verdana"/>
              </a:rPr>
              <a:t>Colonel Zadok Magruder High School has a partnership with George B. Thomas, Sr.  Through the partnership, families might access program such as: Robotics, Coding, and SAT Prep.</a:t>
            </a:r>
            <a:endParaRPr sz="2000">
              <a:latin typeface="Verdana"/>
              <a:ea typeface="Verdana"/>
              <a:cs typeface="Verdana"/>
              <a:sym typeface="Verdana"/>
            </a:endParaRPr>
          </a:p>
        </p:txBody>
      </p:sp>
      <p:pic>
        <p:nvPicPr>
          <p:cNvPr id="266" name="Google Shape;266;p31"/>
          <p:cNvPicPr preferRelativeResize="0"/>
          <p:nvPr/>
        </p:nvPicPr>
        <p:blipFill rotWithShape="1">
          <a:blip r:embed="rId3">
            <a:alphaModFix/>
          </a:blip>
          <a:srcRect b="0" l="0" r="0" t="0"/>
          <a:stretch/>
        </p:blipFill>
        <p:spPr>
          <a:xfrm>
            <a:off x="7822764" y="0"/>
            <a:ext cx="1321234" cy="1236600"/>
          </a:xfrm>
          <a:prstGeom prst="rect">
            <a:avLst/>
          </a:prstGeom>
          <a:noFill/>
          <a:ln>
            <a:noFill/>
          </a:ln>
        </p:spPr>
      </p:pic>
      <p:pic>
        <p:nvPicPr>
          <p:cNvPr id="267" name="Google Shape;267;p31"/>
          <p:cNvPicPr preferRelativeResize="0"/>
          <p:nvPr/>
        </p:nvPicPr>
        <p:blipFill rotWithShape="1">
          <a:blip r:embed="rId4">
            <a:alphaModFix/>
          </a:blip>
          <a:srcRect b="0" l="0" r="0" t="0"/>
          <a:stretch/>
        </p:blipFill>
        <p:spPr>
          <a:xfrm>
            <a:off x="59875" y="94475"/>
            <a:ext cx="1321226" cy="1236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32"/>
          <p:cNvSpPr/>
          <p:nvPr/>
        </p:nvSpPr>
        <p:spPr>
          <a:xfrm>
            <a:off x="924675" y="4209100"/>
            <a:ext cx="8219400" cy="1493100"/>
          </a:xfrm>
          <a:prstGeom prst="round2DiagRect">
            <a:avLst>
              <a:gd fmla="val 31319" name="adj1"/>
              <a:gd fmla="val 10677" name="adj2"/>
            </a:avLst>
          </a:prstGeom>
          <a:solidFill>
            <a:srgbClr val="FFFFFF"/>
          </a:solidFill>
          <a:ln cap="flat" cmpd="sng" w="762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200" u="sng">
                <a:solidFill>
                  <a:schemeClr val="hlink"/>
                </a:solidFill>
                <a:latin typeface="Verdana"/>
                <a:ea typeface="Verdana"/>
                <a:cs typeface="Verdana"/>
                <a:sym typeface="Verdana"/>
                <a:hlinkClick r:id="rId3"/>
              </a:rPr>
              <a:t>Colonels' Summer Course Offerings at Magruder</a:t>
            </a:r>
            <a:endParaRPr sz="700"/>
          </a:p>
        </p:txBody>
      </p:sp>
      <p:sp>
        <p:nvSpPr>
          <p:cNvPr id="273" name="Google Shape;273;p32"/>
          <p:cNvSpPr txBox="1"/>
          <p:nvPr/>
        </p:nvSpPr>
        <p:spPr>
          <a:xfrm>
            <a:off x="1541125" y="1702600"/>
            <a:ext cx="7243200" cy="2150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2400">
                <a:latin typeface="Verdana"/>
                <a:ea typeface="Verdana"/>
                <a:cs typeface="Verdana"/>
                <a:sym typeface="Verdana"/>
              </a:rPr>
              <a:t>Click on the </a:t>
            </a:r>
            <a:r>
              <a:rPr b="1" lang="en" sz="2400">
                <a:latin typeface="Verdana"/>
                <a:ea typeface="Verdana"/>
                <a:cs typeface="Verdana"/>
                <a:sym typeface="Verdana"/>
              </a:rPr>
              <a:t>link below</a:t>
            </a:r>
            <a:r>
              <a:rPr lang="en" sz="2400">
                <a:latin typeface="Verdana"/>
                <a:ea typeface="Verdana"/>
                <a:cs typeface="Verdana"/>
                <a:sym typeface="Verdana"/>
              </a:rPr>
              <a:t> to see a list of all programs and co</a:t>
            </a:r>
            <a:r>
              <a:rPr lang="en" sz="2400">
                <a:latin typeface="Verdana"/>
                <a:ea typeface="Verdana"/>
                <a:cs typeface="Verdana"/>
                <a:sym typeface="Verdana"/>
              </a:rPr>
              <a:t>urs</a:t>
            </a:r>
            <a:r>
              <a:rPr lang="en" sz="2400">
                <a:latin typeface="Verdana"/>
                <a:ea typeface="Verdana"/>
                <a:cs typeface="Verdana"/>
                <a:sym typeface="Verdana"/>
              </a:rPr>
              <a:t>es.  These include but are not </a:t>
            </a:r>
            <a:r>
              <a:rPr lang="en" sz="2400">
                <a:latin typeface="Verdana"/>
                <a:ea typeface="Verdana"/>
                <a:cs typeface="Verdana"/>
                <a:sym typeface="Verdana"/>
              </a:rPr>
              <a:t>limited</a:t>
            </a:r>
            <a:r>
              <a:rPr lang="en" sz="2400">
                <a:latin typeface="Verdana"/>
                <a:ea typeface="Verdana"/>
                <a:cs typeface="Verdana"/>
                <a:sym typeface="Verdana"/>
              </a:rPr>
              <a:t> to: core academic subjects and summer enrichment </a:t>
            </a:r>
            <a:r>
              <a:rPr lang="en" sz="2400">
                <a:latin typeface="Verdana"/>
                <a:ea typeface="Verdana"/>
                <a:cs typeface="Verdana"/>
                <a:sym typeface="Verdana"/>
              </a:rPr>
              <a:t>activities</a:t>
            </a:r>
            <a:r>
              <a:rPr lang="en" sz="2400">
                <a:latin typeface="Verdana"/>
                <a:ea typeface="Verdana"/>
                <a:cs typeface="Verdana"/>
                <a:sym typeface="Verdana"/>
              </a:rPr>
              <a:t>.</a:t>
            </a:r>
            <a:endParaRPr sz="2400">
              <a:latin typeface="Verdana"/>
              <a:ea typeface="Verdana"/>
              <a:cs typeface="Verdana"/>
              <a:sym typeface="Verdana"/>
            </a:endParaRPr>
          </a:p>
        </p:txBody>
      </p:sp>
      <p:pic>
        <p:nvPicPr>
          <p:cNvPr id="274" name="Google Shape;274;p32"/>
          <p:cNvPicPr preferRelativeResize="0"/>
          <p:nvPr/>
        </p:nvPicPr>
        <p:blipFill rotWithShape="1">
          <a:blip r:embed="rId4">
            <a:alphaModFix/>
          </a:blip>
          <a:srcRect b="0" l="0" r="0" t="0"/>
          <a:stretch/>
        </p:blipFill>
        <p:spPr>
          <a:xfrm>
            <a:off x="59875" y="94475"/>
            <a:ext cx="1321226" cy="1236600"/>
          </a:xfrm>
          <a:prstGeom prst="rect">
            <a:avLst/>
          </a:prstGeom>
          <a:noFill/>
          <a:ln>
            <a:noFill/>
          </a:ln>
        </p:spPr>
      </p:pic>
      <p:sp>
        <p:nvSpPr>
          <p:cNvPr id="275" name="Google Shape;275;p32"/>
          <p:cNvSpPr txBox="1"/>
          <p:nvPr/>
        </p:nvSpPr>
        <p:spPr>
          <a:xfrm>
            <a:off x="1964925" y="385275"/>
            <a:ext cx="6819300" cy="732000"/>
          </a:xfrm>
          <a:prstGeom prst="rect">
            <a:avLst/>
          </a:prstGeom>
          <a:solidFill>
            <a:srgbClr val="4A86E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latin typeface="Verdana"/>
                <a:ea typeface="Verdana"/>
                <a:cs typeface="Verdana"/>
                <a:sym typeface="Verdana"/>
              </a:rPr>
              <a:t>MHS Local Programs and Courses</a:t>
            </a:r>
            <a:endParaRPr b="1" sz="2500">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33"/>
          <p:cNvSpPr txBox="1"/>
          <p:nvPr/>
        </p:nvSpPr>
        <p:spPr>
          <a:xfrm>
            <a:off x="2658450" y="385275"/>
            <a:ext cx="6126000" cy="96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700">
                <a:latin typeface="Verdana"/>
                <a:ea typeface="Verdana"/>
                <a:cs typeface="Verdana"/>
                <a:sym typeface="Verdana"/>
              </a:rPr>
              <a:t>Student Attendance</a:t>
            </a:r>
            <a:endParaRPr b="1" sz="3700">
              <a:latin typeface="Verdana"/>
              <a:ea typeface="Verdana"/>
              <a:cs typeface="Verdana"/>
              <a:sym typeface="Verdana"/>
            </a:endParaRPr>
          </a:p>
        </p:txBody>
      </p:sp>
      <p:sp>
        <p:nvSpPr>
          <p:cNvPr id="281" name="Google Shape;281;p33"/>
          <p:cNvSpPr txBox="1"/>
          <p:nvPr/>
        </p:nvSpPr>
        <p:spPr>
          <a:xfrm>
            <a:off x="1464075" y="1772300"/>
            <a:ext cx="7320300" cy="4500000"/>
          </a:xfrm>
          <a:prstGeom prst="rect">
            <a:avLst/>
          </a:prstGeom>
          <a:noFill/>
          <a:ln>
            <a:noFill/>
          </a:ln>
        </p:spPr>
        <p:txBody>
          <a:bodyPr anchorCtr="0" anchor="t" bIns="91425" lIns="91425" spcFirstLastPara="1" rIns="91425" wrap="square" tIns="91425">
            <a:noAutofit/>
          </a:bodyPr>
          <a:lstStyle/>
          <a:p>
            <a:pPr indent="-393700" lvl="0" marL="457200" rtl="0" algn="just">
              <a:spcBef>
                <a:spcPts val="0"/>
              </a:spcBef>
              <a:spcAft>
                <a:spcPts val="0"/>
              </a:spcAft>
              <a:buSzPts val="2600"/>
              <a:buFont typeface="Verdana"/>
              <a:buChar char="❏"/>
            </a:pPr>
            <a:r>
              <a:rPr lang="en" sz="2600">
                <a:latin typeface="Verdana"/>
                <a:ea typeface="Verdana"/>
                <a:cs typeface="Verdana"/>
                <a:sym typeface="Verdana"/>
              </a:rPr>
              <a:t>Student attendance is required and will be taken daily.</a:t>
            </a:r>
            <a:endParaRPr sz="2600">
              <a:latin typeface="Verdana"/>
              <a:ea typeface="Verdana"/>
              <a:cs typeface="Verdana"/>
              <a:sym typeface="Verdana"/>
            </a:endParaRPr>
          </a:p>
          <a:p>
            <a:pPr indent="-393700" lvl="0" marL="457200" rtl="0" algn="just">
              <a:spcBef>
                <a:spcPts val="0"/>
              </a:spcBef>
              <a:spcAft>
                <a:spcPts val="0"/>
              </a:spcAft>
              <a:buSzPts val="2600"/>
              <a:buFont typeface="Verdana"/>
              <a:buChar char="❏"/>
            </a:pPr>
            <a:r>
              <a:rPr lang="en" sz="2600">
                <a:latin typeface="Verdana"/>
                <a:ea typeface="Verdana"/>
                <a:cs typeface="Verdana"/>
                <a:sym typeface="Verdana"/>
              </a:rPr>
              <a:t>Students are required to engage in the virtual learning experience and meet the expectations and requirements of the course</a:t>
            </a:r>
            <a:endParaRPr sz="2600">
              <a:latin typeface="Verdana"/>
              <a:ea typeface="Verdana"/>
              <a:cs typeface="Verdana"/>
              <a:sym typeface="Verdana"/>
            </a:endParaRPr>
          </a:p>
          <a:p>
            <a:pPr indent="-393700" lvl="0" marL="457200" rtl="0" algn="just">
              <a:spcBef>
                <a:spcPts val="0"/>
              </a:spcBef>
              <a:spcAft>
                <a:spcPts val="0"/>
              </a:spcAft>
              <a:buSzPts val="2600"/>
              <a:buFont typeface="Verdana"/>
              <a:buChar char="❏"/>
            </a:pPr>
            <a:r>
              <a:rPr lang="en" sz="2600">
                <a:latin typeface="Verdana"/>
                <a:ea typeface="Verdana"/>
                <a:cs typeface="Verdana"/>
                <a:sym typeface="Verdana"/>
              </a:rPr>
              <a:t>Teachers will clearly communicate attendance and participation expectations to the students.</a:t>
            </a:r>
            <a:endParaRPr sz="2600">
              <a:latin typeface="Verdana"/>
              <a:ea typeface="Verdana"/>
              <a:cs typeface="Verdana"/>
              <a:sym typeface="Verdana"/>
            </a:endParaRPr>
          </a:p>
          <a:p>
            <a:pPr indent="-393700" lvl="0" marL="457200" rtl="0" algn="just">
              <a:spcBef>
                <a:spcPts val="0"/>
              </a:spcBef>
              <a:spcAft>
                <a:spcPts val="0"/>
              </a:spcAft>
              <a:buSzPts val="2600"/>
              <a:buFont typeface="Verdana"/>
              <a:buChar char="❏"/>
            </a:pPr>
            <a:r>
              <a:rPr lang="en" sz="2600">
                <a:latin typeface="Verdana"/>
                <a:ea typeface="Verdana"/>
                <a:cs typeface="Verdana"/>
                <a:sym typeface="Verdana"/>
              </a:rPr>
              <a:t>Each teacher will share the platform for engagement.</a:t>
            </a:r>
            <a:endParaRPr sz="2600">
              <a:latin typeface="Verdana"/>
              <a:ea typeface="Verdana"/>
              <a:cs typeface="Verdana"/>
              <a:sym typeface="Verdana"/>
            </a:endParaRPr>
          </a:p>
        </p:txBody>
      </p:sp>
      <p:pic>
        <p:nvPicPr>
          <p:cNvPr id="282" name="Google Shape;282;p33"/>
          <p:cNvPicPr preferRelativeResize="0"/>
          <p:nvPr/>
        </p:nvPicPr>
        <p:blipFill rotWithShape="1">
          <a:blip r:embed="rId3">
            <a:alphaModFix/>
          </a:blip>
          <a:srcRect b="0" l="0" r="0" t="0"/>
          <a:stretch/>
        </p:blipFill>
        <p:spPr>
          <a:xfrm>
            <a:off x="136650" y="122625"/>
            <a:ext cx="2052350" cy="1302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16"/>
          <p:cNvSpPr txBox="1"/>
          <p:nvPr>
            <p:ph type="ctrTitle"/>
          </p:nvPr>
        </p:nvSpPr>
        <p:spPr>
          <a:xfrm>
            <a:off x="0" y="127797"/>
            <a:ext cx="8870700" cy="1108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4000"/>
              <a:t> </a:t>
            </a:r>
            <a:endParaRPr sz="4000"/>
          </a:p>
        </p:txBody>
      </p:sp>
      <p:pic>
        <p:nvPicPr>
          <p:cNvPr id="153" name="Google Shape;153;p16"/>
          <p:cNvPicPr preferRelativeResize="0"/>
          <p:nvPr/>
        </p:nvPicPr>
        <p:blipFill>
          <a:blip r:embed="rId3">
            <a:alphaModFix/>
          </a:blip>
          <a:stretch>
            <a:fillRect/>
          </a:stretch>
        </p:blipFill>
        <p:spPr>
          <a:xfrm>
            <a:off x="3467525" y="0"/>
            <a:ext cx="5676474" cy="1108800"/>
          </a:xfrm>
          <a:prstGeom prst="rect">
            <a:avLst/>
          </a:prstGeom>
          <a:noFill/>
          <a:ln>
            <a:noFill/>
          </a:ln>
        </p:spPr>
      </p:pic>
      <p:sp>
        <p:nvSpPr>
          <p:cNvPr id="154" name="Google Shape;154;p16"/>
          <p:cNvSpPr txBox="1"/>
          <p:nvPr/>
        </p:nvSpPr>
        <p:spPr>
          <a:xfrm>
            <a:off x="462325" y="1236600"/>
            <a:ext cx="8681700" cy="4927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lang="en" sz="3200">
                <a:latin typeface="Verdana"/>
                <a:ea typeface="Verdana"/>
                <a:cs typeface="Verdana"/>
                <a:sym typeface="Verdana"/>
              </a:rPr>
              <a:t>T</a:t>
            </a:r>
            <a:r>
              <a:rPr lang="en" sz="3200">
                <a:latin typeface="Verdana"/>
                <a:ea typeface="Verdana"/>
                <a:cs typeface="Verdana"/>
                <a:sym typeface="Verdana"/>
              </a:rPr>
              <a:t>he vision of Colonel Zadok Magruder High School’s Local Summer School Program is to afford our </a:t>
            </a:r>
            <a:r>
              <a:rPr lang="en" sz="3200">
                <a:latin typeface="Verdana"/>
                <a:ea typeface="Verdana"/>
                <a:cs typeface="Verdana"/>
                <a:sym typeface="Verdana"/>
              </a:rPr>
              <a:t>students, like other MCPS students, an opportunity to participate in summer  academics and enrichment programs through a virtual learning experience.</a:t>
            </a:r>
            <a:endParaRPr sz="3200">
              <a:latin typeface="Verdana"/>
              <a:ea typeface="Verdana"/>
              <a:cs typeface="Verdana"/>
              <a:sym typeface="Verdana"/>
            </a:endParaRPr>
          </a:p>
        </p:txBody>
      </p:sp>
      <p:pic>
        <p:nvPicPr>
          <p:cNvPr id="155" name="Google Shape;155;p16"/>
          <p:cNvPicPr preferRelativeResize="0"/>
          <p:nvPr/>
        </p:nvPicPr>
        <p:blipFill rotWithShape="1">
          <a:blip r:embed="rId4">
            <a:alphaModFix/>
          </a:blip>
          <a:srcRect b="0" l="0" r="0" t="0"/>
          <a:stretch/>
        </p:blipFill>
        <p:spPr>
          <a:xfrm>
            <a:off x="136650" y="122625"/>
            <a:ext cx="1746566" cy="1108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34"/>
          <p:cNvSpPr txBox="1"/>
          <p:nvPr/>
        </p:nvSpPr>
        <p:spPr>
          <a:xfrm>
            <a:off x="2658450" y="385275"/>
            <a:ext cx="6126000" cy="9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700">
                <a:latin typeface="Verdana"/>
                <a:ea typeface="Verdana"/>
                <a:cs typeface="Verdana"/>
                <a:sym typeface="Verdana"/>
              </a:rPr>
              <a:t>Special Education</a:t>
            </a:r>
            <a:endParaRPr b="1" sz="3700">
              <a:latin typeface="Verdana"/>
              <a:ea typeface="Verdana"/>
              <a:cs typeface="Verdana"/>
              <a:sym typeface="Verdana"/>
            </a:endParaRPr>
          </a:p>
        </p:txBody>
      </p:sp>
      <p:sp>
        <p:nvSpPr>
          <p:cNvPr id="288" name="Google Shape;288;p34"/>
          <p:cNvSpPr txBox="1"/>
          <p:nvPr>
            <p:ph idx="4294967295" type="body"/>
          </p:nvPr>
        </p:nvSpPr>
        <p:spPr>
          <a:xfrm>
            <a:off x="1271425" y="1348575"/>
            <a:ext cx="7705500" cy="48282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lang="en" sz="4700">
                <a:latin typeface="Arial"/>
                <a:ea typeface="Arial"/>
                <a:cs typeface="Arial"/>
                <a:sym typeface="Arial"/>
              </a:rPr>
              <a:t>Students receiving special education services should continue receiving the accommodations outlined on their IEP. </a:t>
            </a:r>
            <a:endParaRPr sz="5700"/>
          </a:p>
        </p:txBody>
      </p:sp>
      <p:pic>
        <p:nvPicPr>
          <p:cNvPr id="289" name="Google Shape;289;p34"/>
          <p:cNvPicPr preferRelativeResize="0"/>
          <p:nvPr/>
        </p:nvPicPr>
        <p:blipFill rotWithShape="1">
          <a:blip r:embed="rId3">
            <a:alphaModFix/>
          </a:blip>
          <a:srcRect b="0" l="0" r="0" t="0"/>
          <a:stretch/>
        </p:blipFill>
        <p:spPr>
          <a:xfrm>
            <a:off x="136650" y="122625"/>
            <a:ext cx="1931098" cy="1225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35"/>
          <p:cNvSpPr txBox="1"/>
          <p:nvPr/>
        </p:nvSpPr>
        <p:spPr>
          <a:xfrm>
            <a:off x="2658450" y="385275"/>
            <a:ext cx="6126000" cy="963300"/>
          </a:xfrm>
          <a:prstGeom prst="rect">
            <a:avLst/>
          </a:prstGeom>
          <a:solidFill>
            <a:srgbClr val="6FA8D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700">
                <a:latin typeface="Verdana"/>
                <a:ea typeface="Verdana"/>
                <a:cs typeface="Verdana"/>
                <a:sym typeface="Verdana"/>
              </a:rPr>
              <a:t>Platforms</a:t>
            </a:r>
            <a:endParaRPr b="1" sz="3700">
              <a:latin typeface="Verdana"/>
              <a:ea typeface="Verdana"/>
              <a:cs typeface="Verdana"/>
              <a:sym typeface="Verdana"/>
            </a:endParaRPr>
          </a:p>
        </p:txBody>
      </p:sp>
      <p:pic>
        <p:nvPicPr>
          <p:cNvPr id="295" name="Google Shape;295;p35"/>
          <p:cNvPicPr preferRelativeResize="0"/>
          <p:nvPr/>
        </p:nvPicPr>
        <p:blipFill>
          <a:blip r:embed="rId3">
            <a:alphaModFix/>
          </a:blip>
          <a:stretch>
            <a:fillRect/>
          </a:stretch>
        </p:blipFill>
        <p:spPr>
          <a:xfrm>
            <a:off x="5471001" y="3631876"/>
            <a:ext cx="3313448" cy="2359251"/>
          </a:xfrm>
          <a:prstGeom prst="rect">
            <a:avLst/>
          </a:prstGeom>
          <a:noFill/>
          <a:ln>
            <a:noFill/>
          </a:ln>
        </p:spPr>
      </p:pic>
      <p:sp>
        <p:nvSpPr>
          <p:cNvPr id="296" name="Google Shape;296;p35"/>
          <p:cNvSpPr txBox="1"/>
          <p:nvPr/>
        </p:nvSpPr>
        <p:spPr>
          <a:xfrm>
            <a:off x="1387000" y="2003450"/>
            <a:ext cx="7671300" cy="1810800"/>
          </a:xfrm>
          <a:prstGeom prst="rect">
            <a:avLst/>
          </a:prstGeom>
          <a:noFill/>
          <a:ln>
            <a:noFill/>
          </a:ln>
        </p:spPr>
        <p:txBody>
          <a:bodyPr anchorCtr="0" anchor="ctr" bIns="91425" lIns="91425" spcFirstLastPara="1" rIns="91425" wrap="square" tIns="91425">
            <a:noAutofit/>
          </a:bodyPr>
          <a:lstStyle/>
          <a:p>
            <a:pPr indent="-438150" lvl="0" marL="457200" rtl="0" algn="l">
              <a:spcBef>
                <a:spcPts val="0"/>
              </a:spcBef>
              <a:spcAft>
                <a:spcPts val="0"/>
              </a:spcAft>
              <a:buSzPts val="3300"/>
              <a:buFont typeface="Verdana"/>
              <a:buChar char="❏"/>
            </a:pPr>
            <a:r>
              <a:rPr b="1" lang="en" sz="3300">
                <a:latin typeface="Verdana"/>
                <a:ea typeface="Verdana"/>
                <a:cs typeface="Verdana"/>
                <a:sym typeface="Verdana"/>
              </a:rPr>
              <a:t>Google Classroom</a:t>
            </a:r>
            <a:endParaRPr b="1" sz="3300">
              <a:latin typeface="Verdana"/>
              <a:ea typeface="Verdana"/>
              <a:cs typeface="Verdana"/>
              <a:sym typeface="Verdana"/>
            </a:endParaRPr>
          </a:p>
          <a:p>
            <a:pPr indent="-438150" lvl="0" marL="457200" rtl="0" algn="l">
              <a:spcBef>
                <a:spcPts val="0"/>
              </a:spcBef>
              <a:spcAft>
                <a:spcPts val="0"/>
              </a:spcAft>
              <a:buSzPts val="3300"/>
              <a:buFont typeface="Verdana"/>
              <a:buChar char="❏"/>
            </a:pPr>
            <a:r>
              <a:rPr b="1" lang="en" sz="3300">
                <a:latin typeface="Verdana"/>
                <a:ea typeface="Verdana"/>
                <a:cs typeface="Verdana"/>
                <a:sym typeface="Verdana"/>
              </a:rPr>
              <a:t>myMCPS Classroom (Canvas)</a:t>
            </a:r>
            <a:endParaRPr b="1" sz="3300">
              <a:latin typeface="Verdana"/>
              <a:ea typeface="Verdana"/>
              <a:cs typeface="Verdana"/>
              <a:sym typeface="Verdana"/>
            </a:endParaRPr>
          </a:p>
          <a:p>
            <a:pPr indent="-438150" lvl="0" marL="457200" rtl="0" algn="l">
              <a:spcBef>
                <a:spcPts val="0"/>
              </a:spcBef>
              <a:spcAft>
                <a:spcPts val="0"/>
              </a:spcAft>
              <a:buSzPts val="3300"/>
              <a:buFont typeface="Verdana"/>
              <a:buChar char="❏"/>
            </a:pPr>
            <a:r>
              <a:rPr b="1" lang="en" sz="3300">
                <a:latin typeface="Verdana"/>
                <a:ea typeface="Verdana"/>
                <a:cs typeface="Verdana"/>
                <a:sym typeface="Verdana"/>
              </a:rPr>
              <a:t>APEX</a:t>
            </a:r>
            <a:endParaRPr b="1" sz="3300">
              <a:latin typeface="Verdana"/>
              <a:ea typeface="Verdana"/>
              <a:cs typeface="Verdana"/>
              <a:sym typeface="Verdana"/>
            </a:endParaRPr>
          </a:p>
        </p:txBody>
      </p:sp>
      <p:pic>
        <p:nvPicPr>
          <p:cNvPr id="297" name="Google Shape;297;p35"/>
          <p:cNvPicPr preferRelativeResize="0"/>
          <p:nvPr/>
        </p:nvPicPr>
        <p:blipFill rotWithShape="1">
          <a:blip r:embed="rId4">
            <a:alphaModFix/>
          </a:blip>
          <a:srcRect b="0" l="0" r="0" t="0"/>
          <a:stretch/>
        </p:blipFill>
        <p:spPr>
          <a:xfrm>
            <a:off x="136650" y="122625"/>
            <a:ext cx="2052350" cy="1302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36"/>
          <p:cNvSpPr txBox="1"/>
          <p:nvPr/>
        </p:nvSpPr>
        <p:spPr>
          <a:xfrm>
            <a:off x="2542850" y="154100"/>
            <a:ext cx="6280200" cy="115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5100">
                <a:latin typeface="Verdana"/>
                <a:ea typeface="Verdana"/>
                <a:cs typeface="Verdana"/>
                <a:sym typeface="Verdana"/>
              </a:rPr>
              <a:t>Schedule</a:t>
            </a:r>
            <a:endParaRPr b="1" sz="5100">
              <a:latin typeface="Verdana"/>
              <a:ea typeface="Verdana"/>
              <a:cs typeface="Verdana"/>
              <a:sym typeface="Verdana"/>
            </a:endParaRPr>
          </a:p>
        </p:txBody>
      </p:sp>
      <p:pic>
        <p:nvPicPr>
          <p:cNvPr id="303" name="Google Shape;303;p36"/>
          <p:cNvPicPr preferRelativeResize="0"/>
          <p:nvPr/>
        </p:nvPicPr>
        <p:blipFill rotWithShape="1">
          <a:blip r:embed="rId3">
            <a:alphaModFix/>
          </a:blip>
          <a:srcRect b="0" l="0" r="0" t="0"/>
          <a:stretch/>
        </p:blipFill>
        <p:spPr>
          <a:xfrm>
            <a:off x="746075" y="-37575"/>
            <a:ext cx="1796774" cy="1347575"/>
          </a:xfrm>
          <a:prstGeom prst="rect">
            <a:avLst/>
          </a:prstGeom>
          <a:noFill/>
          <a:ln>
            <a:noFill/>
          </a:ln>
        </p:spPr>
      </p:pic>
      <p:sp>
        <p:nvSpPr>
          <p:cNvPr id="304" name="Google Shape;304;p36"/>
          <p:cNvSpPr txBox="1"/>
          <p:nvPr/>
        </p:nvSpPr>
        <p:spPr>
          <a:xfrm>
            <a:off x="1464075" y="1541125"/>
            <a:ext cx="7204800" cy="46620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Font typeface="Verdana"/>
              <a:buChar char="●"/>
            </a:pPr>
            <a:r>
              <a:rPr lang="en" sz="2400">
                <a:latin typeface="Verdana"/>
                <a:ea typeface="Verdana"/>
                <a:cs typeface="Verdana"/>
                <a:sym typeface="Verdana"/>
              </a:rPr>
              <a:t>Classes will be offered three days a week. (Tuesday, Wednesday, and Thursday)</a:t>
            </a:r>
            <a:endParaRPr sz="2400">
              <a:latin typeface="Verdana"/>
              <a:ea typeface="Verdana"/>
              <a:cs typeface="Verdana"/>
              <a:sym typeface="Verdana"/>
            </a:endParaRPr>
          </a:p>
          <a:p>
            <a:pPr indent="-381000" lvl="0" marL="457200" rtl="0" algn="l">
              <a:lnSpc>
                <a:spcPct val="115000"/>
              </a:lnSpc>
              <a:spcBef>
                <a:spcPts val="0"/>
              </a:spcBef>
              <a:spcAft>
                <a:spcPts val="0"/>
              </a:spcAft>
              <a:buSzPts val="2400"/>
              <a:buFont typeface="Verdana"/>
              <a:buChar char="●"/>
            </a:pPr>
            <a:r>
              <a:rPr lang="en" sz="2400">
                <a:latin typeface="Verdana"/>
                <a:ea typeface="Verdana"/>
                <a:cs typeface="Verdana"/>
                <a:sym typeface="Verdana"/>
              </a:rPr>
              <a:t>Classes will run July 13 - August 14.</a:t>
            </a:r>
            <a:endParaRPr sz="2400">
              <a:latin typeface="Verdana"/>
              <a:ea typeface="Verdana"/>
              <a:cs typeface="Verdana"/>
              <a:sym typeface="Verdana"/>
            </a:endParaRPr>
          </a:p>
          <a:p>
            <a:pPr indent="-381000" lvl="0" marL="457200" rtl="0" algn="l">
              <a:lnSpc>
                <a:spcPct val="115000"/>
              </a:lnSpc>
              <a:spcBef>
                <a:spcPts val="0"/>
              </a:spcBef>
              <a:spcAft>
                <a:spcPts val="0"/>
              </a:spcAft>
              <a:buSzPts val="2400"/>
              <a:buFont typeface="Verdana"/>
              <a:buChar char="●"/>
            </a:pPr>
            <a:r>
              <a:rPr lang="en" sz="2400">
                <a:latin typeface="Verdana"/>
                <a:ea typeface="Verdana"/>
                <a:cs typeface="Verdana"/>
                <a:sym typeface="Verdana"/>
              </a:rPr>
              <a:t>Selected summer enrichment classes will be three weeks (July 13 - August 7). </a:t>
            </a:r>
            <a:endParaRPr sz="2400">
              <a:latin typeface="Verdana"/>
              <a:ea typeface="Verdana"/>
              <a:cs typeface="Verdana"/>
              <a:sym typeface="Verdana"/>
            </a:endParaRPr>
          </a:p>
          <a:p>
            <a:pPr indent="-381000" lvl="0" marL="457200" rtl="0" algn="l">
              <a:lnSpc>
                <a:spcPct val="115000"/>
              </a:lnSpc>
              <a:spcBef>
                <a:spcPts val="0"/>
              </a:spcBef>
              <a:spcAft>
                <a:spcPts val="0"/>
              </a:spcAft>
              <a:buSzPts val="2400"/>
              <a:buFont typeface="Verdana"/>
              <a:buChar char="●"/>
            </a:pPr>
            <a:r>
              <a:rPr lang="en" sz="2400">
                <a:latin typeface="Verdana"/>
                <a:ea typeface="Verdana"/>
                <a:cs typeface="Verdana"/>
                <a:sym typeface="Verdana"/>
              </a:rPr>
              <a:t>A student may register up to three classes. </a:t>
            </a:r>
            <a:endParaRPr sz="2400">
              <a:latin typeface="Verdana"/>
              <a:ea typeface="Verdana"/>
              <a:cs typeface="Verdana"/>
              <a:sym typeface="Verdana"/>
            </a:endParaRPr>
          </a:p>
          <a:p>
            <a:pPr indent="-381000" lvl="0" marL="457200" rtl="0" algn="l">
              <a:lnSpc>
                <a:spcPct val="115000"/>
              </a:lnSpc>
              <a:spcBef>
                <a:spcPts val="0"/>
              </a:spcBef>
              <a:spcAft>
                <a:spcPts val="0"/>
              </a:spcAft>
              <a:buSzPts val="2400"/>
              <a:buFont typeface="Verdana"/>
              <a:buChar char="●"/>
            </a:pPr>
            <a:r>
              <a:rPr lang="en" sz="2400">
                <a:latin typeface="Verdana"/>
                <a:ea typeface="Verdana"/>
                <a:cs typeface="Verdana"/>
                <a:sym typeface="Verdana"/>
              </a:rPr>
              <a:t>Classes will be 50 minutes.</a:t>
            </a:r>
            <a:endParaRPr sz="2400">
              <a:latin typeface="Verdana"/>
              <a:ea typeface="Verdana"/>
              <a:cs typeface="Verdana"/>
              <a:sym typeface="Verdana"/>
            </a:endParaRPr>
          </a:p>
          <a:p>
            <a:pPr indent="-381000" lvl="0" marL="457200" rtl="0" algn="l">
              <a:lnSpc>
                <a:spcPct val="115000"/>
              </a:lnSpc>
              <a:spcBef>
                <a:spcPts val="0"/>
              </a:spcBef>
              <a:spcAft>
                <a:spcPts val="0"/>
              </a:spcAft>
              <a:buSzPts val="2400"/>
              <a:buFont typeface="Verdana"/>
              <a:buChar char="●"/>
            </a:pPr>
            <a:r>
              <a:rPr lang="en" sz="2400">
                <a:latin typeface="Verdana"/>
                <a:ea typeface="Verdana"/>
                <a:cs typeface="Verdana"/>
                <a:sym typeface="Verdana"/>
              </a:rPr>
              <a:t>Students and teachers will meet through Zoom.</a:t>
            </a:r>
            <a:endParaRPr sz="2400">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37"/>
          <p:cNvSpPr txBox="1"/>
          <p:nvPr/>
        </p:nvSpPr>
        <p:spPr>
          <a:xfrm>
            <a:off x="2542850" y="154100"/>
            <a:ext cx="6280200" cy="115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5100">
                <a:latin typeface="Verdana"/>
                <a:ea typeface="Verdana"/>
                <a:cs typeface="Verdana"/>
                <a:sym typeface="Verdana"/>
              </a:rPr>
              <a:t>Schedule</a:t>
            </a:r>
            <a:endParaRPr b="1" sz="5100">
              <a:latin typeface="Verdana"/>
              <a:ea typeface="Verdana"/>
              <a:cs typeface="Verdana"/>
              <a:sym typeface="Verdana"/>
            </a:endParaRPr>
          </a:p>
        </p:txBody>
      </p:sp>
      <p:pic>
        <p:nvPicPr>
          <p:cNvPr id="310" name="Google Shape;310;p37"/>
          <p:cNvPicPr preferRelativeResize="0"/>
          <p:nvPr/>
        </p:nvPicPr>
        <p:blipFill rotWithShape="1">
          <a:blip r:embed="rId3">
            <a:alphaModFix/>
          </a:blip>
          <a:srcRect b="0" l="0" r="0" t="0"/>
          <a:stretch/>
        </p:blipFill>
        <p:spPr>
          <a:xfrm>
            <a:off x="746075" y="-37575"/>
            <a:ext cx="1796774" cy="1347575"/>
          </a:xfrm>
          <a:prstGeom prst="rect">
            <a:avLst/>
          </a:prstGeom>
          <a:noFill/>
          <a:ln>
            <a:noFill/>
          </a:ln>
        </p:spPr>
      </p:pic>
      <p:sp>
        <p:nvSpPr>
          <p:cNvPr id="311" name="Google Shape;311;p37"/>
          <p:cNvSpPr txBox="1"/>
          <p:nvPr/>
        </p:nvSpPr>
        <p:spPr>
          <a:xfrm>
            <a:off x="0" y="2076725"/>
            <a:ext cx="7204800" cy="46620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0"/>
              </a:spcBef>
              <a:spcAft>
                <a:spcPts val="0"/>
              </a:spcAft>
              <a:buNone/>
            </a:pPr>
            <a:r>
              <a:t/>
            </a:r>
            <a:endParaRPr sz="2400">
              <a:latin typeface="Verdana"/>
              <a:ea typeface="Verdana"/>
              <a:cs typeface="Verdana"/>
              <a:sym typeface="Verdana"/>
            </a:endParaRPr>
          </a:p>
        </p:txBody>
      </p:sp>
      <p:graphicFrame>
        <p:nvGraphicFramePr>
          <p:cNvPr id="312" name="Google Shape;312;p37"/>
          <p:cNvGraphicFramePr/>
          <p:nvPr/>
        </p:nvGraphicFramePr>
        <p:xfrm>
          <a:off x="1524150" y="1837300"/>
          <a:ext cx="3000000" cy="3000000"/>
        </p:xfrm>
        <a:graphic>
          <a:graphicData uri="http://schemas.openxmlformats.org/drawingml/2006/table">
            <a:tbl>
              <a:tblPr>
                <a:noFill/>
                <a:tableStyleId>{D5E4011C-A017-4D5C-9CE9-E73DA4A57C36}</a:tableStyleId>
              </a:tblPr>
              <a:tblGrid>
                <a:gridCol w="3649450"/>
                <a:gridCol w="3649450"/>
              </a:tblGrid>
              <a:tr h="591425">
                <a:tc>
                  <a:txBody>
                    <a:bodyPr/>
                    <a:lstStyle/>
                    <a:p>
                      <a:pPr indent="0" lvl="0" marL="0" rtl="0" algn="ctr">
                        <a:spcBef>
                          <a:spcPts val="0"/>
                        </a:spcBef>
                        <a:spcAft>
                          <a:spcPts val="0"/>
                        </a:spcAft>
                        <a:buNone/>
                      </a:pPr>
                      <a:r>
                        <a:rPr b="1" lang="en" sz="1900" u="sng">
                          <a:latin typeface="Verdana"/>
                          <a:ea typeface="Verdana"/>
                          <a:cs typeface="Verdana"/>
                          <a:sym typeface="Verdana"/>
                        </a:rPr>
                        <a:t>Session</a:t>
                      </a:r>
                      <a:endParaRPr b="1" sz="1900" u="sng">
                        <a:latin typeface="Verdana"/>
                        <a:ea typeface="Verdana"/>
                        <a:cs typeface="Verdana"/>
                        <a:sym typeface="Verdana"/>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b="1" lang="en" sz="1900" u="sng">
                          <a:latin typeface="Verdana"/>
                          <a:ea typeface="Verdana"/>
                          <a:cs typeface="Verdana"/>
                          <a:sym typeface="Verdana"/>
                        </a:rPr>
                        <a:t>Time</a:t>
                      </a:r>
                      <a:endParaRPr b="1" sz="1900" u="sng">
                        <a:latin typeface="Verdana"/>
                        <a:ea typeface="Verdana"/>
                        <a:cs typeface="Verdana"/>
                        <a:sym typeface="Verdana"/>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r h="823425">
                <a:tc>
                  <a:txBody>
                    <a:bodyPr/>
                    <a:lstStyle/>
                    <a:p>
                      <a:pPr indent="0" lvl="0" marL="0" rtl="0" algn="ctr">
                        <a:spcBef>
                          <a:spcPts val="0"/>
                        </a:spcBef>
                        <a:spcAft>
                          <a:spcPts val="0"/>
                        </a:spcAft>
                        <a:buNone/>
                      </a:pPr>
                      <a:r>
                        <a:rPr b="1" lang="en" sz="1900">
                          <a:latin typeface="Verdana"/>
                          <a:ea typeface="Verdana"/>
                          <a:cs typeface="Verdana"/>
                          <a:sym typeface="Verdana"/>
                        </a:rPr>
                        <a:t>1</a:t>
                      </a:r>
                      <a:endParaRPr b="1" sz="1900">
                        <a:latin typeface="Verdana"/>
                        <a:ea typeface="Verdana"/>
                        <a:cs typeface="Verdana"/>
                        <a:sym typeface="Verdana"/>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b="1" lang="en" sz="1900">
                          <a:latin typeface="Verdana"/>
                          <a:ea typeface="Verdana"/>
                          <a:cs typeface="Verdana"/>
                          <a:sym typeface="Verdana"/>
                        </a:rPr>
                        <a:t>1:00 p.m.  - 1:50 p.m.</a:t>
                      </a:r>
                      <a:endParaRPr b="1" sz="1900">
                        <a:latin typeface="Verdana"/>
                        <a:ea typeface="Verdana"/>
                        <a:cs typeface="Verdana"/>
                        <a:sym typeface="Verdana"/>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r h="823425">
                <a:tc>
                  <a:txBody>
                    <a:bodyPr/>
                    <a:lstStyle/>
                    <a:p>
                      <a:pPr indent="0" lvl="0" marL="0" rtl="0" algn="ctr">
                        <a:spcBef>
                          <a:spcPts val="0"/>
                        </a:spcBef>
                        <a:spcAft>
                          <a:spcPts val="0"/>
                        </a:spcAft>
                        <a:buNone/>
                      </a:pPr>
                      <a:r>
                        <a:rPr b="1" lang="en" sz="1900">
                          <a:latin typeface="Verdana"/>
                          <a:ea typeface="Verdana"/>
                          <a:cs typeface="Verdana"/>
                          <a:sym typeface="Verdana"/>
                        </a:rPr>
                        <a:t>2</a:t>
                      </a:r>
                      <a:endParaRPr b="1" sz="1900">
                        <a:latin typeface="Verdana"/>
                        <a:ea typeface="Verdana"/>
                        <a:cs typeface="Verdana"/>
                        <a:sym typeface="Verdana"/>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b="1" lang="en" sz="1900">
                          <a:latin typeface="Verdana"/>
                          <a:ea typeface="Verdana"/>
                          <a:cs typeface="Verdana"/>
                          <a:sym typeface="Verdana"/>
                        </a:rPr>
                        <a:t>2:00 p.m. - 2:00 p.m. </a:t>
                      </a:r>
                      <a:endParaRPr b="1" sz="1900">
                        <a:latin typeface="Verdana"/>
                        <a:ea typeface="Verdana"/>
                        <a:cs typeface="Verdana"/>
                        <a:sym typeface="Verdana"/>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r h="823425">
                <a:tc>
                  <a:txBody>
                    <a:bodyPr/>
                    <a:lstStyle/>
                    <a:p>
                      <a:pPr indent="0" lvl="0" marL="0" rtl="0" algn="ctr">
                        <a:spcBef>
                          <a:spcPts val="0"/>
                        </a:spcBef>
                        <a:spcAft>
                          <a:spcPts val="0"/>
                        </a:spcAft>
                        <a:buNone/>
                      </a:pPr>
                      <a:r>
                        <a:rPr b="1" lang="en" sz="1900">
                          <a:latin typeface="Verdana"/>
                          <a:ea typeface="Verdana"/>
                          <a:cs typeface="Verdana"/>
                          <a:sym typeface="Verdana"/>
                        </a:rPr>
                        <a:t>3</a:t>
                      </a:r>
                      <a:endParaRPr b="1" sz="1900">
                        <a:latin typeface="Verdana"/>
                        <a:ea typeface="Verdana"/>
                        <a:cs typeface="Verdana"/>
                        <a:sym typeface="Verdana"/>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rtl="0" algn="ctr">
                        <a:spcBef>
                          <a:spcPts val="0"/>
                        </a:spcBef>
                        <a:spcAft>
                          <a:spcPts val="0"/>
                        </a:spcAft>
                        <a:buNone/>
                      </a:pPr>
                      <a:r>
                        <a:rPr b="1" lang="en" sz="1900">
                          <a:latin typeface="Verdana"/>
                          <a:ea typeface="Verdana"/>
                          <a:cs typeface="Verdana"/>
                          <a:sym typeface="Verdana"/>
                        </a:rPr>
                        <a:t>3:00 p.m. - 3:50 p.m.</a:t>
                      </a:r>
                      <a:endParaRPr b="1" sz="1900">
                        <a:latin typeface="Verdana"/>
                        <a:ea typeface="Verdana"/>
                        <a:cs typeface="Verdana"/>
                        <a:sym typeface="Verdana"/>
                      </a:endParaRPr>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bl>
          </a:graphicData>
        </a:graphic>
      </p:graphicFrame>
      <p:sp>
        <p:nvSpPr>
          <p:cNvPr id="313" name="Google Shape;313;p37"/>
          <p:cNvSpPr txBox="1"/>
          <p:nvPr/>
        </p:nvSpPr>
        <p:spPr>
          <a:xfrm>
            <a:off x="1460300" y="5524200"/>
            <a:ext cx="7004400" cy="504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Verdana"/>
              <a:buChar char="❏"/>
            </a:pPr>
            <a:r>
              <a:rPr b="1" lang="en" sz="1200">
                <a:latin typeface="Verdana"/>
                <a:ea typeface="Verdana"/>
                <a:cs typeface="Verdana"/>
                <a:sym typeface="Verdana"/>
              </a:rPr>
              <a:t>Times are subject to change based on enrollment. </a:t>
            </a:r>
            <a:endParaRPr b="1" sz="1200">
              <a:latin typeface="Verdana"/>
              <a:ea typeface="Verdana"/>
              <a:cs typeface="Verdana"/>
              <a:sym typeface="Verdana"/>
            </a:endParaRPr>
          </a:p>
        </p:txBody>
      </p:sp>
      <p:pic>
        <p:nvPicPr>
          <p:cNvPr id="314" name="Google Shape;314;p37"/>
          <p:cNvPicPr preferRelativeResize="0"/>
          <p:nvPr/>
        </p:nvPicPr>
        <p:blipFill>
          <a:blip r:embed="rId4">
            <a:alphaModFix/>
          </a:blip>
          <a:stretch>
            <a:fillRect/>
          </a:stretch>
        </p:blipFill>
        <p:spPr>
          <a:xfrm>
            <a:off x="7804350" y="126862"/>
            <a:ext cx="1018699" cy="1018699"/>
          </a:xfrm>
          <a:prstGeom prst="rect">
            <a:avLst/>
          </a:prstGeom>
          <a:noFill/>
          <a:ln>
            <a:noFill/>
          </a:ln>
        </p:spPr>
      </p:pic>
      <p:sp>
        <p:nvSpPr>
          <p:cNvPr id="315" name="Google Shape;315;p37"/>
          <p:cNvSpPr txBox="1"/>
          <p:nvPr/>
        </p:nvSpPr>
        <p:spPr>
          <a:xfrm>
            <a:off x="1460300" y="5230150"/>
            <a:ext cx="6864900" cy="420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Verdana"/>
              <a:buChar char="❏"/>
            </a:pPr>
            <a:r>
              <a:rPr b="1" lang="en" sz="1200">
                <a:latin typeface="Verdana"/>
                <a:ea typeface="Verdana"/>
                <a:cs typeface="Verdana"/>
                <a:sym typeface="Verdana"/>
              </a:rPr>
              <a:t>Teachers will share Zoom meeting ID and passwords with students.</a:t>
            </a:r>
            <a:endParaRPr b="1" sz="1200">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pic>
        <p:nvPicPr>
          <p:cNvPr id="320" name="Google Shape;320;p38"/>
          <p:cNvPicPr preferRelativeResize="0"/>
          <p:nvPr/>
        </p:nvPicPr>
        <p:blipFill rotWithShape="1">
          <a:blip r:embed="rId3">
            <a:alphaModFix/>
          </a:blip>
          <a:srcRect b="0" l="0" r="0" t="0"/>
          <a:stretch/>
        </p:blipFill>
        <p:spPr>
          <a:xfrm>
            <a:off x="4261099" y="122600"/>
            <a:ext cx="1961050" cy="1116674"/>
          </a:xfrm>
          <a:prstGeom prst="rect">
            <a:avLst/>
          </a:prstGeom>
          <a:noFill/>
          <a:ln>
            <a:noFill/>
          </a:ln>
        </p:spPr>
      </p:pic>
      <p:sp>
        <p:nvSpPr>
          <p:cNvPr id="321" name="Google Shape;321;p38"/>
          <p:cNvSpPr txBox="1"/>
          <p:nvPr/>
        </p:nvSpPr>
        <p:spPr>
          <a:xfrm>
            <a:off x="1155250" y="4634550"/>
            <a:ext cx="7821900" cy="297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latin typeface="Verdana"/>
                <a:ea typeface="Verdana"/>
                <a:cs typeface="Verdana"/>
                <a:sym typeface="Verdana"/>
              </a:rPr>
              <a:t>If you have any questions, please contact Mr. Clark Montgomery, Assistant Principal at </a:t>
            </a:r>
            <a:r>
              <a:rPr b="1" lang="en" sz="1600" u="sng">
                <a:solidFill>
                  <a:schemeClr val="hlink"/>
                </a:solidFill>
                <a:latin typeface="Verdana"/>
                <a:ea typeface="Verdana"/>
                <a:cs typeface="Verdana"/>
                <a:sym typeface="Verdana"/>
                <a:hlinkClick r:id="rId4"/>
              </a:rPr>
              <a:t>Clark_Montgomery@mcpsmd.org</a:t>
            </a:r>
            <a:r>
              <a:rPr b="1" lang="en" sz="1600">
                <a:latin typeface="Verdana"/>
                <a:ea typeface="Verdana"/>
                <a:cs typeface="Verdana"/>
                <a:sym typeface="Verdana"/>
              </a:rPr>
              <a:t> or Clark.Montgomery@mcpsmd.net.</a:t>
            </a:r>
            <a:endParaRPr b="1" sz="1600">
              <a:latin typeface="Verdana"/>
              <a:ea typeface="Verdana"/>
              <a:cs typeface="Verdana"/>
              <a:sym typeface="Verdana"/>
            </a:endParaRPr>
          </a:p>
        </p:txBody>
      </p:sp>
      <p:sp>
        <p:nvSpPr>
          <p:cNvPr id="322" name="Google Shape;322;p38"/>
          <p:cNvSpPr txBox="1"/>
          <p:nvPr/>
        </p:nvSpPr>
        <p:spPr>
          <a:xfrm>
            <a:off x="1387000" y="1801500"/>
            <a:ext cx="7590000" cy="950100"/>
          </a:xfrm>
          <a:prstGeom prst="rect">
            <a:avLst/>
          </a:prstGeom>
          <a:solidFill>
            <a:srgbClr val="4A86E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Verdana"/>
                <a:ea typeface="Verdana"/>
                <a:cs typeface="Verdana"/>
                <a:sym typeface="Verdana"/>
              </a:rPr>
              <a:t>T</a:t>
            </a:r>
            <a:r>
              <a:rPr b="1" lang="en" sz="2000">
                <a:latin typeface="Verdana"/>
                <a:ea typeface="Verdana"/>
                <a:cs typeface="Verdana"/>
                <a:sym typeface="Verdana"/>
              </a:rPr>
              <a:t>o register for summer programs/courses, please click on Register to access the form: </a:t>
            </a:r>
            <a:endParaRPr b="1" sz="2100">
              <a:latin typeface="Verdana"/>
              <a:ea typeface="Verdana"/>
              <a:cs typeface="Verdana"/>
              <a:sym typeface="Verdana"/>
            </a:endParaRPr>
          </a:p>
        </p:txBody>
      </p:sp>
      <p:sp>
        <p:nvSpPr>
          <p:cNvPr id="323" name="Google Shape;323;p38"/>
          <p:cNvSpPr/>
          <p:nvPr/>
        </p:nvSpPr>
        <p:spPr>
          <a:xfrm>
            <a:off x="2000200" y="3195825"/>
            <a:ext cx="6132000" cy="994500"/>
          </a:xfrm>
          <a:prstGeom prst="round2DiagRect">
            <a:avLst>
              <a:gd fmla="val 16667" name="adj1"/>
              <a:gd fmla="val 10677" name="adj2"/>
            </a:avLst>
          </a:prstGeom>
          <a:solidFill>
            <a:srgbClr val="FFFFFF"/>
          </a:solidFill>
          <a:ln cap="flat" cmpd="sng" w="762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900" u="sng">
                <a:solidFill>
                  <a:schemeClr val="accent5"/>
                </a:solidFill>
                <a:latin typeface="Verdana"/>
                <a:ea typeface="Verdana"/>
                <a:cs typeface="Verdana"/>
                <a:sym typeface="Verdana"/>
                <a:hlinkClick r:id="rId5"/>
              </a:rPr>
              <a:t>Register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39"/>
          <p:cNvSpPr txBox="1"/>
          <p:nvPr/>
        </p:nvSpPr>
        <p:spPr>
          <a:xfrm>
            <a:off x="1232900" y="2331500"/>
            <a:ext cx="7589100" cy="672300"/>
          </a:xfrm>
          <a:prstGeom prst="rect">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3D85C6"/>
                </a:solidFill>
                <a:latin typeface="Verdana"/>
                <a:ea typeface="Verdana"/>
                <a:cs typeface="Verdana"/>
                <a:sym typeface="Verdana"/>
              </a:rPr>
              <a:t>C</a:t>
            </a:r>
            <a:r>
              <a:rPr b="1" lang="en" sz="2000">
                <a:solidFill>
                  <a:srgbClr val="3D85C6"/>
                </a:solidFill>
                <a:uFill>
                  <a:noFill/>
                </a:uFill>
                <a:latin typeface="Verdana"/>
                <a:ea typeface="Verdana"/>
                <a:cs typeface="Verdana"/>
                <a:sym typeface="Verdana"/>
                <a:hlinkClick r:id="rId3"/>
              </a:rPr>
              <a:t>olone</a:t>
            </a:r>
            <a:r>
              <a:rPr b="1" lang="en" sz="1900">
                <a:solidFill>
                  <a:srgbClr val="3D85C6"/>
                </a:solidFill>
                <a:uFill>
                  <a:noFill/>
                </a:uFill>
                <a:latin typeface="Verdana"/>
                <a:ea typeface="Verdana"/>
                <a:cs typeface="Verdana"/>
                <a:sym typeface="Verdana"/>
                <a:hlinkClick r:id="rId4"/>
              </a:rPr>
              <a:t>l </a:t>
            </a:r>
            <a:r>
              <a:rPr b="1" lang="en" sz="1800">
                <a:solidFill>
                  <a:srgbClr val="3D85C6"/>
                </a:solidFill>
                <a:uFill>
                  <a:noFill/>
                </a:uFill>
                <a:latin typeface="Verdana"/>
                <a:ea typeface="Verdana"/>
                <a:cs typeface="Verdana"/>
                <a:sym typeface="Verdana"/>
                <a:hlinkClick r:id="rId5"/>
              </a:rPr>
              <a:t>Zadok Magruder Local Summer School Program</a:t>
            </a:r>
            <a:endParaRPr b="1" sz="2100">
              <a:solidFill>
                <a:srgbClr val="3D85C6"/>
              </a:solidFill>
              <a:latin typeface="Verdana"/>
              <a:ea typeface="Verdana"/>
              <a:cs typeface="Verdana"/>
              <a:sym typeface="Verdana"/>
            </a:endParaRPr>
          </a:p>
        </p:txBody>
      </p:sp>
      <p:pic>
        <p:nvPicPr>
          <p:cNvPr id="329" name="Google Shape;329;p39"/>
          <p:cNvPicPr preferRelativeResize="0"/>
          <p:nvPr/>
        </p:nvPicPr>
        <p:blipFill rotWithShape="1">
          <a:blip r:embed="rId6">
            <a:alphaModFix/>
          </a:blip>
          <a:srcRect b="0" l="0" r="0" t="0"/>
          <a:stretch/>
        </p:blipFill>
        <p:spPr>
          <a:xfrm>
            <a:off x="136650" y="122625"/>
            <a:ext cx="2052350" cy="1302925"/>
          </a:xfrm>
          <a:prstGeom prst="rect">
            <a:avLst/>
          </a:prstGeom>
          <a:noFill/>
          <a:ln>
            <a:noFill/>
          </a:ln>
        </p:spPr>
      </p:pic>
      <p:sp>
        <p:nvSpPr>
          <p:cNvPr id="330" name="Google Shape;330;p39"/>
          <p:cNvSpPr txBox="1"/>
          <p:nvPr>
            <p:ph type="ctrTitle"/>
          </p:nvPr>
        </p:nvSpPr>
        <p:spPr>
          <a:xfrm>
            <a:off x="1232900" y="3224200"/>
            <a:ext cx="7589100" cy="672300"/>
          </a:xfrm>
          <a:prstGeom prst="rect">
            <a:avLst/>
          </a:prstGeom>
          <a:solidFill>
            <a:srgbClr val="FF9900"/>
          </a:solidFill>
        </p:spPr>
        <p:txBody>
          <a:bodyPr anchorCtr="0" anchor="b" bIns="91425" lIns="91425" spcFirstLastPara="1" rIns="91425" wrap="square" tIns="91425">
            <a:noAutofit/>
          </a:bodyPr>
          <a:lstStyle/>
          <a:p>
            <a:pPr indent="0" lvl="0" marL="0" rtl="0" algn="ctr">
              <a:spcBef>
                <a:spcPts val="0"/>
              </a:spcBef>
              <a:spcAft>
                <a:spcPts val="0"/>
              </a:spcAft>
              <a:buNone/>
            </a:pPr>
            <a:r>
              <a:rPr b="1" lang="en" sz="1700">
                <a:solidFill>
                  <a:schemeClr val="hlink"/>
                </a:solidFill>
                <a:uFill>
                  <a:noFill/>
                </a:uFill>
                <a:latin typeface="Verdana"/>
                <a:ea typeface="Verdana"/>
                <a:cs typeface="Verdana"/>
                <a:sym typeface="Verdana"/>
                <a:hlinkClick r:id="rId7"/>
              </a:rPr>
              <a:t>George B. Thomas, Sr. Learning Academy Saturday School</a:t>
            </a:r>
            <a:endParaRPr b="1" sz="2600">
              <a:latin typeface="Verdana"/>
              <a:ea typeface="Verdana"/>
              <a:cs typeface="Verdana"/>
              <a:sym typeface="Verdana"/>
            </a:endParaRPr>
          </a:p>
        </p:txBody>
      </p:sp>
      <p:sp>
        <p:nvSpPr>
          <p:cNvPr id="331" name="Google Shape;331;p39"/>
          <p:cNvSpPr txBox="1"/>
          <p:nvPr/>
        </p:nvSpPr>
        <p:spPr>
          <a:xfrm>
            <a:off x="2966675" y="232000"/>
            <a:ext cx="5126400" cy="96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Calibri"/>
                <a:ea typeface="Calibri"/>
                <a:cs typeface="Calibri"/>
                <a:sym typeface="Calibri"/>
              </a:rPr>
              <a:t> </a:t>
            </a:r>
            <a:r>
              <a:rPr b="1" lang="en" sz="4200">
                <a:latin typeface="Verdana"/>
                <a:ea typeface="Verdana"/>
                <a:cs typeface="Verdana"/>
                <a:sym typeface="Verdana"/>
              </a:rPr>
              <a:t>LINKS</a:t>
            </a:r>
            <a:endParaRPr b="1" sz="4200">
              <a:latin typeface="Verdana"/>
              <a:ea typeface="Verdana"/>
              <a:cs typeface="Verdana"/>
              <a:sym typeface="Verdana"/>
            </a:endParaRPr>
          </a:p>
        </p:txBody>
      </p:sp>
      <p:sp>
        <p:nvSpPr>
          <p:cNvPr id="332" name="Google Shape;332;p39"/>
          <p:cNvSpPr txBox="1"/>
          <p:nvPr/>
        </p:nvSpPr>
        <p:spPr>
          <a:xfrm>
            <a:off x="1288575" y="4141050"/>
            <a:ext cx="7589100" cy="758400"/>
          </a:xfrm>
          <a:prstGeom prst="rect">
            <a:avLst/>
          </a:prstGeom>
          <a:solidFill>
            <a:srgbClr val="9FC5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u="sng">
                <a:solidFill>
                  <a:schemeClr val="hlink"/>
                </a:solidFill>
                <a:latin typeface="Verdana"/>
                <a:ea typeface="Verdana"/>
                <a:cs typeface="Verdana"/>
                <a:sym typeface="Verdana"/>
                <a:hlinkClick r:id="rId8"/>
              </a:rPr>
              <a:t>Magruder High</a:t>
            </a:r>
            <a:r>
              <a:rPr lang="en" sz="2000">
                <a:latin typeface="Verdana"/>
                <a:ea typeface="Verdana"/>
                <a:cs typeface="Verdana"/>
                <a:sym typeface="Verdana"/>
              </a:rPr>
              <a:t> </a:t>
            </a:r>
            <a:endParaRPr sz="2000">
              <a:latin typeface="Verdana"/>
              <a:ea typeface="Verdana"/>
              <a:cs typeface="Verdana"/>
              <a:sym typeface="Verdana"/>
            </a:endParaRPr>
          </a:p>
          <a:p>
            <a:pPr indent="0" lvl="0" marL="0" rtl="0" algn="ctr">
              <a:spcBef>
                <a:spcPts val="0"/>
              </a:spcBef>
              <a:spcAft>
                <a:spcPts val="0"/>
              </a:spcAft>
              <a:buNone/>
            </a:pPr>
            <a:r>
              <a:rPr b="1" lang="en" sz="1200">
                <a:latin typeface="Verdana"/>
                <a:ea typeface="Verdana"/>
                <a:cs typeface="Verdana"/>
                <a:sym typeface="Verdana"/>
              </a:rPr>
              <a:t>Local Summer School Payment for High School Original Credit or To Raise a Grade</a:t>
            </a:r>
            <a:endParaRPr b="1" sz="1200">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17"/>
          <p:cNvSpPr txBox="1"/>
          <p:nvPr>
            <p:ph type="ctrTitle"/>
          </p:nvPr>
        </p:nvSpPr>
        <p:spPr>
          <a:xfrm>
            <a:off x="2556389" y="127796"/>
            <a:ext cx="6314400" cy="1108800"/>
          </a:xfrm>
          <a:prstGeom prst="rect">
            <a:avLst/>
          </a:prstGeom>
          <a:solidFill>
            <a:srgbClr val="3D85C6"/>
          </a:solidFill>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Verdana"/>
                <a:ea typeface="Verdana"/>
                <a:cs typeface="Verdana"/>
                <a:sym typeface="Verdana"/>
              </a:rPr>
              <a:t>Audience</a:t>
            </a:r>
            <a:endParaRPr b="1">
              <a:latin typeface="Verdana"/>
              <a:ea typeface="Verdana"/>
              <a:cs typeface="Verdana"/>
              <a:sym typeface="Verdana"/>
            </a:endParaRPr>
          </a:p>
        </p:txBody>
      </p:sp>
      <p:pic>
        <p:nvPicPr>
          <p:cNvPr id="161" name="Google Shape;161;p17"/>
          <p:cNvPicPr preferRelativeResize="0"/>
          <p:nvPr/>
        </p:nvPicPr>
        <p:blipFill rotWithShape="1">
          <a:blip r:embed="rId3">
            <a:alphaModFix/>
          </a:blip>
          <a:srcRect b="0" l="0" r="0" t="0"/>
          <a:stretch/>
        </p:blipFill>
        <p:spPr>
          <a:xfrm>
            <a:off x="59875" y="94475"/>
            <a:ext cx="1321226" cy="1236600"/>
          </a:xfrm>
          <a:prstGeom prst="rect">
            <a:avLst/>
          </a:prstGeom>
          <a:noFill/>
          <a:ln>
            <a:noFill/>
          </a:ln>
        </p:spPr>
      </p:pic>
      <p:sp>
        <p:nvSpPr>
          <p:cNvPr id="162" name="Google Shape;162;p17"/>
          <p:cNvSpPr txBox="1"/>
          <p:nvPr/>
        </p:nvSpPr>
        <p:spPr>
          <a:xfrm>
            <a:off x="1284450" y="1477875"/>
            <a:ext cx="7715100" cy="4365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2000">
                <a:latin typeface="Verdana"/>
                <a:ea typeface="Verdana"/>
                <a:cs typeface="Verdana"/>
                <a:sym typeface="Verdana"/>
              </a:rPr>
              <a:t>C</a:t>
            </a:r>
            <a:r>
              <a:rPr lang="en" sz="1700">
                <a:latin typeface="Verdana"/>
                <a:ea typeface="Verdana"/>
                <a:cs typeface="Verdana"/>
                <a:sym typeface="Verdana"/>
              </a:rPr>
              <a:t>olonel Zadok Magruder High School’s local summer school program is intended to serve the needs of our incoming and current 9-12 students who want to take an original credit course, a Math Boost course for non credit, a high school credit recovery course, or a summer enrichment course. It is designed to meet the needs of Magruder families.  Please note that offerings are based on student enrollment, which is gathered through registration, counselor referrals, and family referrals. Enrollment is prioritized using  student data and the need to meet graduation requirements. Enrichment program offerings are also included to engage students in fun and engaging </a:t>
            </a:r>
            <a:r>
              <a:rPr lang="en" sz="1700">
                <a:latin typeface="Verdana"/>
                <a:ea typeface="Verdana"/>
                <a:cs typeface="Verdana"/>
                <a:sym typeface="Verdana"/>
              </a:rPr>
              <a:t>activities</a:t>
            </a:r>
            <a:r>
              <a:rPr lang="en" sz="1700">
                <a:latin typeface="Verdana"/>
                <a:ea typeface="Verdana"/>
                <a:cs typeface="Verdana"/>
                <a:sym typeface="Verdana"/>
              </a:rPr>
              <a:t>.</a:t>
            </a:r>
            <a:endParaRPr sz="1700">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18"/>
          <p:cNvSpPr txBox="1"/>
          <p:nvPr>
            <p:ph type="ctrTitle"/>
          </p:nvPr>
        </p:nvSpPr>
        <p:spPr>
          <a:xfrm>
            <a:off x="0" y="127797"/>
            <a:ext cx="8870700" cy="1108800"/>
          </a:xfrm>
          <a:prstGeom prst="rect">
            <a:avLst/>
          </a:prstGeom>
          <a:solidFill>
            <a:srgbClr val="4A86E8"/>
          </a:solidFill>
        </p:spPr>
        <p:txBody>
          <a:bodyPr anchorCtr="0" anchor="b" bIns="91425" lIns="91425" spcFirstLastPara="1" rIns="91425" wrap="square" tIns="91425">
            <a:noAutofit/>
          </a:bodyPr>
          <a:lstStyle/>
          <a:p>
            <a:pPr indent="0" lvl="0" marL="0" rtl="0" algn="r">
              <a:spcBef>
                <a:spcPts val="0"/>
              </a:spcBef>
              <a:spcAft>
                <a:spcPts val="0"/>
              </a:spcAft>
              <a:buNone/>
            </a:pPr>
            <a:r>
              <a:rPr lang="en" sz="4000">
                <a:latin typeface="Verdana"/>
                <a:ea typeface="Verdana"/>
                <a:cs typeface="Verdana"/>
                <a:sym typeface="Verdana"/>
              </a:rPr>
              <a:t>The Virtual Learning Experience </a:t>
            </a:r>
            <a:endParaRPr sz="4000">
              <a:latin typeface="Verdana"/>
              <a:ea typeface="Verdana"/>
              <a:cs typeface="Verdana"/>
              <a:sym typeface="Verdana"/>
            </a:endParaRPr>
          </a:p>
        </p:txBody>
      </p:sp>
      <p:sp>
        <p:nvSpPr>
          <p:cNvPr id="168" name="Google Shape;168;p18"/>
          <p:cNvSpPr txBox="1"/>
          <p:nvPr/>
        </p:nvSpPr>
        <p:spPr>
          <a:xfrm>
            <a:off x="1232900" y="1236600"/>
            <a:ext cx="7638000" cy="4321200"/>
          </a:xfrm>
          <a:prstGeom prst="rect">
            <a:avLst/>
          </a:prstGeom>
          <a:noFill/>
          <a:ln>
            <a:noFill/>
          </a:ln>
        </p:spPr>
        <p:txBody>
          <a:bodyPr anchorCtr="0" anchor="t" bIns="91425" lIns="91425" spcFirstLastPara="1" rIns="91425" wrap="square" tIns="91425">
            <a:noAutofit/>
          </a:bodyPr>
          <a:lstStyle/>
          <a:p>
            <a:pPr indent="-342900" lvl="0" marL="457200" rtl="0" algn="just">
              <a:lnSpc>
                <a:spcPct val="200000"/>
              </a:lnSpc>
              <a:spcBef>
                <a:spcPts val="1000"/>
              </a:spcBef>
              <a:spcAft>
                <a:spcPts val="0"/>
              </a:spcAft>
              <a:buSzPts val="1800"/>
              <a:buFont typeface="Verdana"/>
              <a:buChar char="●"/>
            </a:pPr>
            <a:r>
              <a:rPr lang="en" sz="1800">
                <a:latin typeface="Verdana"/>
                <a:ea typeface="Verdana"/>
                <a:cs typeface="Verdana"/>
                <a:sym typeface="Verdana"/>
              </a:rPr>
              <a:t>The summer virtual learning experience will be different from Marking Period 4 during the Continuity of Learning.</a:t>
            </a:r>
            <a:endParaRPr sz="1800">
              <a:latin typeface="Verdana"/>
              <a:ea typeface="Verdana"/>
              <a:cs typeface="Verdana"/>
              <a:sym typeface="Verdana"/>
            </a:endParaRPr>
          </a:p>
          <a:p>
            <a:pPr indent="-342900" lvl="0" marL="457200" rtl="0" algn="just">
              <a:lnSpc>
                <a:spcPct val="200000"/>
              </a:lnSpc>
              <a:spcBef>
                <a:spcPts val="0"/>
              </a:spcBef>
              <a:spcAft>
                <a:spcPts val="0"/>
              </a:spcAft>
              <a:buSzPts val="1800"/>
              <a:buChar char="●"/>
            </a:pPr>
            <a:r>
              <a:rPr lang="en" sz="1800">
                <a:latin typeface="Verdana"/>
                <a:ea typeface="Verdana"/>
                <a:cs typeface="Verdana"/>
                <a:sym typeface="Verdana"/>
              </a:rPr>
              <a:t>Teachers will be providing synchronous instruction. </a:t>
            </a:r>
            <a:endParaRPr sz="1800">
              <a:latin typeface="Verdana"/>
              <a:ea typeface="Verdana"/>
              <a:cs typeface="Verdana"/>
              <a:sym typeface="Verdana"/>
            </a:endParaRPr>
          </a:p>
          <a:p>
            <a:pPr indent="-342900" lvl="0" marL="457200" rtl="0" algn="just">
              <a:lnSpc>
                <a:spcPct val="200000"/>
              </a:lnSpc>
              <a:spcBef>
                <a:spcPts val="0"/>
              </a:spcBef>
              <a:spcAft>
                <a:spcPts val="0"/>
              </a:spcAft>
              <a:buSzPts val="1800"/>
              <a:buChar char="●"/>
            </a:pPr>
            <a:r>
              <a:rPr lang="en" sz="1800">
                <a:latin typeface="Verdana"/>
                <a:ea typeface="Verdana"/>
                <a:cs typeface="Verdana"/>
                <a:sym typeface="Verdana"/>
              </a:rPr>
              <a:t>Student engagement will occur through class discussions, small group interactions, live instruction, and other innovative methods and instructional strategies using instructional technology. </a:t>
            </a:r>
            <a:endParaRPr sz="1800">
              <a:latin typeface="Verdana"/>
              <a:ea typeface="Verdana"/>
              <a:cs typeface="Verdana"/>
              <a:sym typeface="Verdana"/>
            </a:endParaRPr>
          </a:p>
        </p:txBody>
      </p:sp>
      <p:pic>
        <p:nvPicPr>
          <p:cNvPr id="169" name="Google Shape;169;p18"/>
          <p:cNvPicPr preferRelativeResize="0"/>
          <p:nvPr/>
        </p:nvPicPr>
        <p:blipFill rotWithShape="1">
          <a:blip r:embed="rId3">
            <a:alphaModFix/>
          </a:blip>
          <a:srcRect b="0" l="0" r="0" t="0"/>
          <a:stretch/>
        </p:blipFill>
        <p:spPr>
          <a:xfrm>
            <a:off x="0" y="1964950"/>
            <a:ext cx="886150" cy="882950"/>
          </a:xfrm>
          <a:prstGeom prst="rect">
            <a:avLst/>
          </a:prstGeom>
          <a:noFill/>
          <a:ln>
            <a:noFill/>
          </a:ln>
        </p:spPr>
      </p:pic>
      <p:pic>
        <p:nvPicPr>
          <p:cNvPr id="170" name="Google Shape;170;p18"/>
          <p:cNvPicPr preferRelativeResize="0"/>
          <p:nvPr/>
        </p:nvPicPr>
        <p:blipFill rotWithShape="1">
          <a:blip r:embed="rId4">
            <a:alphaModFix/>
          </a:blip>
          <a:srcRect b="0" l="-48566" r="0" t="-48566"/>
          <a:stretch/>
        </p:blipFill>
        <p:spPr>
          <a:xfrm>
            <a:off x="3740825" y="5227800"/>
            <a:ext cx="2031776" cy="819175"/>
          </a:xfrm>
          <a:prstGeom prst="rect">
            <a:avLst/>
          </a:prstGeom>
          <a:noFill/>
          <a:ln>
            <a:noFill/>
          </a:ln>
        </p:spPr>
      </p:pic>
      <p:pic>
        <p:nvPicPr>
          <p:cNvPr id="171" name="Google Shape;171;p18"/>
          <p:cNvPicPr preferRelativeResize="0"/>
          <p:nvPr/>
        </p:nvPicPr>
        <p:blipFill>
          <a:blip r:embed="rId5">
            <a:alphaModFix/>
          </a:blip>
          <a:stretch>
            <a:fillRect/>
          </a:stretch>
        </p:blipFill>
        <p:spPr>
          <a:xfrm>
            <a:off x="6823062" y="5227800"/>
            <a:ext cx="2184473" cy="1555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19"/>
          <p:cNvSpPr txBox="1"/>
          <p:nvPr>
            <p:ph type="ctrTitle"/>
          </p:nvPr>
        </p:nvSpPr>
        <p:spPr>
          <a:xfrm>
            <a:off x="4" y="127800"/>
            <a:ext cx="8870700" cy="1108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5000">
                <a:latin typeface="Verdana"/>
                <a:ea typeface="Verdana"/>
                <a:cs typeface="Verdana"/>
                <a:sym typeface="Verdana"/>
              </a:rPr>
              <a:t>        </a:t>
            </a:r>
            <a:r>
              <a:rPr b="1" lang="en" sz="5000">
                <a:latin typeface="Verdana"/>
                <a:ea typeface="Verdana"/>
                <a:cs typeface="Verdana"/>
                <a:sym typeface="Verdana"/>
              </a:rPr>
              <a:t>Summer Offerings</a:t>
            </a:r>
            <a:endParaRPr b="1" sz="5000">
              <a:latin typeface="Verdana"/>
              <a:ea typeface="Verdana"/>
              <a:cs typeface="Verdana"/>
              <a:sym typeface="Verdana"/>
            </a:endParaRPr>
          </a:p>
        </p:txBody>
      </p:sp>
      <p:sp>
        <p:nvSpPr>
          <p:cNvPr id="177" name="Google Shape;177;p19"/>
          <p:cNvSpPr txBox="1"/>
          <p:nvPr/>
        </p:nvSpPr>
        <p:spPr>
          <a:xfrm>
            <a:off x="1271425" y="1236600"/>
            <a:ext cx="7872600" cy="4889400"/>
          </a:xfrm>
          <a:prstGeom prst="rect">
            <a:avLst/>
          </a:prstGeom>
          <a:noFill/>
          <a:ln>
            <a:noFill/>
          </a:ln>
        </p:spPr>
        <p:txBody>
          <a:bodyPr anchorCtr="0" anchor="t" bIns="91425" lIns="91425" spcFirstLastPara="1" rIns="91425" wrap="square" tIns="91425">
            <a:noAutofit/>
          </a:bodyPr>
          <a:lstStyle/>
          <a:p>
            <a:pPr indent="-374650" lvl="0" marL="457200" rtl="0" algn="just">
              <a:lnSpc>
                <a:spcPct val="200000"/>
              </a:lnSpc>
              <a:spcBef>
                <a:spcPts val="0"/>
              </a:spcBef>
              <a:spcAft>
                <a:spcPts val="0"/>
              </a:spcAft>
              <a:buSzPts val="2300"/>
              <a:buFont typeface="Verdana"/>
              <a:buChar char="●"/>
            </a:pPr>
            <a:r>
              <a:rPr b="1" lang="en" sz="2300">
                <a:latin typeface="Verdana"/>
                <a:ea typeface="Verdana"/>
                <a:cs typeface="Verdana"/>
                <a:sym typeface="Verdana"/>
              </a:rPr>
              <a:t>Math Boost - Non-credit</a:t>
            </a:r>
            <a:endParaRPr b="1" sz="2300">
              <a:latin typeface="Verdana"/>
              <a:ea typeface="Verdana"/>
              <a:cs typeface="Verdana"/>
              <a:sym typeface="Verdana"/>
            </a:endParaRPr>
          </a:p>
          <a:p>
            <a:pPr indent="-374650" lvl="0" marL="457200" rtl="0" algn="just">
              <a:lnSpc>
                <a:spcPct val="100000"/>
              </a:lnSpc>
              <a:spcBef>
                <a:spcPts val="0"/>
              </a:spcBef>
              <a:spcAft>
                <a:spcPts val="0"/>
              </a:spcAft>
              <a:buSzPts val="2300"/>
              <a:buFont typeface="Verdana"/>
              <a:buChar char="●"/>
            </a:pPr>
            <a:r>
              <a:rPr b="1" lang="en" sz="2300">
                <a:latin typeface="Verdana"/>
                <a:ea typeface="Verdana"/>
                <a:cs typeface="Verdana"/>
                <a:sym typeface="Verdana"/>
              </a:rPr>
              <a:t>High School Original Credit for Selected Courses</a:t>
            </a:r>
            <a:endParaRPr b="1" sz="2300">
              <a:latin typeface="Verdana"/>
              <a:ea typeface="Verdana"/>
              <a:cs typeface="Verdana"/>
              <a:sym typeface="Verdana"/>
            </a:endParaRPr>
          </a:p>
          <a:p>
            <a:pPr indent="0" lvl="0" marL="457200" rtl="0" algn="just">
              <a:lnSpc>
                <a:spcPct val="100000"/>
              </a:lnSpc>
              <a:spcBef>
                <a:spcPts val="0"/>
              </a:spcBef>
              <a:spcAft>
                <a:spcPts val="0"/>
              </a:spcAft>
              <a:buNone/>
            </a:pPr>
            <a:r>
              <a:t/>
            </a:r>
            <a:endParaRPr b="1" sz="2300">
              <a:latin typeface="Verdana"/>
              <a:ea typeface="Verdana"/>
              <a:cs typeface="Verdana"/>
              <a:sym typeface="Verdana"/>
            </a:endParaRPr>
          </a:p>
          <a:p>
            <a:pPr indent="-374650" lvl="0" marL="457200" rtl="0" algn="just">
              <a:lnSpc>
                <a:spcPct val="200000"/>
              </a:lnSpc>
              <a:spcBef>
                <a:spcPts val="0"/>
              </a:spcBef>
              <a:spcAft>
                <a:spcPts val="0"/>
              </a:spcAft>
              <a:buSzPts val="2300"/>
              <a:buFont typeface="Verdana"/>
              <a:buChar char="●"/>
            </a:pPr>
            <a:r>
              <a:rPr b="1" lang="en" sz="2300">
                <a:latin typeface="Verdana"/>
                <a:ea typeface="Verdana"/>
                <a:cs typeface="Verdana"/>
                <a:sym typeface="Verdana"/>
              </a:rPr>
              <a:t>High School Credit Recovery</a:t>
            </a:r>
            <a:endParaRPr b="1" sz="2300">
              <a:latin typeface="Verdana"/>
              <a:ea typeface="Verdana"/>
              <a:cs typeface="Verdana"/>
              <a:sym typeface="Verdana"/>
            </a:endParaRPr>
          </a:p>
          <a:p>
            <a:pPr indent="-374650" lvl="0" marL="457200" rtl="0" algn="just">
              <a:lnSpc>
                <a:spcPct val="200000"/>
              </a:lnSpc>
              <a:spcBef>
                <a:spcPts val="0"/>
              </a:spcBef>
              <a:spcAft>
                <a:spcPts val="0"/>
              </a:spcAft>
              <a:buSzPts val="2300"/>
              <a:buFont typeface="Verdana"/>
              <a:buChar char="●"/>
            </a:pPr>
            <a:r>
              <a:rPr b="1" lang="en" sz="2300">
                <a:latin typeface="Verdana"/>
                <a:ea typeface="Verdana"/>
                <a:cs typeface="Verdana"/>
                <a:sym typeface="Verdana"/>
              </a:rPr>
              <a:t>Summer Enrichment (LSP)</a:t>
            </a:r>
            <a:endParaRPr b="1" sz="2300">
              <a:latin typeface="Verdana"/>
              <a:ea typeface="Verdana"/>
              <a:cs typeface="Verdana"/>
              <a:sym typeface="Verdana"/>
            </a:endParaRPr>
          </a:p>
          <a:p>
            <a:pPr indent="-374650" lvl="0" marL="457200" rtl="0" algn="just">
              <a:lnSpc>
                <a:spcPct val="100000"/>
              </a:lnSpc>
              <a:spcBef>
                <a:spcPts val="0"/>
              </a:spcBef>
              <a:spcAft>
                <a:spcPts val="0"/>
              </a:spcAft>
              <a:buSzPts val="2300"/>
              <a:buFont typeface="Verdana"/>
              <a:buChar char="●"/>
            </a:pPr>
            <a:r>
              <a:rPr b="1" lang="en" sz="2300">
                <a:latin typeface="Verdana"/>
                <a:ea typeface="Verdana"/>
                <a:cs typeface="Verdana"/>
                <a:sym typeface="Verdana"/>
              </a:rPr>
              <a:t>Summer Enrichment in Partnership with George B. Thomas, Sr. Learning Academy Online (SAT Prep)</a:t>
            </a:r>
            <a:endParaRPr b="1" sz="2300">
              <a:latin typeface="Verdana"/>
              <a:ea typeface="Verdana"/>
              <a:cs typeface="Verdana"/>
              <a:sym typeface="Verdana"/>
            </a:endParaRPr>
          </a:p>
        </p:txBody>
      </p:sp>
      <p:pic>
        <p:nvPicPr>
          <p:cNvPr id="178" name="Google Shape;178;p19"/>
          <p:cNvPicPr preferRelativeResize="0"/>
          <p:nvPr/>
        </p:nvPicPr>
        <p:blipFill rotWithShape="1">
          <a:blip r:embed="rId3">
            <a:alphaModFix/>
          </a:blip>
          <a:srcRect b="0" l="0" r="0" t="0"/>
          <a:stretch/>
        </p:blipFill>
        <p:spPr>
          <a:xfrm>
            <a:off x="136650" y="122625"/>
            <a:ext cx="1134774" cy="1108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0"/>
          <p:cNvSpPr txBox="1"/>
          <p:nvPr/>
        </p:nvSpPr>
        <p:spPr>
          <a:xfrm>
            <a:off x="1926400" y="2427275"/>
            <a:ext cx="6511200" cy="184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b="1" sz="3500">
              <a:latin typeface="Verdana"/>
              <a:ea typeface="Verdana"/>
              <a:cs typeface="Verdana"/>
              <a:sym typeface="Verdana"/>
            </a:endParaRPr>
          </a:p>
          <a:p>
            <a:pPr indent="0" lvl="0" marL="0" rtl="0" algn="ctr">
              <a:spcBef>
                <a:spcPts val="0"/>
              </a:spcBef>
              <a:spcAft>
                <a:spcPts val="0"/>
              </a:spcAft>
              <a:buNone/>
            </a:pPr>
            <a:r>
              <a:rPr b="1" lang="en" sz="3500">
                <a:latin typeface="Verdana"/>
                <a:ea typeface="Verdana"/>
                <a:cs typeface="Verdana"/>
                <a:sym typeface="Verdana"/>
              </a:rPr>
              <a:t>Math Boost</a:t>
            </a:r>
            <a:endParaRPr b="1" sz="3500">
              <a:latin typeface="Verdana"/>
              <a:ea typeface="Verdana"/>
              <a:cs typeface="Verdana"/>
              <a:sym typeface="Verdana"/>
            </a:endParaRPr>
          </a:p>
        </p:txBody>
      </p:sp>
      <p:pic>
        <p:nvPicPr>
          <p:cNvPr id="184" name="Google Shape;184;p20"/>
          <p:cNvPicPr preferRelativeResize="0"/>
          <p:nvPr/>
        </p:nvPicPr>
        <p:blipFill>
          <a:blip r:embed="rId3">
            <a:alphaModFix/>
          </a:blip>
          <a:stretch>
            <a:fillRect/>
          </a:stretch>
        </p:blipFill>
        <p:spPr>
          <a:xfrm>
            <a:off x="1695225" y="1685600"/>
            <a:ext cx="7448774" cy="4055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1"/>
          <p:cNvSpPr txBox="1"/>
          <p:nvPr>
            <p:ph type="ctrTitle"/>
          </p:nvPr>
        </p:nvSpPr>
        <p:spPr>
          <a:xfrm>
            <a:off x="0" y="0"/>
            <a:ext cx="9144000" cy="1236600"/>
          </a:xfrm>
          <a:prstGeom prst="rect">
            <a:avLst/>
          </a:prstGeom>
          <a:solidFill>
            <a:srgbClr val="4A86E8"/>
          </a:solidFill>
        </p:spPr>
        <p:txBody>
          <a:bodyPr anchorCtr="0" anchor="b" bIns="91425" lIns="91425" spcFirstLastPara="1" rIns="91425" wrap="square" tIns="91425">
            <a:noAutofit/>
          </a:bodyPr>
          <a:lstStyle/>
          <a:p>
            <a:pPr indent="0" lvl="0" marL="0" rtl="0" algn="ctr">
              <a:spcBef>
                <a:spcPts val="0"/>
              </a:spcBef>
              <a:spcAft>
                <a:spcPts val="0"/>
              </a:spcAft>
              <a:buNone/>
            </a:pPr>
            <a:r>
              <a:rPr lang="en" sz="4000"/>
              <a:t> </a:t>
            </a:r>
            <a:r>
              <a:rPr b="1" lang="en" sz="4000">
                <a:latin typeface="Verdana"/>
                <a:ea typeface="Verdana"/>
                <a:cs typeface="Verdana"/>
                <a:sym typeface="Verdana"/>
              </a:rPr>
              <a:t>MATH BOOST</a:t>
            </a:r>
            <a:endParaRPr b="1" sz="4000">
              <a:latin typeface="Verdana"/>
              <a:ea typeface="Verdana"/>
              <a:cs typeface="Verdana"/>
              <a:sym typeface="Verdana"/>
            </a:endParaRPr>
          </a:p>
        </p:txBody>
      </p:sp>
      <p:sp>
        <p:nvSpPr>
          <p:cNvPr id="190" name="Google Shape;190;p21"/>
          <p:cNvSpPr txBox="1"/>
          <p:nvPr/>
        </p:nvSpPr>
        <p:spPr>
          <a:xfrm>
            <a:off x="1252175" y="1425540"/>
            <a:ext cx="7673400" cy="4314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2700">
                <a:latin typeface="Verdana"/>
                <a:ea typeface="Verdana"/>
                <a:cs typeface="Verdana"/>
                <a:sym typeface="Verdana"/>
              </a:rPr>
              <a:t>High School Mathematics Boost is a non-credit program that  will address learning recovery in </a:t>
            </a:r>
            <a:r>
              <a:rPr lang="en" sz="2800">
                <a:latin typeface="Verdana"/>
                <a:ea typeface="Verdana"/>
                <a:cs typeface="Verdana"/>
                <a:sym typeface="Verdana"/>
              </a:rPr>
              <a:t>mathematics to help students prepare for next math course:</a:t>
            </a:r>
            <a:endParaRPr sz="2800">
              <a:latin typeface="Verdana"/>
              <a:ea typeface="Verdana"/>
              <a:cs typeface="Verdana"/>
              <a:sym typeface="Verdana"/>
            </a:endParaRPr>
          </a:p>
          <a:p>
            <a:pPr indent="-438150" lvl="0" marL="457200" rtl="0" algn="l">
              <a:spcBef>
                <a:spcPts val="0"/>
              </a:spcBef>
              <a:spcAft>
                <a:spcPts val="0"/>
              </a:spcAft>
              <a:buSzPts val="3300"/>
              <a:buFont typeface="Verdana"/>
              <a:buChar char="●"/>
            </a:pPr>
            <a:r>
              <a:rPr lang="en" sz="3300">
                <a:latin typeface="Verdana"/>
                <a:ea typeface="Verdana"/>
                <a:cs typeface="Verdana"/>
                <a:sym typeface="Verdana"/>
              </a:rPr>
              <a:t>Algebra 1 </a:t>
            </a:r>
            <a:endParaRPr sz="3300">
              <a:latin typeface="Verdana"/>
              <a:ea typeface="Verdana"/>
              <a:cs typeface="Verdana"/>
              <a:sym typeface="Verdana"/>
            </a:endParaRPr>
          </a:p>
          <a:p>
            <a:pPr indent="-438150" lvl="0" marL="457200" rtl="0" algn="l">
              <a:spcBef>
                <a:spcPts val="0"/>
              </a:spcBef>
              <a:spcAft>
                <a:spcPts val="0"/>
              </a:spcAft>
              <a:buSzPts val="3300"/>
              <a:buFont typeface="Verdana"/>
              <a:buChar char="●"/>
            </a:pPr>
            <a:r>
              <a:rPr lang="en" sz="3300">
                <a:latin typeface="Verdana"/>
                <a:ea typeface="Verdana"/>
                <a:cs typeface="Verdana"/>
                <a:sym typeface="Verdana"/>
              </a:rPr>
              <a:t>Geometry</a:t>
            </a:r>
            <a:endParaRPr sz="3300">
              <a:latin typeface="Verdana"/>
              <a:ea typeface="Verdana"/>
              <a:cs typeface="Verdana"/>
              <a:sym typeface="Verdana"/>
            </a:endParaRPr>
          </a:p>
          <a:p>
            <a:pPr indent="-438150" lvl="0" marL="457200" rtl="0" algn="l">
              <a:spcBef>
                <a:spcPts val="0"/>
              </a:spcBef>
              <a:spcAft>
                <a:spcPts val="0"/>
              </a:spcAft>
              <a:buSzPts val="3300"/>
              <a:buFont typeface="Verdana"/>
              <a:buChar char="●"/>
            </a:pPr>
            <a:r>
              <a:rPr lang="en" sz="3300">
                <a:latin typeface="Verdana"/>
                <a:ea typeface="Verdana"/>
                <a:cs typeface="Verdana"/>
                <a:sym typeface="Verdana"/>
              </a:rPr>
              <a:t>Algebra II        </a:t>
            </a:r>
            <a:endParaRPr sz="3300">
              <a:latin typeface="Verdana"/>
              <a:ea typeface="Verdana"/>
              <a:cs typeface="Verdana"/>
              <a:sym typeface="Verdana"/>
            </a:endParaRPr>
          </a:p>
          <a:p>
            <a:pPr indent="-438150" lvl="0" marL="457200" rtl="0" algn="l">
              <a:spcBef>
                <a:spcPts val="0"/>
              </a:spcBef>
              <a:spcAft>
                <a:spcPts val="0"/>
              </a:spcAft>
              <a:buSzPts val="3300"/>
              <a:buFont typeface="Verdana"/>
              <a:buChar char="●"/>
            </a:pPr>
            <a:r>
              <a:rPr lang="en" sz="3300">
                <a:latin typeface="Verdana"/>
                <a:ea typeface="Verdana"/>
                <a:cs typeface="Verdana"/>
                <a:sym typeface="Verdana"/>
              </a:rPr>
              <a:t>Pre Calculus</a:t>
            </a:r>
            <a:endParaRPr sz="3300">
              <a:latin typeface="Verdana"/>
              <a:ea typeface="Verdana"/>
              <a:cs typeface="Verdana"/>
              <a:sym typeface="Verdana"/>
            </a:endParaRPr>
          </a:p>
        </p:txBody>
      </p:sp>
      <p:pic>
        <p:nvPicPr>
          <p:cNvPr id="191" name="Google Shape;191;p21"/>
          <p:cNvPicPr preferRelativeResize="0"/>
          <p:nvPr/>
        </p:nvPicPr>
        <p:blipFill rotWithShape="1">
          <a:blip r:embed="rId3">
            <a:alphaModFix/>
          </a:blip>
          <a:srcRect b="0" l="0" r="0" t="0"/>
          <a:stretch/>
        </p:blipFill>
        <p:spPr>
          <a:xfrm>
            <a:off x="136650" y="122625"/>
            <a:ext cx="2052350" cy="1302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2"/>
          <p:cNvSpPr txBox="1"/>
          <p:nvPr>
            <p:ph type="ctrTitle"/>
          </p:nvPr>
        </p:nvSpPr>
        <p:spPr>
          <a:xfrm>
            <a:off x="497554" y="127800"/>
            <a:ext cx="8373300" cy="1108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2700">
                <a:latin typeface="Verdana"/>
                <a:ea typeface="Verdana"/>
                <a:cs typeface="Verdana"/>
                <a:sym typeface="Verdana"/>
              </a:rPr>
              <a:t>   </a:t>
            </a:r>
            <a:r>
              <a:rPr lang="en" sz="2700">
                <a:latin typeface="Verdana"/>
                <a:ea typeface="Verdana"/>
                <a:cs typeface="Verdana"/>
                <a:sym typeface="Verdana"/>
              </a:rPr>
              <a:t>High School Credit Recovery/ Original Credit</a:t>
            </a:r>
            <a:endParaRPr sz="2700">
              <a:latin typeface="Verdana"/>
              <a:ea typeface="Verdana"/>
              <a:cs typeface="Verdana"/>
              <a:sym typeface="Verdana"/>
            </a:endParaRPr>
          </a:p>
        </p:txBody>
      </p:sp>
      <p:sp>
        <p:nvSpPr>
          <p:cNvPr id="197" name="Google Shape;197;p22"/>
          <p:cNvSpPr txBox="1"/>
          <p:nvPr>
            <p:ph idx="4294967295" type="body"/>
          </p:nvPr>
        </p:nvSpPr>
        <p:spPr>
          <a:xfrm>
            <a:off x="1176250" y="1312775"/>
            <a:ext cx="7918800" cy="4946700"/>
          </a:xfrm>
          <a:prstGeom prst="rect">
            <a:avLst/>
          </a:prstGeom>
          <a:solidFill>
            <a:srgbClr val="FFFFFF"/>
          </a:solid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200"/>
              <a:buNone/>
            </a:pPr>
            <a:r>
              <a:rPr b="1" lang="en" sz="2200">
                <a:latin typeface="Verdana"/>
                <a:ea typeface="Verdana"/>
                <a:cs typeface="Verdana"/>
                <a:sym typeface="Verdana"/>
              </a:rPr>
              <a:t>REPEAT COURSES/ORIGINAL CREDIT</a:t>
            </a:r>
            <a:endParaRPr b="1" sz="2200">
              <a:latin typeface="Verdana"/>
              <a:ea typeface="Verdana"/>
              <a:cs typeface="Verdana"/>
              <a:sym typeface="Verdana"/>
            </a:endParaRPr>
          </a:p>
          <a:p>
            <a:pPr indent="-444500" lvl="0" marL="609600" rtl="0" algn="just">
              <a:lnSpc>
                <a:spcPct val="100000"/>
              </a:lnSpc>
              <a:spcBef>
                <a:spcPts val="0"/>
              </a:spcBef>
              <a:spcAft>
                <a:spcPts val="0"/>
              </a:spcAft>
              <a:buSzPts val="2200"/>
              <a:buFont typeface="Verdana"/>
              <a:buChar char="●"/>
            </a:pPr>
            <a:r>
              <a:rPr lang="en" sz="2200">
                <a:latin typeface="Verdana"/>
                <a:ea typeface="Verdana"/>
                <a:cs typeface="Verdana"/>
                <a:sym typeface="Verdana"/>
              </a:rPr>
              <a:t>Online courses in all core academic areas traditionally offered in summer school</a:t>
            </a:r>
            <a:endParaRPr sz="2200">
              <a:latin typeface="Verdana"/>
              <a:ea typeface="Verdana"/>
              <a:cs typeface="Verdana"/>
              <a:sym typeface="Verdana"/>
            </a:endParaRPr>
          </a:p>
          <a:p>
            <a:pPr indent="-444500" lvl="1" marL="1219200" rtl="0" algn="just">
              <a:lnSpc>
                <a:spcPct val="100000"/>
              </a:lnSpc>
              <a:spcBef>
                <a:spcPts val="0"/>
              </a:spcBef>
              <a:spcAft>
                <a:spcPts val="0"/>
              </a:spcAft>
              <a:buSzPts val="2200"/>
              <a:buFont typeface="Verdana"/>
              <a:buChar char="○"/>
            </a:pPr>
            <a:r>
              <a:rPr lang="en" sz="2200">
                <a:latin typeface="Verdana"/>
                <a:ea typeface="Verdana"/>
                <a:cs typeface="Verdana"/>
                <a:sym typeface="Verdana"/>
              </a:rPr>
              <a:t>Repeat courses for students who need to repeat a course to remain on track for graduation</a:t>
            </a:r>
            <a:endParaRPr sz="2200">
              <a:latin typeface="Verdana"/>
              <a:ea typeface="Verdana"/>
              <a:cs typeface="Verdana"/>
              <a:sym typeface="Verdana"/>
            </a:endParaRPr>
          </a:p>
          <a:p>
            <a:pPr indent="-444500" lvl="1" marL="1219200" rtl="0" algn="just">
              <a:lnSpc>
                <a:spcPct val="100000"/>
              </a:lnSpc>
              <a:spcBef>
                <a:spcPts val="0"/>
              </a:spcBef>
              <a:spcAft>
                <a:spcPts val="0"/>
              </a:spcAft>
              <a:buSzPts val="2200"/>
              <a:buFont typeface="Verdana"/>
              <a:buChar char="○"/>
            </a:pPr>
            <a:r>
              <a:rPr lang="en" sz="2200">
                <a:latin typeface="Verdana"/>
                <a:ea typeface="Verdana"/>
                <a:cs typeface="Verdana"/>
                <a:sym typeface="Verdana"/>
              </a:rPr>
              <a:t>For original credit (i.e. Health) or to raise a grade </a:t>
            </a:r>
            <a:endParaRPr sz="2200">
              <a:latin typeface="Verdana"/>
              <a:ea typeface="Verdana"/>
              <a:cs typeface="Verdana"/>
              <a:sym typeface="Verdana"/>
            </a:endParaRPr>
          </a:p>
          <a:p>
            <a:pPr indent="-444500" lvl="0" marL="609600" rtl="0" algn="just">
              <a:lnSpc>
                <a:spcPct val="100000"/>
              </a:lnSpc>
              <a:spcBef>
                <a:spcPts val="0"/>
              </a:spcBef>
              <a:spcAft>
                <a:spcPts val="0"/>
              </a:spcAft>
              <a:buSzPts val="2200"/>
              <a:buFont typeface="Verdana"/>
              <a:buChar char="●"/>
            </a:pPr>
            <a:r>
              <a:rPr lang="en" sz="2200">
                <a:latin typeface="Verdana"/>
                <a:ea typeface="Verdana"/>
                <a:cs typeface="Verdana"/>
                <a:sym typeface="Verdana"/>
              </a:rPr>
              <a:t>Full courses like summer school, all online with synchronous instruction</a:t>
            </a:r>
            <a:endParaRPr sz="2200">
              <a:latin typeface="Verdana"/>
              <a:ea typeface="Verdana"/>
              <a:cs typeface="Verdana"/>
              <a:sym typeface="Verdana"/>
            </a:endParaRPr>
          </a:p>
          <a:p>
            <a:pPr indent="-444500" lvl="0" marL="609600" rtl="0" algn="just">
              <a:lnSpc>
                <a:spcPct val="100000"/>
              </a:lnSpc>
              <a:spcBef>
                <a:spcPts val="0"/>
              </a:spcBef>
              <a:spcAft>
                <a:spcPts val="0"/>
              </a:spcAft>
              <a:buSzPts val="2200"/>
              <a:buFont typeface="Verdana"/>
              <a:buChar char="●"/>
            </a:pPr>
            <a:r>
              <a:rPr lang="en" sz="2200">
                <a:latin typeface="Verdana"/>
                <a:ea typeface="Verdana"/>
                <a:cs typeface="Verdana"/>
                <a:sym typeface="Verdana"/>
              </a:rPr>
              <a:t>July 13-August 14</a:t>
            </a:r>
            <a:endParaRPr sz="2200">
              <a:latin typeface="Verdana"/>
              <a:ea typeface="Verdana"/>
              <a:cs typeface="Verdana"/>
              <a:sym typeface="Verdana"/>
            </a:endParaRPr>
          </a:p>
          <a:p>
            <a:pPr indent="-444500" lvl="0" marL="609600" rtl="0" algn="just">
              <a:lnSpc>
                <a:spcPct val="100000"/>
              </a:lnSpc>
              <a:spcBef>
                <a:spcPts val="0"/>
              </a:spcBef>
              <a:spcAft>
                <a:spcPts val="0"/>
              </a:spcAft>
              <a:buSzPts val="2200"/>
              <a:buFont typeface="Verdana"/>
              <a:buChar char="●"/>
            </a:pPr>
            <a:r>
              <a:rPr lang="en" sz="2200">
                <a:latin typeface="Verdana"/>
                <a:ea typeface="Verdana"/>
                <a:cs typeface="Verdana"/>
                <a:sym typeface="Verdana"/>
              </a:rPr>
              <a:t>Free for repeat courses, fees </a:t>
            </a:r>
            <a:r>
              <a:rPr lang="en" sz="2200" u="sng">
                <a:solidFill>
                  <a:schemeClr val="accent5"/>
                </a:solidFill>
                <a:latin typeface="Verdana"/>
                <a:ea typeface="Verdana"/>
                <a:cs typeface="Verdana"/>
                <a:sym typeface="Verdana"/>
                <a:hlinkClick r:id="rId3"/>
              </a:rPr>
              <a:t>Magruder High</a:t>
            </a:r>
            <a:r>
              <a:rPr lang="en" sz="2200">
                <a:solidFill>
                  <a:srgbClr val="FF0000"/>
                </a:solidFill>
                <a:latin typeface="Verdana"/>
                <a:ea typeface="Verdana"/>
                <a:cs typeface="Verdana"/>
                <a:sym typeface="Verdana"/>
              </a:rPr>
              <a:t> </a:t>
            </a:r>
            <a:r>
              <a:rPr lang="en" sz="2200">
                <a:latin typeface="Verdana"/>
                <a:ea typeface="Verdana"/>
                <a:cs typeface="Verdana"/>
                <a:sym typeface="Verdana"/>
              </a:rPr>
              <a:t> for original credit or to raise a grade.</a:t>
            </a:r>
            <a:endParaRPr sz="2200">
              <a:latin typeface="Verdana"/>
              <a:ea typeface="Verdana"/>
              <a:cs typeface="Verdana"/>
              <a:sym typeface="Verdana"/>
            </a:endParaRPr>
          </a:p>
          <a:p>
            <a:pPr indent="0" lvl="0" marL="0" rtl="0" algn="l">
              <a:lnSpc>
                <a:spcPct val="100000"/>
              </a:lnSpc>
              <a:spcBef>
                <a:spcPts val="0"/>
              </a:spcBef>
              <a:spcAft>
                <a:spcPts val="0"/>
              </a:spcAft>
              <a:buSzPts val="3200"/>
              <a:buNone/>
            </a:pPr>
            <a:r>
              <a:t/>
            </a:r>
            <a:endParaRPr sz="2200">
              <a:latin typeface="Verdana"/>
              <a:ea typeface="Verdana"/>
              <a:cs typeface="Verdana"/>
              <a:sym typeface="Verdana"/>
            </a:endParaRPr>
          </a:p>
          <a:p>
            <a:pPr indent="0" lvl="0" marL="609600" rtl="0" algn="l">
              <a:lnSpc>
                <a:spcPct val="100000"/>
              </a:lnSpc>
              <a:spcBef>
                <a:spcPts val="0"/>
              </a:spcBef>
              <a:spcAft>
                <a:spcPts val="0"/>
              </a:spcAft>
              <a:buSzPts val="3200"/>
              <a:buNone/>
            </a:pPr>
            <a:r>
              <a:t/>
            </a:r>
            <a:endParaRPr sz="2200">
              <a:latin typeface="Verdana"/>
              <a:ea typeface="Verdana"/>
              <a:cs typeface="Verdana"/>
              <a:sym typeface="Verdana"/>
            </a:endParaRPr>
          </a:p>
          <a:p>
            <a:pPr indent="0" lvl="0" marL="0" rtl="0" algn="l">
              <a:lnSpc>
                <a:spcPct val="90000"/>
              </a:lnSpc>
              <a:spcBef>
                <a:spcPts val="1100"/>
              </a:spcBef>
              <a:spcAft>
                <a:spcPts val="0"/>
              </a:spcAft>
              <a:buSzPts val="3200"/>
              <a:buNone/>
            </a:pPr>
            <a:r>
              <a:t/>
            </a:r>
            <a:endParaRPr sz="2300"/>
          </a:p>
          <a:p>
            <a:pPr indent="0" lvl="0" marL="0" rtl="0" algn="l">
              <a:lnSpc>
                <a:spcPct val="90000"/>
              </a:lnSpc>
              <a:spcBef>
                <a:spcPts val="1100"/>
              </a:spcBef>
              <a:spcAft>
                <a:spcPts val="0"/>
              </a:spcAft>
              <a:buSzPts val="3200"/>
              <a:buNone/>
            </a:pPr>
            <a:r>
              <a:t/>
            </a:r>
            <a:endParaRPr sz="23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3"/>
          <p:cNvSpPr txBox="1"/>
          <p:nvPr>
            <p:ph type="ctrTitle"/>
          </p:nvPr>
        </p:nvSpPr>
        <p:spPr>
          <a:xfrm>
            <a:off x="0" y="127797"/>
            <a:ext cx="8870700" cy="1108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4000"/>
              <a:t> </a:t>
            </a:r>
            <a:endParaRPr sz="4000"/>
          </a:p>
        </p:txBody>
      </p:sp>
      <p:sp>
        <p:nvSpPr>
          <p:cNvPr id="203" name="Google Shape;203;p23"/>
          <p:cNvSpPr txBox="1"/>
          <p:nvPr/>
        </p:nvSpPr>
        <p:spPr>
          <a:xfrm>
            <a:off x="1194375" y="1236600"/>
            <a:ext cx="7949700" cy="5004900"/>
          </a:xfrm>
          <a:prstGeom prst="rect">
            <a:avLst/>
          </a:prstGeom>
          <a:no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2300">
              <a:latin typeface="Verdana"/>
              <a:ea typeface="Verdana"/>
              <a:cs typeface="Verdana"/>
              <a:sym typeface="Verdana"/>
            </a:endParaRPr>
          </a:p>
          <a:p>
            <a:pPr indent="0" lvl="0" marL="0" rtl="0" algn="ctr">
              <a:lnSpc>
                <a:spcPct val="150000"/>
              </a:lnSpc>
              <a:spcBef>
                <a:spcPts val="0"/>
              </a:spcBef>
              <a:spcAft>
                <a:spcPts val="0"/>
              </a:spcAft>
              <a:buNone/>
            </a:pPr>
            <a:r>
              <a:t/>
            </a:r>
            <a:endParaRPr sz="2300">
              <a:latin typeface="Verdana"/>
              <a:ea typeface="Verdana"/>
              <a:cs typeface="Verdana"/>
              <a:sym typeface="Verdana"/>
            </a:endParaRPr>
          </a:p>
          <a:p>
            <a:pPr indent="0" lvl="0" marL="0" rtl="0" algn="ctr">
              <a:lnSpc>
                <a:spcPct val="150000"/>
              </a:lnSpc>
              <a:spcBef>
                <a:spcPts val="0"/>
              </a:spcBef>
              <a:spcAft>
                <a:spcPts val="0"/>
              </a:spcAft>
              <a:buNone/>
            </a:pPr>
            <a:r>
              <a:rPr lang="en" sz="2300">
                <a:latin typeface="Verdana"/>
                <a:ea typeface="Verdana"/>
                <a:cs typeface="Verdana"/>
                <a:sym typeface="Verdana"/>
              </a:rPr>
              <a:t>High School Original Credit</a:t>
            </a:r>
            <a:endParaRPr sz="2300">
              <a:latin typeface="Verdana"/>
              <a:ea typeface="Verdana"/>
              <a:cs typeface="Verdana"/>
              <a:sym typeface="Verdana"/>
            </a:endParaRPr>
          </a:p>
          <a:p>
            <a:pPr indent="0" lvl="0" marL="0" rtl="0" algn="l">
              <a:lnSpc>
                <a:spcPct val="150000"/>
              </a:lnSpc>
              <a:spcBef>
                <a:spcPts val="0"/>
              </a:spcBef>
              <a:spcAft>
                <a:spcPts val="0"/>
              </a:spcAft>
              <a:buNone/>
            </a:pPr>
            <a:r>
              <a:t/>
            </a:r>
            <a:endParaRPr/>
          </a:p>
          <a:p>
            <a:pPr indent="0" lvl="0" marL="0" rtl="0" algn="ctr">
              <a:spcBef>
                <a:spcPts val="0"/>
              </a:spcBef>
              <a:spcAft>
                <a:spcPts val="0"/>
              </a:spcAft>
              <a:buNone/>
            </a:pPr>
            <a:r>
              <a:rPr lang="en" sz="2000" u="sng">
                <a:solidFill>
                  <a:schemeClr val="accent5"/>
                </a:solidFill>
                <a:latin typeface="Verdana"/>
                <a:ea typeface="Verdana"/>
                <a:cs typeface="Verdana"/>
                <a:sym typeface="Verdana"/>
                <a:hlinkClick r:id="rId3"/>
              </a:rPr>
              <a:t>Magruder High</a:t>
            </a:r>
            <a:r>
              <a:rPr lang="en" sz="2000">
                <a:latin typeface="Verdana"/>
                <a:ea typeface="Verdana"/>
                <a:cs typeface="Verdana"/>
                <a:sym typeface="Verdana"/>
              </a:rPr>
              <a:t> </a:t>
            </a:r>
            <a:endParaRPr sz="2000">
              <a:latin typeface="Verdana"/>
              <a:ea typeface="Verdana"/>
              <a:cs typeface="Verdana"/>
              <a:sym typeface="Verdana"/>
            </a:endParaRPr>
          </a:p>
          <a:p>
            <a:pPr indent="0" lvl="0" marL="0" rtl="0" algn="ctr">
              <a:spcBef>
                <a:spcPts val="0"/>
              </a:spcBef>
              <a:spcAft>
                <a:spcPts val="0"/>
              </a:spcAft>
              <a:buNone/>
            </a:pPr>
            <a:r>
              <a:rPr b="1" lang="en" sz="1300">
                <a:latin typeface="Verdana"/>
                <a:ea typeface="Verdana"/>
                <a:cs typeface="Verdana"/>
                <a:sym typeface="Verdana"/>
              </a:rPr>
              <a:t>Local Summer School Payment for High School Original Credit or to raise a Grade</a:t>
            </a:r>
            <a:endParaRPr b="1" sz="1000"/>
          </a:p>
        </p:txBody>
      </p:sp>
      <p:pic>
        <p:nvPicPr>
          <p:cNvPr id="204" name="Google Shape;204;p23"/>
          <p:cNvPicPr preferRelativeResize="0"/>
          <p:nvPr/>
        </p:nvPicPr>
        <p:blipFill rotWithShape="1">
          <a:blip r:embed="rId4">
            <a:alphaModFix/>
          </a:blip>
          <a:srcRect b="0" l="0" r="0" t="0"/>
          <a:stretch/>
        </p:blipFill>
        <p:spPr>
          <a:xfrm>
            <a:off x="537725" y="127800"/>
            <a:ext cx="1504275" cy="1442450"/>
          </a:xfrm>
          <a:prstGeom prst="rect">
            <a:avLst/>
          </a:prstGeom>
          <a:noFill/>
          <a:ln>
            <a:noFill/>
          </a:ln>
        </p:spPr>
      </p:pic>
      <p:pic>
        <p:nvPicPr>
          <p:cNvPr id="205" name="Google Shape;205;p23"/>
          <p:cNvPicPr preferRelativeResize="0"/>
          <p:nvPr/>
        </p:nvPicPr>
        <p:blipFill>
          <a:blip r:embed="rId5">
            <a:alphaModFix/>
          </a:blip>
          <a:stretch>
            <a:fillRect/>
          </a:stretch>
        </p:blipFill>
        <p:spPr>
          <a:xfrm>
            <a:off x="3898714" y="1394641"/>
            <a:ext cx="2541024" cy="179658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