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3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7010400" cy="9296400"/>
  <p:embeddedFontLst>
    <p:embeddedFont>
      <p:font typeface="Architects Daughter" panose="020B0604020202020204" charset="0"/>
      <p:regular r:id="rId33"/>
    </p:embeddedFont>
    <p:embeddedFont>
      <p:font typeface="Calibri" panose="020F0502020204030204" pitchFamily="34" charset="0"/>
      <p:regular r:id="rId34"/>
      <p:bold r:id="rId35"/>
      <p:italic r:id="rId36"/>
      <p:boldItalic r:id="rId37"/>
    </p:embeddedFont>
    <p:embeddedFont>
      <p:font typeface="Open Sans" panose="020B0604020202020204" charset="0"/>
      <p:regular r:id="rId38"/>
      <p:bold r:id="rId39"/>
      <p:italic r:id="rId40"/>
      <p:boldItalic r:id="rId41"/>
    </p:embeddedFont>
    <p:embeddedFont>
      <p:font typeface="Oswald" panose="020B0604020202020204" charset="0"/>
      <p:regular r:id="rId42"/>
      <p:bold r:id="rId43"/>
    </p:embeddedFont>
    <p:embeddedFont>
      <p:font typeface="PT Sans" panose="020B0604020202020204" charset="0"/>
      <p:regular r:id="rId44"/>
      <p:bold r:id="rId45"/>
      <p:italic r:id="rId46"/>
      <p:boldItalic r:id="rId47"/>
    </p:embeddedFont>
    <p:embeddedFont>
      <p:font typeface="PT Sans Narrow"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8" name="Google Shape;218;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c6e7bf4b3_0_41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7" name="Google Shape;287;g5c6e7bf4b3_0_41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c6e7bf4b3_0_89:notes"/>
          <p:cNvSpPr>
            <a:spLocks noGrp="1" noRot="1" noChangeAspect="1"/>
          </p:cNvSpPr>
          <p:nvPr>
            <p:ph type="sldImg" idx="2"/>
          </p:nvPr>
        </p:nvSpPr>
        <p:spPr>
          <a:xfrm>
            <a:off x="389773"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c6e7bf4b3_0_8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0" name="Google Shape;300;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c6e7bf4b3_0_22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g5c6e7bf4b3_0_22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c6e7bf4b3_0_23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6" name="Google Shape;316;g5c6e7bf4b3_0_23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c6e7bf4b3_0_41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3" name="Google Shape;323;g5c6e7bf4b3_0_41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c6e7bf4b3_0_23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1" name="Google Shape;331;g5c6e7bf4b3_0_23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c6e7bf4b3_0_244:notes"/>
          <p:cNvSpPr>
            <a:spLocks noGrp="1" noRot="1" noChangeAspect="1"/>
          </p:cNvSpPr>
          <p:nvPr>
            <p:ph type="sldImg" idx="2"/>
          </p:nvPr>
        </p:nvSpPr>
        <p:spPr>
          <a:xfrm>
            <a:off x="389773"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c6e7bf4b3_0_24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b952fa159_0_14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5" name="Google Shape;345;g5b952fa159_0_14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b952fa159_0_15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1" name="Google Shape;351;g5b952fa159_0_15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5" name="Google Shape;22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b952fa159_0_15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7" name="Google Shape;357;g5b952fa159_0_15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b952fa159_0_16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5" name="Google Shape;365;g5b952fa159_0_16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b952fa159_0_17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3" name="Google Shape;373;g5b952fa159_0_17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b952fa159_0_17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9" name="Google Shape;379;g5b952fa159_0_17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b952fa159_0_18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7" name="Google Shape;387;g5b952fa159_0_18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c6e7bf4b3_0_39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5" name="Google Shape;395;g5c6e7bf4b3_0_39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5c6e7bf4b3_0_40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5c6e7bf4b3_0_40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90000"/>
              </a:lnSpc>
              <a:spcBef>
                <a:spcPts val="800"/>
              </a:spcBef>
              <a:spcAft>
                <a:spcPts val="0"/>
              </a:spcAft>
              <a:buClr>
                <a:schemeClr val="dk1"/>
              </a:buClr>
              <a:buSzPts val="1100"/>
              <a:buFont typeface="Arial"/>
              <a:buNone/>
            </a:pPr>
            <a:r>
              <a:rPr lang="en-US" sz="1200" b="1">
                <a:solidFill>
                  <a:srgbClr val="0000FF"/>
                </a:solidFill>
                <a:latin typeface="Calibri"/>
                <a:ea typeface="Calibri"/>
                <a:cs typeface="Calibri"/>
                <a:sym typeface="Calibri"/>
              </a:rPr>
              <a:t>PRIORITY</a:t>
            </a:r>
            <a:endParaRPr sz="1200" b="1">
              <a:solidFill>
                <a:srgbClr val="0000FF"/>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US" sz="1200">
                <a:solidFill>
                  <a:schemeClr val="dk1"/>
                </a:solidFill>
                <a:latin typeface="Calibri"/>
                <a:ea typeface="Calibri"/>
                <a:cs typeface="Calibri"/>
                <a:sym typeface="Calibri"/>
              </a:rPr>
              <a:t>Students are given priority consideration for admission and financial aid</a:t>
            </a:r>
            <a:endParaRPr sz="12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US" sz="1200" b="1">
                <a:solidFill>
                  <a:srgbClr val="0000FF"/>
                </a:solidFill>
                <a:latin typeface="Calibri"/>
                <a:ea typeface="Calibri"/>
                <a:cs typeface="Calibri"/>
                <a:sym typeface="Calibri"/>
              </a:rPr>
              <a:t>EARLY DECISION</a:t>
            </a:r>
            <a:endParaRPr sz="1200" b="1">
              <a:solidFill>
                <a:srgbClr val="0000FF"/>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US" sz="1200">
                <a:solidFill>
                  <a:schemeClr val="dk1"/>
                </a:solidFill>
                <a:latin typeface="Calibri"/>
                <a:ea typeface="Calibri"/>
                <a:cs typeface="Calibri"/>
                <a:sym typeface="Calibri"/>
              </a:rPr>
              <a:t>If you apply for early decision and are accepted to the college…. YOU MUST ATTEND THIS SCHOOL. Applying for early decision looks better to the school because you are showing much more interest.</a:t>
            </a:r>
            <a:endParaRPr sz="12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US" sz="1200" b="1">
                <a:solidFill>
                  <a:srgbClr val="0000FF"/>
                </a:solidFill>
                <a:latin typeface="Calibri"/>
                <a:ea typeface="Calibri"/>
                <a:cs typeface="Calibri"/>
                <a:sym typeface="Calibri"/>
              </a:rPr>
              <a:t>EARLY ACTION</a:t>
            </a:r>
            <a:endParaRPr sz="1200" b="1">
              <a:solidFill>
                <a:srgbClr val="0000FF"/>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US" sz="1200">
                <a:solidFill>
                  <a:schemeClr val="dk1"/>
                </a:solidFill>
                <a:latin typeface="Calibri"/>
                <a:ea typeface="Calibri"/>
                <a:cs typeface="Calibri"/>
                <a:sym typeface="Calibri"/>
              </a:rPr>
              <a:t>Students receive an early response to their application but don't have to fully commit to the school if they are accepted. </a:t>
            </a:r>
            <a:endParaRPr sz="12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US" sz="1200" b="1">
                <a:solidFill>
                  <a:srgbClr val="0000FF"/>
                </a:solidFill>
                <a:latin typeface="Calibri"/>
                <a:ea typeface="Calibri"/>
                <a:cs typeface="Calibri"/>
                <a:sym typeface="Calibri"/>
              </a:rPr>
              <a:t>ROLLING</a:t>
            </a:r>
            <a:endParaRPr sz="1200" b="1">
              <a:solidFill>
                <a:srgbClr val="0000FF"/>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US" sz="1200">
                <a:solidFill>
                  <a:schemeClr val="dk1"/>
                </a:solidFill>
                <a:latin typeface="Calibri"/>
                <a:ea typeface="Calibri"/>
                <a:cs typeface="Calibri"/>
                <a:sym typeface="Calibri"/>
              </a:rPr>
              <a:t>Applications are considered in the order they are received.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p>
        </p:txBody>
      </p:sp>
      <p:sp>
        <p:nvSpPr>
          <p:cNvPr id="402" name="Google Shape;402;g5c6e7bf4b3_0_404:notes"/>
          <p:cNvSpPr txBox="1">
            <a:spLocks noGrp="1"/>
          </p:cNvSpPr>
          <p:nvPr>
            <p:ph type="sldNum" idx="12"/>
          </p:nvPr>
        </p:nvSpPr>
        <p:spPr>
          <a:xfrm>
            <a:off x="3970938" y="8829967"/>
            <a:ext cx="3037800" cy="466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sz="1400"/>
              <a:t>26</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c6e7bf4b3_0_39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0" name="Google Shape;410;g5c6e7bf4b3_0_39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8" name="Google Shape;418;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c6e7bf4b3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c6e7bf4b3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2" name="Google Shape;232;g5c6e7bf4b3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b952fa159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b952fa159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0" name="Google Shape;240;g5b952fa159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b952fa159_0_1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5b952fa159_0_1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8" name="Google Shape;248;g5b952fa159_0_1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b952fa159_0_3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b952fa159_0_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7" name="Google Shape;257;g5b952fa159_0_3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5" name="Google Shape;265;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1af741d50_0_0:notes"/>
          <p:cNvSpPr>
            <a:spLocks noGrp="1" noRot="1" noChangeAspect="1"/>
          </p:cNvSpPr>
          <p:nvPr>
            <p:ph type="sldImg" idx="2"/>
          </p:nvPr>
        </p:nvSpPr>
        <p:spPr>
          <a:xfrm>
            <a:off x="389773"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1af741d50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c6e7bf4b3_0_8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0" name="Google Shape;280;g5c6e7bf4b3_0_8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cxnSp>
        <p:nvCxnSpPr>
          <p:cNvPr id="89" name="Google Shape;89;p14"/>
          <p:cNvCxnSpPr/>
          <p:nvPr/>
        </p:nvCxnSpPr>
        <p:spPr>
          <a:xfrm>
            <a:off x="9343647" y="4235850"/>
            <a:ext cx="749700" cy="0"/>
          </a:xfrm>
          <a:prstGeom prst="straightConnector1">
            <a:avLst/>
          </a:prstGeom>
          <a:noFill/>
          <a:ln w="76200" cap="flat" cmpd="sng">
            <a:solidFill>
              <a:schemeClr val="lt2"/>
            </a:solidFill>
            <a:prstDash val="solid"/>
            <a:round/>
            <a:headEnd type="none" w="sm" len="sm"/>
            <a:tailEnd type="none" w="sm" len="sm"/>
          </a:ln>
        </p:spPr>
      </p:cxnSp>
      <p:cxnSp>
        <p:nvCxnSpPr>
          <p:cNvPr id="90" name="Google Shape;90;p14"/>
          <p:cNvCxnSpPr/>
          <p:nvPr/>
        </p:nvCxnSpPr>
        <p:spPr>
          <a:xfrm>
            <a:off x="2100047" y="4211002"/>
            <a:ext cx="749700" cy="0"/>
          </a:xfrm>
          <a:prstGeom prst="straightConnector1">
            <a:avLst/>
          </a:prstGeom>
          <a:noFill/>
          <a:ln w="76200" cap="flat" cmpd="sng">
            <a:solidFill>
              <a:schemeClr val="lt2"/>
            </a:solidFill>
            <a:prstDash val="solid"/>
            <a:round/>
            <a:headEnd type="none" w="sm" len="sm"/>
            <a:tailEnd type="none" w="sm" len="sm"/>
          </a:ln>
        </p:spPr>
      </p:cxnSp>
      <p:grpSp>
        <p:nvGrpSpPr>
          <p:cNvPr id="91" name="Google Shape;91;p14"/>
          <p:cNvGrpSpPr/>
          <p:nvPr/>
        </p:nvGrpSpPr>
        <p:grpSpPr>
          <a:xfrm>
            <a:off x="1338859" y="1362666"/>
            <a:ext cx="9515557" cy="203195"/>
            <a:chOff x="1346429" y="1011300"/>
            <a:chExt cx="6452100" cy="152400"/>
          </a:xfrm>
        </p:grpSpPr>
        <p:cxnSp>
          <p:nvCxnSpPr>
            <p:cNvPr id="92" name="Google Shape;92;p14"/>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93" name="Google Shape;93;p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94" name="Google Shape;94;p14"/>
          <p:cNvGrpSpPr/>
          <p:nvPr/>
        </p:nvGrpSpPr>
        <p:grpSpPr>
          <a:xfrm>
            <a:off x="1338868" y="5292001"/>
            <a:ext cx="9515557" cy="203195"/>
            <a:chOff x="1346435" y="3969088"/>
            <a:chExt cx="6452100" cy="152400"/>
          </a:xfrm>
        </p:grpSpPr>
        <p:cxnSp>
          <p:nvCxnSpPr>
            <p:cNvPr id="95" name="Google Shape;95;p14"/>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96" name="Google Shape;96;p14"/>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97" name="Google Shape;97;p14"/>
          <p:cNvSpPr txBox="1">
            <a:spLocks noGrp="1"/>
          </p:cNvSpPr>
          <p:nvPr>
            <p:ph type="ctrTitle"/>
          </p:nvPr>
        </p:nvSpPr>
        <p:spPr>
          <a:xfrm>
            <a:off x="1338867" y="2335685"/>
            <a:ext cx="9515700" cy="13632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98" name="Google Shape;98;p14"/>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200"/>
              <a:buNone/>
              <a:defRPr sz="3200"/>
            </a:lvl1pPr>
            <a:lvl2pPr lvl="1" algn="ctr" rtl="0">
              <a:lnSpc>
                <a:spcPct val="100000"/>
              </a:lnSpc>
              <a:spcBef>
                <a:spcPts val="0"/>
              </a:spcBef>
              <a:spcAft>
                <a:spcPts val="0"/>
              </a:spcAft>
              <a:buSzPts val="3200"/>
              <a:buNone/>
              <a:defRPr sz="3200"/>
            </a:lvl2pPr>
            <a:lvl3pPr lvl="2" algn="ctr" rtl="0">
              <a:lnSpc>
                <a:spcPct val="100000"/>
              </a:lnSpc>
              <a:spcBef>
                <a:spcPts val="0"/>
              </a:spcBef>
              <a:spcAft>
                <a:spcPts val="0"/>
              </a:spcAft>
              <a:buSzPts val="3200"/>
              <a:buNone/>
              <a:defRPr sz="3200"/>
            </a:lvl3pPr>
            <a:lvl4pPr lvl="3" algn="ctr" rtl="0">
              <a:lnSpc>
                <a:spcPct val="100000"/>
              </a:lnSpc>
              <a:spcBef>
                <a:spcPts val="0"/>
              </a:spcBef>
              <a:spcAft>
                <a:spcPts val="0"/>
              </a:spcAft>
              <a:buSzPts val="3200"/>
              <a:buNone/>
              <a:defRPr sz="3200"/>
            </a:lvl4pPr>
            <a:lvl5pPr lvl="4" algn="ctr" rtl="0">
              <a:lnSpc>
                <a:spcPct val="100000"/>
              </a:lnSpc>
              <a:spcBef>
                <a:spcPts val="0"/>
              </a:spcBef>
              <a:spcAft>
                <a:spcPts val="0"/>
              </a:spcAft>
              <a:buSzPts val="3200"/>
              <a:buNone/>
              <a:defRPr sz="3200"/>
            </a:lvl5pPr>
            <a:lvl6pPr lvl="5" algn="ctr" rtl="0">
              <a:lnSpc>
                <a:spcPct val="100000"/>
              </a:lnSpc>
              <a:spcBef>
                <a:spcPts val="0"/>
              </a:spcBef>
              <a:spcAft>
                <a:spcPts val="0"/>
              </a:spcAft>
              <a:buSzPts val="3200"/>
              <a:buNone/>
              <a:defRPr sz="3200"/>
            </a:lvl6pPr>
            <a:lvl7pPr lvl="6" algn="ctr" rtl="0">
              <a:lnSpc>
                <a:spcPct val="100000"/>
              </a:lnSpc>
              <a:spcBef>
                <a:spcPts val="0"/>
              </a:spcBef>
              <a:spcAft>
                <a:spcPts val="0"/>
              </a:spcAft>
              <a:buSzPts val="3200"/>
              <a:buNone/>
              <a:defRPr sz="3200"/>
            </a:lvl7pPr>
            <a:lvl8pPr lvl="7" algn="ctr" rtl="0">
              <a:lnSpc>
                <a:spcPct val="100000"/>
              </a:lnSpc>
              <a:spcBef>
                <a:spcPts val="0"/>
              </a:spcBef>
              <a:spcAft>
                <a:spcPts val="0"/>
              </a:spcAft>
              <a:buSzPts val="3200"/>
              <a:buNone/>
              <a:defRPr sz="3200"/>
            </a:lvl8pPr>
            <a:lvl9pPr lvl="8" algn="ctr" rtl="0">
              <a:lnSpc>
                <a:spcPct val="100000"/>
              </a:lnSpc>
              <a:spcBef>
                <a:spcPts val="0"/>
              </a:spcBef>
              <a:spcAft>
                <a:spcPts val="0"/>
              </a:spcAft>
              <a:buSzPts val="3200"/>
              <a:buNone/>
              <a:defRPr sz="3200"/>
            </a:lvl9pPr>
          </a:lstStyle>
          <a:p>
            <a:endParaRPr/>
          </a:p>
        </p:txBody>
      </p:sp>
      <p:sp>
        <p:nvSpPr>
          <p:cNvPr id="99" name="Google Shape;99;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15"/>
          <p:cNvSpPr/>
          <p:nvPr/>
        </p:nvSpPr>
        <p:spPr>
          <a:xfrm>
            <a:off x="-67" y="3429200"/>
            <a:ext cx="12192000" cy="34287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2" name="Google Shape;102;p15"/>
          <p:cNvSpPr txBox="1">
            <a:spLocks noGrp="1"/>
          </p:cNvSpPr>
          <p:nvPr>
            <p:ph type="title"/>
          </p:nvPr>
        </p:nvSpPr>
        <p:spPr>
          <a:xfrm>
            <a:off x="415600" y="1086400"/>
            <a:ext cx="11428500" cy="125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endParaRPr/>
          </a:p>
        </p:txBody>
      </p:sp>
      <p:sp>
        <p:nvSpPr>
          <p:cNvPr id="103" name="Google Shape;103;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4"/>
        <p:cNvGrpSpPr/>
        <p:nvPr/>
      </p:nvGrpSpPr>
      <p:grpSpPr>
        <a:xfrm>
          <a:off x="0" y="0"/>
          <a:ext cx="0" cy="0"/>
          <a:chOff x="0" y="0"/>
          <a:chExt cx="0" cy="0"/>
        </a:xfrm>
      </p:grpSpPr>
      <p:sp>
        <p:nvSpPr>
          <p:cNvPr id="105" name="Google Shape;105;p16"/>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 name="Google Shape;106;p16"/>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07" name="Google Shape;107;p16"/>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08" name="Google Shape;108;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11" name="Google Shape;111;p17"/>
          <p:cNvSpPr txBox="1">
            <a:spLocks noGrp="1"/>
          </p:cNvSpPr>
          <p:nvPr>
            <p:ph type="body" idx="1"/>
          </p:nvPr>
        </p:nvSpPr>
        <p:spPr>
          <a:xfrm>
            <a:off x="415600" y="1688233"/>
            <a:ext cx="5333100" cy="4403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2" name="Google Shape;112;p17"/>
          <p:cNvSpPr txBox="1">
            <a:spLocks noGrp="1"/>
          </p:cNvSpPr>
          <p:nvPr>
            <p:ph type="body" idx="2"/>
          </p:nvPr>
        </p:nvSpPr>
        <p:spPr>
          <a:xfrm>
            <a:off x="6443200" y="1688233"/>
            <a:ext cx="5333100" cy="4403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13" name="Google Shape;113;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16" name="Google Shape;116;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19" name="Google Shape;119;p19"/>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0" name="Google Shape;120;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653667" y="701800"/>
            <a:ext cx="74847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dk2"/>
              </a:buClr>
              <a:buSzPts val="7200"/>
              <a:buNone/>
              <a:defRPr sz="7200" b="0">
                <a:solidFill>
                  <a:schemeClr val="dk2"/>
                </a:solidFill>
              </a:defRPr>
            </a:lvl1pPr>
            <a:lvl2pPr lvl="1" rtl="0">
              <a:spcBef>
                <a:spcPts val="0"/>
              </a:spcBef>
              <a:spcAft>
                <a:spcPts val="0"/>
              </a:spcAft>
              <a:buClr>
                <a:schemeClr val="dk2"/>
              </a:buClr>
              <a:buSzPts val="7200"/>
              <a:buNone/>
              <a:defRPr sz="7200" b="0">
                <a:solidFill>
                  <a:schemeClr val="dk2"/>
                </a:solidFill>
              </a:defRPr>
            </a:lvl2pPr>
            <a:lvl3pPr lvl="2" rtl="0">
              <a:spcBef>
                <a:spcPts val="0"/>
              </a:spcBef>
              <a:spcAft>
                <a:spcPts val="0"/>
              </a:spcAft>
              <a:buClr>
                <a:schemeClr val="dk2"/>
              </a:buClr>
              <a:buSzPts val="7200"/>
              <a:buNone/>
              <a:defRPr sz="7200" b="0">
                <a:solidFill>
                  <a:schemeClr val="dk2"/>
                </a:solidFill>
              </a:defRPr>
            </a:lvl3pPr>
            <a:lvl4pPr lvl="3" rtl="0">
              <a:spcBef>
                <a:spcPts val="0"/>
              </a:spcBef>
              <a:spcAft>
                <a:spcPts val="0"/>
              </a:spcAft>
              <a:buClr>
                <a:schemeClr val="dk2"/>
              </a:buClr>
              <a:buSzPts val="7200"/>
              <a:buNone/>
              <a:defRPr sz="7200" b="0">
                <a:solidFill>
                  <a:schemeClr val="dk2"/>
                </a:solidFill>
              </a:defRPr>
            </a:lvl4pPr>
            <a:lvl5pPr lvl="4" rtl="0">
              <a:spcBef>
                <a:spcPts val="0"/>
              </a:spcBef>
              <a:spcAft>
                <a:spcPts val="0"/>
              </a:spcAft>
              <a:buClr>
                <a:schemeClr val="dk2"/>
              </a:buClr>
              <a:buSzPts val="7200"/>
              <a:buNone/>
              <a:defRPr sz="7200" b="0">
                <a:solidFill>
                  <a:schemeClr val="dk2"/>
                </a:solidFill>
              </a:defRPr>
            </a:lvl5pPr>
            <a:lvl6pPr lvl="5" rtl="0">
              <a:spcBef>
                <a:spcPts val="0"/>
              </a:spcBef>
              <a:spcAft>
                <a:spcPts val="0"/>
              </a:spcAft>
              <a:buClr>
                <a:schemeClr val="dk2"/>
              </a:buClr>
              <a:buSzPts val="7200"/>
              <a:buNone/>
              <a:defRPr sz="7200" b="0">
                <a:solidFill>
                  <a:schemeClr val="dk2"/>
                </a:solidFill>
              </a:defRPr>
            </a:lvl6pPr>
            <a:lvl7pPr lvl="6" rtl="0">
              <a:spcBef>
                <a:spcPts val="0"/>
              </a:spcBef>
              <a:spcAft>
                <a:spcPts val="0"/>
              </a:spcAft>
              <a:buClr>
                <a:schemeClr val="dk2"/>
              </a:buClr>
              <a:buSzPts val="7200"/>
              <a:buNone/>
              <a:defRPr sz="7200" b="0">
                <a:solidFill>
                  <a:schemeClr val="dk2"/>
                </a:solidFill>
              </a:defRPr>
            </a:lvl7pPr>
            <a:lvl8pPr lvl="7" rtl="0">
              <a:spcBef>
                <a:spcPts val="0"/>
              </a:spcBef>
              <a:spcAft>
                <a:spcPts val="0"/>
              </a:spcAft>
              <a:buClr>
                <a:schemeClr val="dk2"/>
              </a:buClr>
              <a:buSzPts val="7200"/>
              <a:buNone/>
              <a:defRPr sz="7200" b="0">
                <a:solidFill>
                  <a:schemeClr val="dk2"/>
                </a:solidFill>
              </a:defRPr>
            </a:lvl8pPr>
            <a:lvl9pPr lvl="8" rtl="0">
              <a:spcBef>
                <a:spcPts val="0"/>
              </a:spcBef>
              <a:spcAft>
                <a:spcPts val="0"/>
              </a:spcAft>
              <a:buClr>
                <a:schemeClr val="dk2"/>
              </a:buClr>
              <a:buSzPts val="7200"/>
              <a:buNone/>
              <a:defRPr sz="7200" b="0">
                <a:solidFill>
                  <a:schemeClr val="dk2"/>
                </a:solidFill>
              </a:defRPr>
            </a:lvl9pPr>
          </a:lstStyle>
          <a:p>
            <a:endParaRPr/>
          </a:p>
        </p:txBody>
      </p:sp>
      <p:sp>
        <p:nvSpPr>
          <p:cNvPr id="123" name="Google Shape;123;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sp>
        <p:nvSpPr>
          <p:cNvPr id="125" name="Google Shape;125;p21"/>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26" name="Google Shape;126;p21"/>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127" name="Google Shape;127;p21"/>
          <p:cNvSpPr txBox="1">
            <a:spLocks noGrp="1"/>
          </p:cNvSpPr>
          <p:nvPr>
            <p:ph type="title"/>
          </p:nvPr>
        </p:nvSpPr>
        <p:spPr>
          <a:xfrm>
            <a:off x="354000" y="1386233"/>
            <a:ext cx="5393700" cy="2234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28" name="Google Shape;128;p21"/>
          <p:cNvSpPr txBox="1">
            <a:spLocks noGrp="1"/>
          </p:cNvSpPr>
          <p:nvPr>
            <p:ph type="subTitle" idx="1"/>
          </p:nvPr>
        </p:nvSpPr>
        <p:spPr>
          <a:xfrm>
            <a:off x="354000" y="36358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9" name="Google Shape;129;p21"/>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Clr>
                <a:schemeClr val="lt1"/>
              </a:buClr>
              <a:buSzPts val="2400"/>
              <a:buChar char="●"/>
              <a:defRPr>
                <a:solidFill>
                  <a:schemeClr val="lt1"/>
                </a:solidFill>
              </a:defRPr>
            </a:lvl1pPr>
            <a:lvl2pPr marL="914400" lvl="1" indent="-349250" rtl="0">
              <a:spcBef>
                <a:spcPts val="2100"/>
              </a:spcBef>
              <a:spcAft>
                <a:spcPts val="0"/>
              </a:spcAft>
              <a:buClr>
                <a:schemeClr val="lt1"/>
              </a:buClr>
              <a:buSzPts val="1900"/>
              <a:buChar char="○"/>
              <a:defRPr>
                <a:solidFill>
                  <a:schemeClr val="lt1"/>
                </a:solidFill>
              </a:defRPr>
            </a:lvl2pPr>
            <a:lvl3pPr marL="1371600" lvl="2" indent="-349250" rtl="0">
              <a:spcBef>
                <a:spcPts val="2100"/>
              </a:spcBef>
              <a:spcAft>
                <a:spcPts val="0"/>
              </a:spcAft>
              <a:buClr>
                <a:schemeClr val="lt1"/>
              </a:buClr>
              <a:buSzPts val="1900"/>
              <a:buChar char="■"/>
              <a:defRPr>
                <a:solidFill>
                  <a:schemeClr val="lt1"/>
                </a:solidFill>
              </a:defRPr>
            </a:lvl3pPr>
            <a:lvl4pPr marL="1828800" lvl="3" indent="-349250" rtl="0">
              <a:spcBef>
                <a:spcPts val="2100"/>
              </a:spcBef>
              <a:spcAft>
                <a:spcPts val="0"/>
              </a:spcAft>
              <a:buClr>
                <a:schemeClr val="lt1"/>
              </a:buClr>
              <a:buSzPts val="1900"/>
              <a:buChar char="●"/>
              <a:defRPr>
                <a:solidFill>
                  <a:schemeClr val="lt1"/>
                </a:solidFill>
              </a:defRPr>
            </a:lvl4pPr>
            <a:lvl5pPr marL="2286000" lvl="4" indent="-349250" rtl="0">
              <a:spcBef>
                <a:spcPts val="2100"/>
              </a:spcBef>
              <a:spcAft>
                <a:spcPts val="0"/>
              </a:spcAft>
              <a:buClr>
                <a:schemeClr val="lt1"/>
              </a:buClr>
              <a:buSzPts val="1900"/>
              <a:buChar char="○"/>
              <a:defRPr>
                <a:solidFill>
                  <a:schemeClr val="lt1"/>
                </a:solidFill>
              </a:defRPr>
            </a:lvl5pPr>
            <a:lvl6pPr marL="2743200" lvl="5" indent="-349250" rtl="0">
              <a:spcBef>
                <a:spcPts val="2100"/>
              </a:spcBef>
              <a:spcAft>
                <a:spcPts val="0"/>
              </a:spcAft>
              <a:buClr>
                <a:schemeClr val="lt1"/>
              </a:buClr>
              <a:buSzPts val="1900"/>
              <a:buChar char="■"/>
              <a:defRPr>
                <a:solidFill>
                  <a:schemeClr val="lt1"/>
                </a:solidFill>
              </a:defRPr>
            </a:lvl6pPr>
            <a:lvl7pPr marL="3200400" lvl="6" indent="-349250" rtl="0">
              <a:spcBef>
                <a:spcPts val="2100"/>
              </a:spcBef>
              <a:spcAft>
                <a:spcPts val="0"/>
              </a:spcAft>
              <a:buClr>
                <a:schemeClr val="lt1"/>
              </a:buClr>
              <a:buSzPts val="1900"/>
              <a:buChar char="●"/>
              <a:defRPr>
                <a:solidFill>
                  <a:schemeClr val="lt1"/>
                </a:solidFill>
              </a:defRPr>
            </a:lvl7pPr>
            <a:lvl8pPr marL="3657600" lvl="7" indent="-349250" rtl="0">
              <a:spcBef>
                <a:spcPts val="2100"/>
              </a:spcBef>
              <a:spcAft>
                <a:spcPts val="0"/>
              </a:spcAft>
              <a:buClr>
                <a:schemeClr val="lt1"/>
              </a:buClr>
              <a:buSzPts val="1900"/>
              <a:buChar char="○"/>
              <a:defRPr>
                <a:solidFill>
                  <a:schemeClr val="lt1"/>
                </a:solidFill>
              </a:defRPr>
            </a:lvl8pPr>
            <a:lvl9pPr marL="4114800" lvl="8" indent="-349250" rtl="0">
              <a:spcBef>
                <a:spcPts val="2100"/>
              </a:spcBef>
              <a:spcAft>
                <a:spcPts val="2100"/>
              </a:spcAft>
              <a:buClr>
                <a:schemeClr val="lt1"/>
              </a:buClr>
              <a:buSzPts val="1900"/>
              <a:buChar char="■"/>
              <a:defRPr>
                <a:solidFill>
                  <a:schemeClr val="lt1"/>
                </a:solidFill>
              </a:defRPr>
            </a:lvl9pPr>
          </a:lstStyle>
          <a:p>
            <a:endParaRPr/>
          </a:p>
        </p:txBody>
      </p:sp>
      <p:sp>
        <p:nvSpPr>
          <p:cNvPr id="130" name="Google Shape;130;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1"/>
        <p:cNvGrpSpPr/>
        <p:nvPr/>
      </p:nvGrpSpPr>
      <p:grpSpPr>
        <a:xfrm>
          <a:off x="0" y="0"/>
          <a:ext cx="0" cy="0"/>
          <a:chOff x="0" y="0"/>
          <a:chExt cx="0" cy="0"/>
        </a:xfrm>
      </p:grpSpPr>
      <p:sp>
        <p:nvSpPr>
          <p:cNvPr id="132" name="Google Shape;132;p22"/>
          <p:cNvSpPr txBox="1">
            <a:spLocks noGrp="1"/>
          </p:cNvSpPr>
          <p:nvPr>
            <p:ph type="body" idx="1"/>
          </p:nvPr>
        </p:nvSpPr>
        <p:spPr>
          <a:xfrm>
            <a:off x="415600" y="5640967"/>
            <a:ext cx="7998300" cy="7983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3200"/>
              <a:buFont typeface="PT Sans Narrow"/>
              <a:buNone/>
              <a:defRPr sz="3200">
                <a:latin typeface="PT Sans Narrow"/>
                <a:ea typeface="PT Sans Narrow"/>
                <a:cs typeface="PT Sans Narrow"/>
                <a:sym typeface="PT Sans Narrow"/>
              </a:defRPr>
            </a:lvl1pPr>
          </a:lstStyle>
          <a:p>
            <a:endParaRPr/>
          </a:p>
        </p:txBody>
      </p:sp>
      <p:sp>
        <p:nvSpPr>
          <p:cNvPr id="133" name="Google Shape;133;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4"/>
        <p:cNvGrpSpPr/>
        <p:nvPr/>
      </p:nvGrpSpPr>
      <p:grpSpPr>
        <a:xfrm>
          <a:off x="0" y="0"/>
          <a:ext cx="0" cy="0"/>
          <a:chOff x="0" y="0"/>
          <a:chExt cx="0" cy="0"/>
        </a:xfrm>
      </p:grpSpPr>
      <p:sp>
        <p:nvSpPr>
          <p:cNvPr id="135" name="Google Shape;135;p23"/>
          <p:cNvSpPr/>
          <p:nvPr/>
        </p:nvSpPr>
        <p:spPr>
          <a:xfrm>
            <a:off x="-10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6" name="Google Shape;136;p23"/>
          <p:cNvSpPr txBox="1">
            <a:spLocks noGrp="1"/>
          </p:cNvSpPr>
          <p:nvPr>
            <p:ph type="title" hasCustomPrompt="1"/>
          </p:nvPr>
        </p:nvSpPr>
        <p:spPr>
          <a:xfrm>
            <a:off x="415600" y="1739800"/>
            <a:ext cx="11360700" cy="20511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accent3"/>
              </a:buClr>
              <a:buSzPts val="17300"/>
              <a:buNone/>
              <a:defRPr sz="17300">
                <a:solidFill>
                  <a:schemeClr val="accent3"/>
                </a:solidFill>
              </a:defRPr>
            </a:lvl1pPr>
            <a:lvl2pPr lvl="1" algn="ctr" rtl="0">
              <a:spcBef>
                <a:spcPts val="0"/>
              </a:spcBef>
              <a:spcAft>
                <a:spcPts val="0"/>
              </a:spcAft>
              <a:buClr>
                <a:schemeClr val="accent3"/>
              </a:buClr>
              <a:buSzPts val="17300"/>
              <a:buNone/>
              <a:defRPr sz="17300">
                <a:solidFill>
                  <a:schemeClr val="accent3"/>
                </a:solidFill>
              </a:defRPr>
            </a:lvl2pPr>
            <a:lvl3pPr lvl="2" algn="ctr" rtl="0">
              <a:spcBef>
                <a:spcPts val="0"/>
              </a:spcBef>
              <a:spcAft>
                <a:spcPts val="0"/>
              </a:spcAft>
              <a:buClr>
                <a:schemeClr val="accent3"/>
              </a:buClr>
              <a:buSzPts val="17300"/>
              <a:buNone/>
              <a:defRPr sz="17300">
                <a:solidFill>
                  <a:schemeClr val="accent3"/>
                </a:solidFill>
              </a:defRPr>
            </a:lvl3pPr>
            <a:lvl4pPr lvl="3" algn="ctr" rtl="0">
              <a:spcBef>
                <a:spcPts val="0"/>
              </a:spcBef>
              <a:spcAft>
                <a:spcPts val="0"/>
              </a:spcAft>
              <a:buClr>
                <a:schemeClr val="accent3"/>
              </a:buClr>
              <a:buSzPts val="17300"/>
              <a:buNone/>
              <a:defRPr sz="17300">
                <a:solidFill>
                  <a:schemeClr val="accent3"/>
                </a:solidFill>
              </a:defRPr>
            </a:lvl4pPr>
            <a:lvl5pPr lvl="4" algn="ctr" rtl="0">
              <a:spcBef>
                <a:spcPts val="0"/>
              </a:spcBef>
              <a:spcAft>
                <a:spcPts val="0"/>
              </a:spcAft>
              <a:buClr>
                <a:schemeClr val="accent3"/>
              </a:buClr>
              <a:buSzPts val="17300"/>
              <a:buNone/>
              <a:defRPr sz="17300">
                <a:solidFill>
                  <a:schemeClr val="accent3"/>
                </a:solidFill>
              </a:defRPr>
            </a:lvl5pPr>
            <a:lvl6pPr lvl="5" algn="ctr" rtl="0">
              <a:spcBef>
                <a:spcPts val="0"/>
              </a:spcBef>
              <a:spcAft>
                <a:spcPts val="0"/>
              </a:spcAft>
              <a:buClr>
                <a:schemeClr val="accent3"/>
              </a:buClr>
              <a:buSzPts val="17300"/>
              <a:buNone/>
              <a:defRPr sz="17300">
                <a:solidFill>
                  <a:schemeClr val="accent3"/>
                </a:solidFill>
              </a:defRPr>
            </a:lvl6pPr>
            <a:lvl7pPr lvl="6" algn="ctr" rtl="0">
              <a:spcBef>
                <a:spcPts val="0"/>
              </a:spcBef>
              <a:spcAft>
                <a:spcPts val="0"/>
              </a:spcAft>
              <a:buClr>
                <a:schemeClr val="accent3"/>
              </a:buClr>
              <a:buSzPts val="17300"/>
              <a:buNone/>
              <a:defRPr sz="17300">
                <a:solidFill>
                  <a:schemeClr val="accent3"/>
                </a:solidFill>
              </a:defRPr>
            </a:lvl7pPr>
            <a:lvl8pPr lvl="7" algn="ctr" rtl="0">
              <a:spcBef>
                <a:spcPts val="0"/>
              </a:spcBef>
              <a:spcAft>
                <a:spcPts val="0"/>
              </a:spcAft>
              <a:buClr>
                <a:schemeClr val="accent3"/>
              </a:buClr>
              <a:buSzPts val="17300"/>
              <a:buNone/>
              <a:defRPr sz="17300">
                <a:solidFill>
                  <a:schemeClr val="accent3"/>
                </a:solidFill>
              </a:defRPr>
            </a:lvl8pPr>
            <a:lvl9pPr lvl="8" algn="ctr" rtl="0">
              <a:spcBef>
                <a:spcPts val="0"/>
              </a:spcBef>
              <a:spcAft>
                <a:spcPts val="0"/>
              </a:spcAft>
              <a:buClr>
                <a:schemeClr val="accent3"/>
              </a:buClr>
              <a:buSzPts val="17300"/>
              <a:buNone/>
              <a:defRPr sz="17300">
                <a:solidFill>
                  <a:schemeClr val="accent3"/>
                </a:solidFill>
              </a:defRPr>
            </a:lvl9pPr>
          </a:lstStyle>
          <a:p>
            <a:r>
              <a:t>xx%</a:t>
            </a:r>
          </a:p>
        </p:txBody>
      </p:sp>
      <p:sp>
        <p:nvSpPr>
          <p:cNvPr id="137" name="Google Shape;137;p23"/>
          <p:cNvSpPr txBox="1">
            <a:spLocks noGrp="1"/>
          </p:cNvSpPr>
          <p:nvPr>
            <p:ph type="body" idx="1"/>
          </p:nvPr>
        </p:nvSpPr>
        <p:spPr>
          <a:xfrm>
            <a:off x="415600" y="3994200"/>
            <a:ext cx="11360700" cy="14289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38" name="Google Shape;138;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Google Shape;140;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sp>
        <p:nvSpPr>
          <p:cNvPr id="148" name="Google Shape;148;p2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49" name="Google Shape;149;p2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1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50" name="Google Shape;150;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51" name="Google Shape;151;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52" name="Google Shape;152;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55" name="Google Shape;155;p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56" name="Google Shape;156;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57" name="Google Shape;157;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58" name="Google Shape;158;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Google Shape;160;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1" name="Google Shape;161;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2" name="Google Shape;162;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65" name="Google Shape;165;p2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900"/>
              <a:buNone/>
              <a:defRPr sz="19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6" name="Google Shape;166;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7" name="Google Shape;167;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8" name="Google Shape;168;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71" name="Google Shape;171;p3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72" name="Google Shape;172;p3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73" name="Google Shape;173;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74" name="Google Shape;174;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75" name="Google Shape;175;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78" name="Google Shape;178;p31"/>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79" name="Google Shape;179;p31"/>
          <p:cNvSpPr txBox="1">
            <a:spLocks noGrp="1"/>
          </p:cNvSpPr>
          <p:nvPr>
            <p:ph type="body" idx="2"/>
          </p:nvPr>
        </p:nvSpPr>
        <p:spPr>
          <a:xfrm>
            <a:off x="839788" y="2505075"/>
            <a:ext cx="5157900" cy="368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80" name="Google Shape;180;p31"/>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1" name="Google Shape;181;p31"/>
          <p:cNvSpPr txBox="1">
            <a:spLocks noGrp="1"/>
          </p:cNvSpPr>
          <p:nvPr>
            <p:ph type="body" idx="4"/>
          </p:nvPr>
        </p:nvSpPr>
        <p:spPr>
          <a:xfrm>
            <a:off x="6172200" y="2505075"/>
            <a:ext cx="5183100" cy="368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82" name="Google Shape;182;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83" name="Google Shape;183;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84" name="Google Shape;184;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87" name="Google Shape;187;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88" name="Google Shape;188;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89" name="Google Shape;189;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2" name="Google Shape;192;p33"/>
          <p:cNvSpPr txBox="1">
            <a:spLocks noGrp="1"/>
          </p:cNvSpPr>
          <p:nvPr>
            <p:ph type="body" idx="1"/>
          </p:nvPr>
        </p:nvSpPr>
        <p:spPr>
          <a:xfrm>
            <a:off x="5183188" y="987425"/>
            <a:ext cx="61725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1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93" name="Google Shape;193;p33"/>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194" name="Google Shape;194;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95" name="Google Shape;195;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96" name="Google Shape;196;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99" name="Google Shape;199;p34"/>
          <p:cNvSpPr>
            <a:spLocks noGrp="1"/>
          </p:cNvSpPr>
          <p:nvPr>
            <p:ph type="pic" idx="2"/>
          </p:nvPr>
        </p:nvSpPr>
        <p:spPr>
          <a:xfrm>
            <a:off x="5183188" y="987425"/>
            <a:ext cx="61725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0" name="Google Shape;200;p3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201" name="Google Shape;201;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2" name="Google Shape;202;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3" name="Google Shape;203;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06" name="Google Shape;206;p3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07" name="Google Shape;207;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8" name="Google Shape;208;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09" name="Google Shape;209;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212" name="Google Shape;212;p3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13" name="Google Shape;213;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14" name="Google Shape;214;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215" name="Google Shape;215;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9pPr>
          </a:lstStyle>
          <a:p>
            <a:endParaRPr/>
          </a:p>
        </p:txBody>
      </p:sp>
      <p:sp>
        <p:nvSpPr>
          <p:cNvPr id="86" name="Google Shape;86;p13"/>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Open Sans"/>
              <a:buChar char="●"/>
              <a:defRPr sz="2400">
                <a:solidFill>
                  <a:schemeClr val="dk2"/>
                </a:solidFill>
                <a:latin typeface="Open Sans"/>
                <a:ea typeface="Open Sans"/>
                <a:cs typeface="Open Sans"/>
                <a:sym typeface="Open Sans"/>
              </a:defRPr>
            </a:lvl1pPr>
            <a:lvl2pPr marL="914400" lvl="1"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2pPr>
            <a:lvl3pPr marL="1371600" lvl="2"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3pPr>
            <a:lvl4pPr marL="1828800" lvl="3"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4pPr>
            <a:lvl5pPr marL="2286000" lvl="4"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5pPr>
            <a:lvl6pPr marL="2743200" lvl="5"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6pPr>
            <a:lvl7pPr marL="3200400" lvl="6"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7pPr>
            <a:lvl8pPr marL="3657600" lvl="7" indent="-349250" rtl="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8pPr>
            <a:lvl9pPr marL="4114800" lvl="8" indent="-349250" rtl="0">
              <a:lnSpc>
                <a:spcPct val="115000"/>
              </a:lnSpc>
              <a:spcBef>
                <a:spcPts val="2100"/>
              </a:spcBef>
              <a:spcAft>
                <a:spcPts val="2100"/>
              </a:spcAft>
              <a:buClr>
                <a:schemeClr val="dk2"/>
              </a:buClr>
              <a:buSzPts val="1900"/>
              <a:buFont typeface="Open Sans"/>
              <a:buChar char="■"/>
              <a:defRPr sz="1900">
                <a:solidFill>
                  <a:schemeClr val="dk2"/>
                </a:solidFill>
                <a:latin typeface="Open Sans"/>
                <a:ea typeface="Open Sans"/>
                <a:cs typeface="Open Sans"/>
                <a:sym typeface="Open Sans"/>
              </a:defRPr>
            </a:lvl9pPr>
          </a:lstStyle>
          <a:p>
            <a:endParaRPr/>
          </a:p>
        </p:txBody>
      </p:sp>
      <p:sp>
        <p:nvSpPr>
          <p:cNvPr id="87" name="Google Shape;87;p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latin typeface="Open Sans"/>
                <a:ea typeface="Open Sans"/>
                <a:cs typeface="Open Sans"/>
                <a:sym typeface="Open Sans"/>
              </a:defRPr>
            </a:lvl1pPr>
            <a:lvl2pPr lvl="1" algn="r" rtl="0">
              <a:buNone/>
              <a:defRPr sz="1300">
                <a:solidFill>
                  <a:schemeClr val="dk2"/>
                </a:solidFill>
                <a:latin typeface="Open Sans"/>
                <a:ea typeface="Open Sans"/>
                <a:cs typeface="Open Sans"/>
                <a:sym typeface="Open Sans"/>
              </a:defRPr>
            </a:lvl2pPr>
            <a:lvl3pPr lvl="2" algn="r" rtl="0">
              <a:buNone/>
              <a:defRPr sz="1300">
                <a:solidFill>
                  <a:schemeClr val="dk2"/>
                </a:solidFill>
                <a:latin typeface="Open Sans"/>
                <a:ea typeface="Open Sans"/>
                <a:cs typeface="Open Sans"/>
                <a:sym typeface="Open Sans"/>
              </a:defRPr>
            </a:lvl3pPr>
            <a:lvl4pPr lvl="3" algn="r" rtl="0">
              <a:buNone/>
              <a:defRPr sz="1300">
                <a:solidFill>
                  <a:schemeClr val="dk2"/>
                </a:solidFill>
                <a:latin typeface="Open Sans"/>
                <a:ea typeface="Open Sans"/>
                <a:cs typeface="Open Sans"/>
                <a:sym typeface="Open Sans"/>
              </a:defRPr>
            </a:lvl4pPr>
            <a:lvl5pPr lvl="4" algn="r" rtl="0">
              <a:buNone/>
              <a:defRPr sz="1300">
                <a:solidFill>
                  <a:schemeClr val="dk2"/>
                </a:solidFill>
                <a:latin typeface="Open Sans"/>
                <a:ea typeface="Open Sans"/>
                <a:cs typeface="Open Sans"/>
                <a:sym typeface="Open Sans"/>
              </a:defRPr>
            </a:lvl5pPr>
            <a:lvl6pPr lvl="5" algn="r" rtl="0">
              <a:buNone/>
              <a:defRPr sz="1300">
                <a:solidFill>
                  <a:schemeClr val="dk2"/>
                </a:solidFill>
                <a:latin typeface="Open Sans"/>
                <a:ea typeface="Open Sans"/>
                <a:cs typeface="Open Sans"/>
                <a:sym typeface="Open Sans"/>
              </a:defRPr>
            </a:lvl6pPr>
            <a:lvl7pPr lvl="6" algn="r" rtl="0">
              <a:buNone/>
              <a:defRPr sz="1300">
                <a:solidFill>
                  <a:schemeClr val="dk2"/>
                </a:solidFill>
                <a:latin typeface="Open Sans"/>
                <a:ea typeface="Open Sans"/>
                <a:cs typeface="Open Sans"/>
                <a:sym typeface="Open Sans"/>
              </a:defRPr>
            </a:lvl7pPr>
            <a:lvl8pPr lvl="7" algn="r" rtl="0">
              <a:buNone/>
              <a:defRPr sz="1300">
                <a:solidFill>
                  <a:schemeClr val="dk2"/>
                </a:solidFill>
                <a:latin typeface="Open Sans"/>
                <a:ea typeface="Open Sans"/>
                <a:cs typeface="Open Sans"/>
                <a:sym typeface="Open Sans"/>
              </a:defRPr>
            </a:lvl8pPr>
            <a:lvl9pPr lvl="8" algn="r" rtl="0">
              <a:buNone/>
              <a:defRPr sz="13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143" name="Google Shape;143;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44" name="Google Shape;144;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145" name="Google Shape;145;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146" name="Google Shape;146;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hyperlink" Target="http://www.fafsa.ed.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7" descr="The Plashing Vole: The Game's Up?"/>
          <p:cNvPicPr preferRelativeResize="0"/>
          <p:nvPr/>
        </p:nvPicPr>
        <p:blipFill rotWithShape="1">
          <a:blip r:embed="rId3">
            <a:alphaModFix/>
          </a:blip>
          <a:srcRect l="590" t="1860" r="-590" b="-1859"/>
          <a:stretch/>
        </p:blipFill>
        <p:spPr>
          <a:xfrm>
            <a:off x="8325" y="205550"/>
            <a:ext cx="12192000" cy="6725300"/>
          </a:xfrm>
          <a:prstGeom prst="rect">
            <a:avLst/>
          </a:prstGeom>
          <a:noFill/>
          <a:ln>
            <a:noFill/>
          </a:ln>
        </p:spPr>
      </p:pic>
      <p:sp>
        <p:nvSpPr>
          <p:cNvPr id="221" name="Google Shape;221;p37"/>
          <p:cNvSpPr txBox="1"/>
          <p:nvPr/>
        </p:nvSpPr>
        <p:spPr>
          <a:xfrm>
            <a:off x="2033934" y="317677"/>
            <a:ext cx="8140800" cy="237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i="0" u="none" strike="noStrike" cap="none">
                <a:solidFill>
                  <a:srgbClr val="5EACE3"/>
                </a:solidFill>
                <a:latin typeface="Oswald"/>
                <a:ea typeface="Oswald"/>
                <a:cs typeface="Oswald"/>
                <a:sym typeface="Oswald"/>
              </a:rPr>
              <a:t>Clarksburg High School </a:t>
            </a: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r>
              <a:rPr lang="en-US" sz="3200">
                <a:solidFill>
                  <a:srgbClr val="5EACE3"/>
                </a:solidFill>
                <a:latin typeface="Oswald"/>
                <a:ea typeface="Oswald"/>
                <a:cs typeface="Oswald"/>
                <a:sym typeface="Oswald"/>
              </a:rPr>
              <a:t>Senior Meeting</a:t>
            </a:r>
            <a:endParaRPr sz="3200">
              <a:solidFill>
                <a:srgbClr val="5EACE3"/>
              </a:solidFill>
              <a:latin typeface="Oswald"/>
              <a:ea typeface="Oswald"/>
              <a:cs typeface="Oswald"/>
              <a:sym typeface="Oswald"/>
            </a:endParaRPr>
          </a:p>
        </p:txBody>
      </p:sp>
      <p:pic>
        <p:nvPicPr>
          <p:cNvPr id="222" name="Google Shape;222;p37"/>
          <p:cNvPicPr preferRelativeResize="0"/>
          <p:nvPr/>
        </p:nvPicPr>
        <p:blipFill>
          <a:blip r:embed="rId4">
            <a:alphaModFix/>
          </a:blip>
          <a:stretch>
            <a:fillRect/>
          </a:stretch>
        </p:blipFill>
        <p:spPr>
          <a:xfrm>
            <a:off x="4262375" y="2220918"/>
            <a:ext cx="4095000" cy="1733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6"/>
          <p:cNvPicPr preferRelativeResize="0"/>
          <p:nvPr/>
        </p:nvPicPr>
        <p:blipFill rotWithShape="1">
          <a:blip r:embed="rId3">
            <a:alphaModFix/>
          </a:blip>
          <a:srcRect/>
          <a:stretch/>
        </p:blipFill>
        <p:spPr>
          <a:xfrm>
            <a:off x="550863" y="1046572"/>
            <a:ext cx="11171237" cy="5303428"/>
          </a:xfrm>
          <a:prstGeom prst="rect">
            <a:avLst/>
          </a:prstGeom>
          <a:noFill/>
          <a:ln>
            <a:noFill/>
          </a:ln>
        </p:spPr>
      </p:pic>
      <p:sp>
        <p:nvSpPr>
          <p:cNvPr id="290" name="Google Shape;290;p46"/>
          <p:cNvSpPr txBox="1"/>
          <p:nvPr/>
        </p:nvSpPr>
        <p:spPr>
          <a:xfrm>
            <a:off x="550863" y="317500"/>
            <a:ext cx="104091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Application fee is waived beginning October 1</a:t>
            </a:r>
            <a:r>
              <a:rPr lang="en-US" sz="2800" baseline="30000">
                <a:solidFill>
                  <a:schemeClr val="dk1"/>
                </a:solidFill>
                <a:latin typeface="Calibri"/>
                <a:ea typeface="Calibri"/>
                <a:cs typeface="Calibri"/>
                <a:sym typeface="Calibri"/>
              </a:rPr>
              <a:t>st</a:t>
            </a:r>
            <a:r>
              <a:rPr lang="en-US" sz="2800">
                <a:solidFill>
                  <a:schemeClr val="dk1"/>
                </a:solidFill>
                <a:latin typeface="Calibri"/>
                <a:ea typeface="Calibri"/>
                <a:cs typeface="Calibri"/>
                <a:sym typeface="Calibri"/>
              </a:rPr>
              <a:t>!</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7"/>
          <p:cNvSpPr txBox="1">
            <a:spLocks noGrp="1"/>
          </p:cNvSpPr>
          <p:nvPr>
            <p:ph type="title"/>
          </p:nvPr>
        </p:nvSpPr>
        <p:spPr>
          <a:xfrm>
            <a:off x="415600" y="147033"/>
            <a:ext cx="11360700" cy="943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5300"/>
              <a:t>4 Year Application Components:</a:t>
            </a:r>
            <a:endParaRPr sz="5300"/>
          </a:p>
        </p:txBody>
      </p:sp>
      <p:sp>
        <p:nvSpPr>
          <p:cNvPr id="296" name="Google Shape;296;p47"/>
          <p:cNvSpPr txBox="1">
            <a:spLocks noGrp="1"/>
          </p:cNvSpPr>
          <p:nvPr>
            <p:ph type="body" idx="1"/>
          </p:nvPr>
        </p:nvSpPr>
        <p:spPr>
          <a:xfrm>
            <a:off x="637667" y="1370800"/>
            <a:ext cx="8965500" cy="4253100"/>
          </a:xfrm>
          <a:prstGeom prst="rect">
            <a:avLst/>
          </a:prstGeom>
        </p:spPr>
        <p:txBody>
          <a:bodyPr spcFirstLastPara="1" wrap="square" lIns="121900" tIns="121900" rIns="121900" bIns="121900" anchor="t" anchorCtr="0">
            <a:noAutofit/>
          </a:bodyPr>
          <a:lstStyle/>
          <a:p>
            <a:pPr marL="609600" lvl="0" indent="-488950" algn="l" rtl="0">
              <a:spcBef>
                <a:spcPts val="0"/>
              </a:spcBef>
              <a:spcAft>
                <a:spcPts val="0"/>
              </a:spcAft>
              <a:buSzPts val="2900"/>
              <a:buFont typeface="Oswald"/>
              <a:buChar char="●"/>
            </a:pPr>
            <a:r>
              <a:rPr lang="en-US" sz="2900">
                <a:latin typeface="Oswald"/>
                <a:ea typeface="Oswald"/>
                <a:cs typeface="Oswald"/>
                <a:sym typeface="Oswald"/>
              </a:rPr>
              <a:t>Application</a:t>
            </a:r>
            <a:endParaRPr sz="2900">
              <a:latin typeface="Oswald"/>
              <a:ea typeface="Oswald"/>
              <a:cs typeface="Oswald"/>
              <a:sym typeface="Oswald"/>
            </a:endParaRPr>
          </a:p>
          <a:p>
            <a:pPr marL="609600" lvl="0" indent="-488950" algn="l" rtl="0">
              <a:spcBef>
                <a:spcPts val="0"/>
              </a:spcBef>
              <a:spcAft>
                <a:spcPts val="0"/>
              </a:spcAft>
              <a:buSzPts val="2900"/>
              <a:buFont typeface="Oswald"/>
              <a:buChar char="●"/>
            </a:pPr>
            <a:r>
              <a:rPr lang="en-US" sz="2900">
                <a:latin typeface="Oswald"/>
                <a:ea typeface="Oswald"/>
                <a:cs typeface="Oswald"/>
                <a:sym typeface="Oswald"/>
              </a:rPr>
              <a:t>Official Transcript</a:t>
            </a:r>
            <a:endParaRPr sz="2900">
              <a:latin typeface="Oswald"/>
              <a:ea typeface="Oswald"/>
              <a:cs typeface="Oswald"/>
              <a:sym typeface="Oswald"/>
            </a:endParaRPr>
          </a:p>
          <a:p>
            <a:pPr marL="609600" lvl="0" indent="-488950" algn="l" rtl="0">
              <a:spcBef>
                <a:spcPts val="0"/>
              </a:spcBef>
              <a:spcAft>
                <a:spcPts val="0"/>
              </a:spcAft>
              <a:buSzPts val="2900"/>
              <a:buFont typeface="Oswald"/>
              <a:buChar char="●"/>
            </a:pPr>
            <a:r>
              <a:rPr lang="en-US" sz="2900">
                <a:latin typeface="Oswald"/>
                <a:ea typeface="Oswald"/>
                <a:cs typeface="Oswald"/>
                <a:sym typeface="Oswald"/>
              </a:rPr>
              <a:t>Official Test Scores-SAT / ACT Score Reports</a:t>
            </a:r>
            <a:endParaRPr sz="2900">
              <a:latin typeface="Oswald"/>
              <a:ea typeface="Oswald"/>
              <a:cs typeface="Oswald"/>
              <a:sym typeface="Oswald"/>
            </a:endParaRPr>
          </a:p>
          <a:p>
            <a:pPr marL="609600" lvl="0" indent="-488950" algn="l" rtl="0">
              <a:spcBef>
                <a:spcPts val="0"/>
              </a:spcBef>
              <a:spcAft>
                <a:spcPts val="0"/>
              </a:spcAft>
              <a:buSzPts val="2900"/>
              <a:buFont typeface="Oswald"/>
              <a:buChar char="●"/>
            </a:pPr>
            <a:r>
              <a:rPr lang="en-US" sz="2900">
                <a:latin typeface="Oswald"/>
                <a:ea typeface="Oswald"/>
                <a:cs typeface="Oswald"/>
                <a:sym typeface="Oswald"/>
              </a:rPr>
              <a:t>Letters of Recommendation</a:t>
            </a:r>
            <a:endParaRPr sz="2900">
              <a:latin typeface="Oswald"/>
              <a:ea typeface="Oswald"/>
              <a:cs typeface="Oswald"/>
              <a:sym typeface="Oswald"/>
            </a:endParaRPr>
          </a:p>
          <a:p>
            <a:pPr marL="609600" lvl="0" indent="-488950" algn="l" rtl="0">
              <a:spcBef>
                <a:spcPts val="0"/>
              </a:spcBef>
              <a:spcAft>
                <a:spcPts val="0"/>
              </a:spcAft>
              <a:buSzPts val="2900"/>
              <a:buFont typeface="Oswald"/>
              <a:buChar char="●"/>
            </a:pPr>
            <a:r>
              <a:rPr lang="en-US" sz="2900">
                <a:latin typeface="Oswald"/>
                <a:ea typeface="Oswald"/>
                <a:cs typeface="Oswald"/>
                <a:sym typeface="Oswald"/>
              </a:rPr>
              <a:t>Financial Aid </a:t>
            </a:r>
            <a:endParaRPr sz="2900">
              <a:latin typeface="Oswald"/>
              <a:ea typeface="Oswald"/>
              <a:cs typeface="Oswald"/>
              <a:sym typeface="Oswald"/>
            </a:endParaRPr>
          </a:p>
          <a:p>
            <a:pPr marL="609600" lvl="0" indent="-488950" algn="l" rtl="0">
              <a:spcBef>
                <a:spcPts val="0"/>
              </a:spcBef>
              <a:spcAft>
                <a:spcPts val="0"/>
              </a:spcAft>
              <a:buSzPts val="2900"/>
              <a:buFont typeface="Oswald"/>
              <a:buChar char="●"/>
            </a:pPr>
            <a:r>
              <a:rPr lang="en-US" sz="2900">
                <a:latin typeface="Oswald"/>
                <a:ea typeface="Oswald"/>
                <a:cs typeface="Oswald"/>
                <a:sym typeface="Oswald"/>
              </a:rPr>
              <a:t>Personal Statement</a:t>
            </a:r>
            <a:endParaRPr sz="2900">
              <a:latin typeface="Oswald"/>
              <a:ea typeface="Oswald"/>
              <a:cs typeface="Oswald"/>
              <a:sym typeface="Oswald"/>
            </a:endParaRPr>
          </a:p>
        </p:txBody>
      </p:sp>
      <p:pic>
        <p:nvPicPr>
          <p:cNvPr id="297" name="Google Shape;297;p47"/>
          <p:cNvPicPr preferRelativeResize="0"/>
          <p:nvPr/>
        </p:nvPicPr>
        <p:blipFill rotWithShape="1">
          <a:blip r:embed="rId3">
            <a:alphaModFix/>
          </a:blip>
          <a:srcRect l="2420" r="4840"/>
          <a:stretch/>
        </p:blipFill>
        <p:spPr>
          <a:xfrm>
            <a:off x="6274567" y="2972200"/>
            <a:ext cx="5777166" cy="36733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Arial"/>
              <a:buNone/>
            </a:pPr>
            <a:r>
              <a:rPr lang="en-US" sz="6000" b="1">
                <a:solidFill>
                  <a:schemeClr val="accent6"/>
                </a:solidFill>
                <a:latin typeface="PT Sans Narrow"/>
                <a:ea typeface="PT Sans Narrow"/>
                <a:cs typeface="PT Sans Narrow"/>
                <a:sym typeface="PT Sans Narrow"/>
              </a:rPr>
              <a:t>How to request OFFICIAL transcripts:</a:t>
            </a:r>
            <a:endParaRPr sz="6000" b="1">
              <a:solidFill>
                <a:schemeClr val="accent6"/>
              </a:solidFill>
              <a:latin typeface="PT Sans Narrow"/>
              <a:ea typeface="PT Sans Narrow"/>
              <a:cs typeface="PT Sans Narrow"/>
              <a:sym typeface="PT Sans Narrow"/>
            </a:endParaRPr>
          </a:p>
        </p:txBody>
      </p:sp>
      <p:pic>
        <p:nvPicPr>
          <p:cNvPr id="303" name="Google Shape;303;p48" descr="404 Not Found"/>
          <p:cNvPicPr preferRelativeResize="0">
            <a:picLocks noGrp="1"/>
          </p:cNvPicPr>
          <p:nvPr>
            <p:ph type="body" idx="1"/>
          </p:nvPr>
        </p:nvPicPr>
        <p:blipFill rotWithShape="1">
          <a:blip r:embed="rId3">
            <a:alphaModFix/>
          </a:blip>
          <a:srcRect/>
          <a:stretch/>
        </p:blipFill>
        <p:spPr>
          <a:xfrm>
            <a:off x="6629400" y="2603495"/>
            <a:ext cx="4724400" cy="3543300"/>
          </a:xfrm>
          <a:prstGeom prst="rect">
            <a:avLst/>
          </a:prstGeom>
          <a:noFill/>
          <a:ln>
            <a:noFill/>
          </a:ln>
        </p:spPr>
      </p:pic>
      <p:pic>
        <p:nvPicPr>
          <p:cNvPr id="304" name="Google Shape;304;p48"/>
          <p:cNvPicPr preferRelativeResize="0"/>
          <p:nvPr/>
        </p:nvPicPr>
        <p:blipFill rotWithShape="1">
          <a:blip r:embed="rId4">
            <a:alphaModFix/>
          </a:blip>
          <a:srcRect/>
          <a:stretch/>
        </p:blipFill>
        <p:spPr>
          <a:xfrm>
            <a:off x="657225" y="1690688"/>
            <a:ext cx="2647950" cy="676275"/>
          </a:xfrm>
          <a:prstGeom prst="rect">
            <a:avLst/>
          </a:prstGeom>
          <a:noFill/>
          <a:ln>
            <a:noFill/>
          </a:ln>
          <a:effectLst>
            <a:outerShdw blurRad="292100" dist="139700" dir="2700000" algn="tl" rotWithShape="0">
              <a:srgbClr val="333333">
                <a:alpha val="64705"/>
              </a:srgbClr>
            </a:outerShdw>
          </a:effectLst>
        </p:spPr>
      </p:pic>
      <p:sp>
        <p:nvSpPr>
          <p:cNvPr id="305" name="Google Shape;305;p48"/>
          <p:cNvSpPr txBox="1"/>
          <p:nvPr/>
        </p:nvSpPr>
        <p:spPr>
          <a:xfrm>
            <a:off x="3683000" y="1690688"/>
            <a:ext cx="64643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r>
              <a:rPr lang="en-US" sz="18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Add colleges to your list on Naviance / Family Connection and link with </a:t>
            </a:r>
            <a:r>
              <a:rPr lang="en-US" sz="2400" u="sng">
                <a:solidFill>
                  <a:schemeClr val="dk1"/>
                </a:solidFill>
                <a:latin typeface="Calibri"/>
                <a:ea typeface="Calibri"/>
                <a:cs typeface="Calibri"/>
                <a:sym typeface="Calibri"/>
              </a:rPr>
              <a:t>Common App</a:t>
            </a: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306" name="Google Shape;306;p48"/>
          <p:cNvSpPr txBox="1"/>
          <p:nvPr/>
        </p:nvSpPr>
        <p:spPr>
          <a:xfrm>
            <a:off x="510125" y="2603500"/>
            <a:ext cx="5841000" cy="341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 Complete your blue transcript request card.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3) Submit your transcript request card and all senior documents to Ms. Geisler, registrar, in the counseling department.</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4) Submit all requests at least three weeks prior to application deadline.</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i="1">
                <a:solidFill>
                  <a:schemeClr val="dk1"/>
                </a:solidFill>
                <a:latin typeface="Calibri"/>
                <a:ea typeface="Calibri"/>
                <a:cs typeface="Calibri"/>
                <a:sym typeface="Calibri"/>
              </a:rPr>
              <a:t>*First 3 transcripts are free, the following 3 transcripts are $3, then any additional transcripts are $5</a:t>
            </a:r>
            <a:endParaRPr sz="1800" b="1" i="1">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9"/>
          <p:cNvSpPr txBox="1">
            <a:spLocks noGrp="1"/>
          </p:cNvSpPr>
          <p:nvPr>
            <p:ph type="title"/>
          </p:nvPr>
        </p:nvSpPr>
        <p:spPr>
          <a:xfrm>
            <a:off x="616650" y="122200"/>
            <a:ext cx="107373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C0C0C"/>
              </a:buClr>
              <a:buSzPts val="4400"/>
              <a:buFont typeface="EB Garamond"/>
              <a:buNone/>
            </a:pPr>
            <a:r>
              <a:rPr lang="en-US" sz="6000" b="1">
                <a:solidFill>
                  <a:schemeClr val="accent6"/>
                </a:solidFill>
                <a:latin typeface="PT Sans Narrow"/>
                <a:ea typeface="PT Sans Narrow"/>
                <a:cs typeface="PT Sans Narrow"/>
                <a:sym typeface="PT Sans Narrow"/>
              </a:rPr>
              <a:t>Testing</a:t>
            </a:r>
            <a:endParaRPr sz="6000" b="1">
              <a:solidFill>
                <a:schemeClr val="accent6"/>
              </a:solidFill>
              <a:latin typeface="PT Sans Narrow"/>
              <a:ea typeface="PT Sans Narrow"/>
              <a:cs typeface="PT Sans Narrow"/>
              <a:sym typeface="PT Sans Narrow"/>
            </a:endParaRPr>
          </a:p>
        </p:txBody>
      </p:sp>
      <p:pic>
        <p:nvPicPr>
          <p:cNvPr id="312" name="Google Shape;312;p49" descr="Testing the test: NAPLAN makes for stressed kids and a ..."/>
          <p:cNvPicPr preferRelativeResize="0">
            <a:picLocks noGrp="1"/>
          </p:cNvPicPr>
          <p:nvPr>
            <p:ph type="body" idx="1"/>
          </p:nvPr>
        </p:nvPicPr>
        <p:blipFill rotWithShape="1">
          <a:blip r:embed="rId3">
            <a:alphaModFix/>
          </a:blip>
          <a:srcRect/>
          <a:stretch/>
        </p:blipFill>
        <p:spPr>
          <a:xfrm>
            <a:off x="6708500" y="365125"/>
            <a:ext cx="5102400" cy="2251200"/>
          </a:xfrm>
          <a:prstGeom prst="rect">
            <a:avLst/>
          </a:prstGeom>
          <a:noFill/>
          <a:ln>
            <a:noFill/>
          </a:ln>
        </p:spPr>
      </p:pic>
      <p:sp>
        <p:nvSpPr>
          <p:cNvPr id="313" name="Google Shape;313;p49"/>
          <p:cNvSpPr txBox="1"/>
          <p:nvPr/>
        </p:nvSpPr>
        <p:spPr>
          <a:xfrm>
            <a:off x="616650" y="1364150"/>
            <a:ext cx="11498400" cy="445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100" b="1">
                <a:solidFill>
                  <a:schemeClr val="dk1"/>
                </a:solidFill>
                <a:latin typeface="Oswald"/>
                <a:ea typeface="Oswald"/>
                <a:cs typeface="Oswald"/>
                <a:sym typeface="Oswald"/>
              </a:rPr>
              <a:t>Types of College Admissions Tests:</a:t>
            </a:r>
            <a:endParaRPr sz="3100" b="1">
              <a:latin typeface="Oswald"/>
              <a:ea typeface="Oswald"/>
              <a:cs typeface="Oswald"/>
              <a:sym typeface="Oswald"/>
            </a:endParaRPr>
          </a:p>
          <a:p>
            <a:pPr marL="292100" marR="0" lvl="0" indent="-336550" algn="l" rtl="0">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SAT</a:t>
            </a:r>
            <a:endParaRPr sz="3100">
              <a:latin typeface="Oswald"/>
              <a:ea typeface="Oswald"/>
              <a:cs typeface="Oswald"/>
              <a:sym typeface="Oswald"/>
            </a:endParaRPr>
          </a:p>
          <a:p>
            <a:pPr marL="292100" marR="0" lvl="0" indent="-336550" algn="l" rtl="0">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ACT</a:t>
            </a:r>
            <a:endParaRPr sz="3100">
              <a:latin typeface="Oswald"/>
              <a:ea typeface="Oswald"/>
              <a:cs typeface="Oswald"/>
              <a:sym typeface="Oswald"/>
            </a:endParaRPr>
          </a:p>
          <a:p>
            <a:pPr marL="292100" marR="0" lvl="0" indent="-336550" algn="l" rtl="0">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TOEFL (Test of English as a Foreign Language)</a:t>
            </a:r>
            <a:endParaRPr sz="3100">
              <a:latin typeface="Oswald"/>
              <a:ea typeface="Oswald"/>
              <a:cs typeface="Oswald"/>
              <a:sym typeface="Oswald"/>
            </a:endParaRPr>
          </a:p>
          <a:p>
            <a:pPr marL="292100" marR="0" lvl="0" indent="-336550" algn="l" rtl="0">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Accuplacer (community college placement test)</a:t>
            </a:r>
            <a:endParaRPr sz="3100">
              <a:latin typeface="Oswald"/>
              <a:ea typeface="Oswald"/>
              <a:cs typeface="Oswald"/>
              <a:sym typeface="Oswald"/>
            </a:endParaRPr>
          </a:p>
          <a:p>
            <a:pPr marL="292100" marR="0" lvl="0" indent="-139700" algn="l" rtl="0">
              <a:spcBef>
                <a:spcPts val="0"/>
              </a:spcBef>
              <a:spcAft>
                <a:spcPts val="0"/>
              </a:spcAft>
              <a:buClr>
                <a:schemeClr val="dk1"/>
              </a:buClr>
              <a:buSzPts val="2400"/>
              <a:buFont typeface="Arial"/>
              <a:buNone/>
            </a:pPr>
            <a:endParaRPr sz="3100">
              <a:solidFill>
                <a:schemeClr val="dk1"/>
              </a:solidFill>
              <a:latin typeface="Oswald"/>
              <a:ea typeface="Oswald"/>
              <a:cs typeface="Oswald"/>
              <a:sym typeface="Oswald"/>
            </a:endParaRPr>
          </a:p>
          <a:p>
            <a:pPr marL="0" marR="0" lvl="0" indent="0" algn="l" rtl="0">
              <a:spcBef>
                <a:spcPts val="0"/>
              </a:spcBef>
              <a:spcAft>
                <a:spcPts val="0"/>
              </a:spcAft>
              <a:buNone/>
            </a:pPr>
            <a:r>
              <a:rPr lang="en-US" sz="3100" b="1">
                <a:solidFill>
                  <a:schemeClr val="dk1"/>
                </a:solidFill>
                <a:latin typeface="Oswald"/>
                <a:ea typeface="Oswald"/>
                <a:cs typeface="Oswald"/>
                <a:sym typeface="Oswald"/>
              </a:rPr>
              <a:t>How to send scores to colleges:</a:t>
            </a:r>
            <a:endParaRPr sz="3100" b="1">
              <a:latin typeface="Oswald"/>
              <a:ea typeface="Oswald"/>
              <a:cs typeface="Oswald"/>
              <a:sym typeface="Oswald"/>
            </a:endParaRPr>
          </a:p>
          <a:p>
            <a:pPr marL="292100" marR="0" lvl="0" indent="-336550" algn="l" rtl="0">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SAT and TOEFL: Request directly from College Board.</a:t>
            </a:r>
            <a:endParaRPr sz="3100">
              <a:latin typeface="Oswald"/>
              <a:ea typeface="Oswald"/>
              <a:cs typeface="Oswald"/>
              <a:sym typeface="Oswald"/>
            </a:endParaRPr>
          </a:p>
          <a:p>
            <a:pPr marL="292100" marR="0" lvl="0" indent="-336550" algn="l" rtl="0">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ACT: Request directly from ACT.</a:t>
            </a:r>
            <a:endParaRPr sz="3100">
              <a:latin typeface="Oswald"/>
              <a:ea typeface="Oswald"/>
              <a:cs typeface="Oswald"/>
              <a:sym typeface="Oswald"/>
            </a:endParaRPr>
          </a:p>
          <a:p>
            <a:pPr marL="292100" marR="0" lvl="0" indent="-336550" algn="l" rtl="0">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Accuplacer: Placement test completed at the community college that you plan to attend.  </a:t>
            </a:r>
            <a:endParaRPr sz="3100">
              <a:solidFill>
                <a:schemeClr val="dk1"/>
              </a:solidFill>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50" descr="tikz pgf - Background &lt;strong&gt;notebook&lt;/strong&gt; template with &lt;strong&gt;spiral&lt;/strong&gt; - TeX ..."/>
          <p:cNvPicPr preferRelativeResize="0">
            <a:picLocks noGrp="1"/>
          </p:cNvPicPr>
          <p:nvPr>
            <p:ph type="body" idx="1"/>
          </p:nvPr>
        </p:nvPicPr>
        <p:blipFill rotWithShape="1">
          <a:blip r:embed="rId3">
            <a:alphaModFix/>
          </a:blip>
          <a:srcRect/>
          <a:stretch/>
        </p:blipFill>
        <p:spPr>
          <a:xfrm>
            <a:off x="42875" y="0"/>
            <a:ext cx="12192000" cy="6794700"/>
          </a:xfrm>
          <a:prstGeom prst="rect">
            <a:avLst/>
          </a:prstGeom>
          <a:noFill/>
          <a:ln>
            <a:noFill/>
          </a:ln>
        </p:spPr>
      </p:pic>
      <p:sp>
        <p:nvSpPr>
          <p:cNvPr id="319" name="Google Shape;319;p50"/>
          <p:cNvSpPr txBox="1"/>
          <p:nvPr/>
        </p:nvSpPr>
        <p:spPr>
          <a:xfrm>
            <a:off x="775075" y="812675"/>
            <a:ext cx="11416800" cy="584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accent6"/>
                </a:solidFill>
                <a:latin typeface="PT Sans Narrow"/>
                <a:ea typeface="PT Sans Narrow"/>
                <a:cs typeface="PT Sans Narrow"/>
                <a:sym typeface="PT Sans Narrow"/>
              </a:rPr>
              <a:t>Letters of Recommendation</a:t>
            </a:r>
            <a:endParaRPr sz="4800">
              <a:solidFill>
                <a:schemeClr val="accent6"/>
              </a:solidFill>
              <a:latin typeface="PT Sans Narrow"/>
              <a:ea typeface="PT Sans Narrow"/>
              <a:cs typeface="PT Sans Narrow"/>
              <a:sym typeface="PT Sans Narrow"/>
            </a:endParaRPr>
          </a:p>
          <a:p>
            <a:pPr marL="0" marR="0" lvl="0" indent="0" algn="l" rtl="0">
              <a:spcBef>
                <a:spcPts val="0"/>
              </a:spcBef>
              <a:spcAft>
                <a:spcPts val="0"/>
              </a:spcAft>
              <a:buNone/>
            </a:pPr>
            <a:endParaRPr sz="2000">
              <a:solidFill>
                <a:schemeClr val="dk1"/>
              </a:solidFill>
              <a:latin typeface="Oswald"/>
              <a:ea typeface="Oswald"/>
              <a:cs typeface="Oswald"/>
              <a:sym typeface="Oswald"/>
            </a:endParaRPr>
          </a:p>
          <a:p>
            <a:pPr marL="0" marR="0" lvl="0" indent="0" algn="l" rtl="0">
              <a:spcBef>
                <a:spcPts val="0"/>
              </a:spcBef>
              <a:spcAft>
                <a:spcPts val="0"/>
              </a:spcAft>
              <a:buNone/>
            </a:pPr>
            <a:endParaRPr sz="2400">
              <a:solidFill>
                <a:schemeClr val="dk1"/>
              </a:solidFill>
              <a:latin typeface="Oswald"/>
              <a:ea typeface="Oswald"/>
              <a:cs typeface="Oswald"/>
              <a:sym typeface="Oswald"/>
            </a:endParaRPr>
          </a:p>
          <a:p>
            <a:pPr marL="0" marR="0" lvl="0" indent="0" algn="l" rtl="0">
              <a:spcBef>
                <a:spcPts val="0"/>
              </a:spcBef>
              <a:spcAft>
                <a:spcPts val="0"/>
              </a:spcAft>
              <a:buNone/>
            </a:pPr>
            <a:r>
              <a:rPr lang="en-US" sz="2400" b="1">
                <a:solidFill>
                  <a:schemeClr val="dk1"/>
                </a:solidFill>
                <a:latin typeface="Oswald"/>
                <a:ea typeface="Oswald"/>
                <a:cs typeface="Oswald"/>
                <a:sym typeface="Oswald"/>
              </a:rPr>
              <a:t>Teacher Recommendations:</a:t>
            </a:r>
            <a:endParaRPr sz="2400" b="1">
              <a:latin typeface="Oswald"/>
              <a:ea typeface="Oswald"/>
              <a:cs typeface="Oswald"/>
              <a:sym typeface="Oswald"/>
            </a:endParaRPr>
          </a:p>
          <a:p>
            <a:pPr marL="0" marR="0" lvl="0" indent="0" algn="l" rtl="0">
              <a:spcBef>
                <a:spcPts val="0"/>
              </a:spcBef>
              <a:spcAft>
                <a:spcPts val="0"/>
              </a:spcAft>
              <a:buNone/>
            </a:pPr>
            <a:r>
              <a:rPr lang="en-US" sz="2400">
                <a:solidFill>
                  <a:schemeClr val="dk1"/>
                </a:solidFill>
                <a:latin typeface="Oswald"/>
                <a:ea typeface="Oswald"/>
                <a:cs typeface="Oswald"/>
                <a:sym typeface="Oswald"/>
              </a:rPr>
              <a:t>	- 1 or 2 Teachers: preferably academic subjects</a:t>
            </a:r>
            <a:endParaRPr sz="2400">
              <a:latin typeface="Oswald"/>
              <a:ea typeface="Oswald"/>
              <a:cs typeface="Oswald"/>
              <a:sym typeface="Oswald"/>
            </a:endParaRPr>
          </a:p>
          <a:p>
            <a:pPr marL="0" marR="0" lvl="0" indent="0" algn="l" rtl="0">
              <a:spcBef>
                <a:spcPts val="0"/>
              </a:spcBef>
              <a:spcAft>
                <a:spcPts val="0"/>
              </a:spcAft>
              <a:buNone/>
            </a:pPr>
            <a:r>
              <a:rPr lang="en-US" sz="2400">
                <a:solidFill>
                  <a:schemeClr val="dk1"/>
                </a:solidFill>
                <a:latin typeface="Oswald"/>
                <a:ea typeface="Oswald"/>
                <a:cs typeface="Oswald"/>
                <a:sym typeface="Oswald"/>
              </a:rPr>
              <a:t>	- Request recommendation in person, THEN submit electronic request via NAVIANCE</a:t>
            </a:r>
            <a:endParaRPr sz="2400">
              <a:solidFill>
                <a:schemeClr val="dk1"/>
              </a:solidFill>
              <a:latin typeface="Oswald"/>
              <a:ea typeface="Oswald"/>
              <a:cs typeface="Oswald"/>
              <a:sym typeface="Oswald"/>
            </a:endParaRPr>
          </a:p>
          <a:p>
            <a:pPr marL="0" marR="0" lvl="0" indent="0" algn="l" rtl="0">
              <a:spcBef>
                <a:spcPts val="0"/>
              </a:spcBef>
              <a:spcAft>
                <a:spcPts val="0"/>
              </a:spcAft>
              <a:buNone/>
            </a:pPr>
            <a:r>
              <a:rPr lang="en-US" sz="2400">
                <a:solidFill>
                  <a:schemeClr val="dk1"/>
                </a:solidFill>
                <a:latin typeface="Oswald"/>
                <a:ea typeface="Oswald"/>
                <a:cs typeface="Oswald"/>
                <a:sym typeface="Oswald"/>
              </a:rPr>
              <a:t>	- Ask early!</a:t>
            </a:r>
            <a:endParaRPr sz="2400">
              <a:solidFill>
                <a:schemeClr val="dk1"/>
              </a:solidFill>
              <a:latin typeface="Oswald"/>
              <a:ea typeface="Oswald"/>
              <a:cs typeface="Oswald"/>
              <a:sym typeface="Oswald"/>
            </a:endParaRPr>
          </a:p>
          <a:p>
            <a:pPr marL="0" marR="0" lvl="0" indent="0" algn="l" rtl="0">
              <a:spcBef>
                <a:spcPts val="0"/>
              </a:spcBef>
              <a:spcAft>
                <a:spcPts val="0"/>
              </a:spcAft>
              <a:buNone/>
            </a:pPr>
            <a:endParaRPr sz="2400">
              <a:solidFill>
                <a:schemeClr val="dk1"/>
              </a:solidFill>
              <a:latin typeface="Oswald"/>
              <a:ea typeface="Oswald"/>
              <a:cs typeface="Oswald"/>
              <a:sym typeface="Oswald"/>
            </a:endParaRPr>
          </a:p>
          <a:p>
            <a:pPr marL="0" marR="0" lvl="0" indent="0" algn="l" rtl="0">
              <a:spcBef>
                <a:spcPts val="0"/>
              </a:spcBef>
              <a:spcAft>
                <a:spcPts val="0"/>
              </a:spcAft>
              <a:buNone/>
            </a:pPr>
            <a:r>
              <a:rPr lang="en-US" sz="2400" b="1">
                <a:solidFill>
                  <a:schemeClr val="dk1"/>
                </a:solidFill>
                <a:latin typeface="Oswald"/>
                <a:ea typeface="Oswald"/>
                <a:cs typeface="Oswald"/>
                <a:sym typeface="Oswald"/>
              </a:rPr>
              <a:t>Counselor Recommendation:</a:t>
            </a:r>
            <a:endParaRPr sz="2400" b="1">
              <a:latin typeface="Oswald"/>
              <a:ea typeface="Oswald"/>
              <a:cs typeface="Oswald"/>
              <a:sym typeface="Oswald"/>
            </a:endParaRPr>
          </a:p>
          <a:p>
            <a:pPr marL="0" marR="0" lvl="0" indent="0" algn="l" rtl="0">
              <a:spcBef>
                <a:spcPts val="0"/>
              </a:spcBef>
              <a:spcAft>
                <a:spcPts val="0"/>
              </a:spcAft>
              <a:buNone/>
            </a:pPr>
            <a:r>
              <a:rPr lang="en-US" sz="2400">
                <a:solidFill>
                  <a:schemeClr val="dk1"/>
                </a:solidFill>
                <a:latin typeface="Oswald"/>
                <a:ea typeface="Oswald"/>
                <a:cs typeface="Oswald"/>
                <a:sym typeface="Oswald"/>
              </a:rPr>
              <a:t>	- Counselors write recommendations for ALL seniors applying to college or trade schools!</a:t>
            </a:r>
            <a:endParaRPr sz="2400">
              <a:latin typeface="Oswald"/>
              <a:ea typeface="Oswald"/>
              <a:cs typeface="Oswald"/>
              <a:sym typeface="Oswald"/>
            </a:endParaRPr>
          </a:p>
          <a:p>
            <a:pPr marL="0" marR="0" lvl="0" indent="0" algn="l" rtl="0">
              <a:spcBef>
                <a:spcPts val="0"/>
              </a:spcBef>
              <a:spcAft>
                <a:spcPts val="0"/>
              </a:spcAft>
              <a:buNone/>
            </a:pPr>
            <a:r>
              <a:rPr lang="en-US" sz="2400">
                <a:solidFill>
                  <a:schemeClr val="dk1"/>
                </a:solidFill>
                <a:latin typeface="Oswald"/>
                <a:ea typeface="Oswald"/>
                <a:cs typeface="Oswald"/>
                <a:sym typeface="Oswald"/>
              </a:rPr>
              <a:t>	- Counselor recommendations ARE DIFFERENT than teacher recommendations.</a:t>
            </a:r>
            <a:endParaRPr sz="2400">
              <a:latin typeface="Oswald"/>
              <a:ea typeface="Oswald"/>
              <a:cs typeface="Oswald"/>
              <a:sym typeface="Oswald"/>
            </a:endParaRPr>
          </a:p>
          <a:p>
            <a:pPr marL="0" marR="0" lvl="0" indent="0" algn="l" rtl="0">
              <a:spcBef>
                <a:spcPts val="0"/>
              </a:spcBef>
              <a:spcAft>
                <a:spcPts val="0"/>
              </a:spcAft>
              <a:buNone/>
            </a:pPr>
            <a:r>
              <a:rPr lang="en-US" sz="2400">
                <a:solidFill>
                  <a:schemeClr val="dk1"/>
                </a:solidFill>
                <a:latin typeface="Oswald"/>
                <a:ea typeface="Oswald"/>
                <a:cs typeface="Oswald"/>
                <a:sym typeface="Oswald"/>
              </a:rPr>
              <a:t>	- Complete and submit brag sheets BEFORE or at the same time as transcript request.</a:t>
            </a:r>
            <a:endParaRPr sz="2400">
              <a:latin typeface="Oswald"/>
              <a:ea typeface="Oswald"/>
              <a:cs typeface="Oswald"/>
              <a:sym typeface="Oswald"/>
            </a:endParaRPr>
          </a:p>
          <a:p>
            <a:pPr marL="0" marR="0" lvl="0" indent="0" algn="l" rtl="0">
              <a:spcBef>
                <a:spcPts val="0"/>
              </a:spcBef>
              <a:spcAft>
                <a:spcPts val="0"/>
              </a:spcAft>
              <a:buNone/>
            </a:pPr>
            <a:r>
              <a:rPr lang="en-US" sz="2400">
                <a:solidFill>
                  <a:schemeClr val="dk1"/>
                </a:solidFill>
                <a:latin typeface="Oswald"/>
                <a:ea typeface="Oswald"/>
                <a:cs typeface="Oswald"/>
                <a:sym typeface="Oswald"/>
              </a:rPr>
              <a:t>	- Transcript request card also serves as a request for a counselor letter.</a:t>
            </a:r>
            <a:endParaRPr sz="2400">
              <a:latin typeface="Oswald"/>
              <a:ea typeface="Oswald"/>
              <a:cs typeface="Oswald"/>
              <a:sym typeface="Oswald"/>
            </a:endParaRPr>
          </a:p>
          <a:p>
            <a:pPr marL="0" marR="0" lvl="0" indent="0" algn="l" rtl="0">
              <a:spcBef>
                <a:spcPts val="0"/>
              </a:spcBef>
              <a:spcAft>
                <a:spcPts val="0"/>
              </a:spcAft>
              <a:buNone/>
            </a:pPr>
            <a:r>
              <a:rPr lang="en-US" sz="2400">
                <a:solidFill>
                  <a:schemeClr val="dk1"/>
                </a:solidFill>
                <a:latin typeface="Oswald"/>
                <a:ea typeface="Oswald"/>
                <a:cs typeface="Oswald"/>
                <a:sym typeface="Oswald"/>
              </a:rPr>
              <a:t>	- School profile is sent with counselor letter. </a:t>
            </a:r>
            <a:endParaRPr sz="2400">
              <a:solidFill>
                <a:schemeClr val="dk1"/>
              </a:solidFill>
              <a:latin typeface="Oswald"/>
              <a:ea typeface="Oswald"/>
              <a:cs typeface="Oswald"/>
              <a:sym typeface="Oswald"/>
            </a:endParaRPr>
          </a:p>
        </p:txBody>
      </p:sp>
      <p:pic>
        <p:nvPicPr>
          <p:cNvPr id="320" name="Google Shape;320;p50"/>
          <p:cNvPicPr preferRelativeResize="0"/>
          <p:nvPr/>
        </p:nvPicPr>
        <p:blipFill rotWithShape="1">
          <a:blip r:embed="rId4">
            <a:alphaModFix/>
          </a:blip>
          <a:srcRect l="20077" t="35142" r="55091" b="19057"/>
          <a:stretch/>
        </p:blipFill>
        <p:spPr>
          <a:xfrm>
            <a:off x="7867076" y="719225"/>
            <a:ext cx="2653499" cy="2034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p:nvPr/>
        </p:nvSpPr>
        <p:spPr>
          <a:xfrm>
            <a:off x="6413500" y="1054100"/>
            <a:ext cx="4610100" cy="2095500"/>
          </a:xfrm>
          <a:prstGeom prst="cloudCallout">
            <a:avLst>
              <a:gd name="adj1" fmla="val -20833"/>
              <a:gd name="adj2" fmla="val 62500"/>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326" name="Google Shape;326;p51" descr="tikz pgf - Background &lt;strong&gt;notebook&lt;/strong&gt; template with &lt;strong&gt;spiral&lt;/strong&gt; - TeX ..."/>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
        <p:nvSpPr>
          <p:cNvPr id="327" name="Google Shape;327;p51"/>
          <p:cNvSpPr txBox="1"/>
          <p:nvPr/>
        </p:nvSpPr>
        <p:spPr>
          <a:xfrm>
            <a:off x="504550" y="766150"/>
            <a:ext cx="11473500" cy="556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accent6"/>
                </a:solidFill>
                <a:latin typeface="PT Sans Narrow"/>
                <a:ea typeface="PT Sans Narrow"/>
                <a:cs typeface="PT Sans Narrow"/>
                <a:sym typeface="PT Sans Narrow"/>
              </a:rPr>
              <a:t>Financial Aid</a:t>
            </a:r>
            <a:endParaRPr sz="4800">
              <a:solidFill>
                <a:schemeClr val="accent6"/>
              </a:solidFill>
              <a:latin typeface="PT Sans Narrow"/>
              <a:ea typeface="PT Sans Narrow"/>
              <a:cs typeface="PT Sans Narrow"/>
              <a:sym typeface="PT Sans Narrow"/>
            </a:endParaRPr>
          </a:p>
          <a:p>
            <a:pPr marL="0" marR="0" lvl="0" indent="0" algn="l" rtl="0">
              <a:spcBef>
                <a:spcPts val="0"/>
              </a:spcBef>
              <a:spcAft>
                <a:spcPts val="0"/>
              </a:spcAft>
              <a:buNone/>
            </a:pPr>
            <a:endParaRPr sz="1900">
              <a:solidFill>
                <a:schemeClr val="dk1"/>
              </a:solidFill>
              <a:latin typeface="Calibri"/>
              <a:ea typeface="Calibri"/>
              <a:cs typeface="Calibri"/>
              <a:sym typeface="Calibri"/>
            </a:endParaRPr>
          </a:p>
          <a:p>
            <a:pPr marL="292100" marR="0" lvl="0" indent="-3302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Federal Application for Student Aid (FAFSA)</a:t>
            </a:r>
            <a:endParaRPr sz="2400"/>
          </a:p>
          <a:p>
            <a:pPr marL="0" marR="0" lvl="0" indent="0" algn="l" rtl="0">
              <a:spcBef>
                <a:spcPts val="0"/>
              </a:spcBef>
              <a:spcAft>
                <a:spcPts val="0"/>
              </a:spcAft>
              <a:buNone/>
            </a:pPr>
            <a:r>
              <a:rPr lang="en-US" sz="2400">
                <a:solidFill>
                  <a:schemeClr val="dk1"/>
                </a:solidFill>
                <a:latin typeface="Calibri"/>
                <a:ea typeface="Calibri"/>
                <a:cs typeface="Calibri"/>
                <a:sym typeface="Calibri"/>
              </a:rPr>
              <a:t>      </a:t>
            </a:r>
            <a:r>
              <a:rPr lang="en-US" sz="2400" u="sng">
                <a:solidFill>
                  <a:schemeClr val="hlink"/>
                </a:solidFill>
                <a:latin typeface="Calibri"/>
                <a:ea typeface="Calibri"/>
                <a:cs typeface="Calibri"/>
                <a:sym typeface="Calibri"/>
                <a:hlinkClick r:id="rId4"/>
              </a:rPr>
              <a:t>www.fafsa.ed.gov</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 Submit after October 1</a:t>
            </a:r>
            <a:r>
              <a:rPr lang="en-US" sz="2400" baseline="30000">
                <a:solidFill>
                  <a:schemeClr val="dk1"/>
                </a:solidFill>
                <a:latin typeface="Calibri"/>
                <a:ea typeface="Calibri"/>
                <a:cs typeface="Calibri"/>
                <a:sym typeface="Calibri"/>
              </a:rPr>
              <a:t>st</a:t>
            </a:r>
            <a:r>
              <a:rPr lang="en-US" sz="2400">
                <a:solidFill>
                  <a:schemeClr val="dk1"/>
                </a:solidFill>
                <a:latin typeface="Calibri"/>
                <a:ea typeface="Calibri"/>
                <a:cs typeface="Calibri"/>
                <a:sym typeface="Calibri"/>
              </a:rPr>
              <a:t>, 2019</a:t>
            </a:r>
            <a:endParaRPr sz="2400"/>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92100" marR="0" lvl="0" indent="-3302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Scholarships</a:t>
            </a:r>
            <a:endParaRPr sz="2400"/>
          </a:p>
          <a:p>
            <a:pPr marL="1206500" marR="0" lvl="2" indent="-330200" algn="l" rtl="0">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Merit vs. Need Based</a:t>
            </a:r>
            <a:endParaRPr sz="2400"/>
          </a:p>
          <a:p>
            <a:pPr marL="1206500" marR="0" lvl="2" indent="-330200" algn="l" rtl="0">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How do you find scholarships?</a:t>
            </a:r>
            <a:endParaRPr sz="2400"/>
          </a:p>
          <a:p>
            <a:pPr marL="1714500" marR="0" lvl="3" indent="-381000" algn="l" rtl="0">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Meet with Ms. Sommerville in Career Center, attend workshops and evening meeting this Fall.</a:t>
            </a:r>
            <a:endParaRPr sz="2400"/>
          </a:p>
          <a:p>
            <a:pPr marL="1714500" marR="0" lvl="3" indent="-381000" algn="l" rtl="0">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Check Career Center website regularly.</a:t>
            </a:r>
            <a:endParaRPr sz="2400"/>
          </a:p>
          <a:p>
            <a:pPr marL="1714500" marR="0" lvl="3" indent="-381000" algn="l" rtl="0">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Use Naviance / Family Connection search.</a:t>
            </a:r>
            <a:endParaRPr sz="2400"/>
          </a:p>
          <a:p>
            <a:pPr marL="1714500" marR="0" lvl="3" indent="-381000" algn="l" rtl="0">
              <a:spcBef>
                <a:spcPts val="0"/>
              </a:spcBef>
              <a:spcAft>
                <a:spcPts val="0"/>
              </a:spcAft>
              <a:buClr>
                <a:schemeClr val="dk1"/>
              </a:buClr>
              <a:buSzPts val="2400"/>
              <a:buFont typeface="Calibri"/>
              <a:buAutoNum type="arabicParenR"/>
            </a:pPr>
            <a:r>
              <a:rPr lang="en-US" sz="2400" b="0" i="0" u="none" strike="noStrike" cap="none">
                <a:solidFill>
                  <a:schemeClr val="dk1"/>
                </a:solidFill>
                <a:latin typeface="Calibri"/>
                <a:ea typeface="Calibri"/>
                <a:cs typeface="Calibri"/>
                <a:sym typeface="Calibri"/>
              </a:rPr>
              <a:t>Search online.</a:t>
            </a:r>
            <a:endParaRPr sz="2400" b="0" i="0" u="none" strike="noStrike" cap="none">
              <a:solidFill>
                <a:schemeClr val="dk1"/>
              </a:solidFill>
              <a:latin typeface="Calibri"/>
              <a:ea typeface="Calibri"/>
              <a:cs typeface="Calibri"/>
              <a:sym typeface="Calibri"/>
            </a:endParaRPr>
          </a:p>
        </p:txBody>
      </p:sp>
      <p:sp>
        <p:nvSpPr>
          <p:cNvPr id="328" name="Google Shape;328;p51"/>
          <p:cNvSpPr txBox="1"/>
          <p:nvPr/>
        </p:nvSpPr>
        <p:spPr>
          <a:xfrm>
            <a:off x="6883300" y="1441211"/>
            <a:ext cx="3670500" cy="156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FFFFFF"/>
                </a:solidFill>
                <a:latin typeface="Calibri"/>
                <a:ea typeface="Calibri"/>
                <a:cs typeface="Calibri"/>
                <a:sym typeface="Calibri"/>
              </a:rPr>
              <a:t>FAFSA Completion Workshop </a:t>
            </a:r>
            <a:endParaRPr sz="1500" b="1">
              <a:solidFill>
                <a:srgbClr val="FFFFFF"/>
              </a:solidFill>
            </a:endParaRPr>
          </a:p>
          <a:p>
            <a:pPr marL="0" marR="0" lvl="0" indent="0" algn="ctr" rtl="0">
              <a:spcBef>
                <a:spcPts val="0"/>
              </a:spcBef>
              <a:spcAft>
                <a:spcPts val="0"/>
              </a:spcAft>
              <a:buNone/>
            </a:pPr>
            <a:r>
              <a:rPr lang="en-US" sz="2400" b="1">
                <a:solidFill>
                  <a:srgbClr val="FFFFFF"/>
                </a:solidFill>
                <a:latin typeface="Calibri"/>
                <a:ea typeface="Calibri"/>
                <a:cs typeface="Calibri"/>
                <a:sym typeface="Calibri"/>
              </a:rPr>
              <a:t>Tuesday, October 15th </a:t>
            </a:r>
            <a:endParaRPr sz="2400" b="1">
              <a:solidFill>
                <a:srgbClr val="FFFFFF"/>
              </a:solidFill>
              <a:latin typeface="Calibri"/>
              <a:ea typeface="Calibri"/>
              <a:cs typeface="Calibri"/>
              <a:sym typeface="Calibri"/>
            </a:endParaRPr>
          </a:p>
          <a:p>
            <a:pPr marL="0" marR="0" lvl="0" indent="0" algn="ctr" rtl="0">
              <a:spcBef>
                <a:spcPts val="0"/>
              </a:spcBef>
              <a:spcAft>
                <a:spcPts val="0"/>
              </a:spcAft>
              <a:buNone/>
            </a:pPr>
            <a:r>
              <a:rPr lang="en-US" sz="2400" b="1">
                <a:solidFill>
                  <a:srgbClr val="FFFFFF"/>
                </a:solidFill>
                <a:latin typeface="Calibri"/>
                <a:ea typeface="Calibri"/>
                <a:cs typeface="Calibri"/>
                <a:sym typeface="Calibri"/>
              </a:rPr>
              <a:t>6:30-8:30</a:t>
            </a:r>
            <a:endParaRPr sz="2400" b="1">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2"/>
          <p:cNvSpPr txBox="1">
            <a:spLocks noGrp="1"/>
          </p:cNvSpPr>
          <p:nvPr>
            <p:ph type="title"/>
          </p:nvPr>
        </p:nvSpPr>
        <p:spPr>
          <a:xfrm>
            <a:off x="838200" y="365125"/>
            <a:ext cx="10515600" cy="675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a:solidFill>
                  <a:srgbClr val="FF9900"/>
                </a:solidFill>
                <a:latin typeface="PT Sans"/>
                <a:ea typeface="PT Sans"/>
                <a:cs typeface="PT Sans"/>
                <a:sym typeface="PT Sans"/>
              </a:rPr>
              <a:t>College /Career Center Supports</a:t>
            </a:r>
            <a:endParaRPr sz="4000" b="1">
              <a:solidFill>
                <a:srgbClr val="FF9900"/>
              </a:solidFill>
              <a:latin typeface="PT Sans"/>
              <a:ea typeface="PT Sans"/>
              <a:cs typeface="PT Sans"/>
              <a:sym typeface="PT Sans"/>
            </a:endParaRPr>
          </a:p>
        </p:txBody>
      </p:sp>
      <p:sp>
        <p:nvSpPr>
          <p:cNvPr id="334" name="Google Shape;334;p52"/>
          <p:cNvSpPr txBox="1"/>
          <p:nvPr/>
        </p:nvSpPr>
        <p:spPr>
          <a:xfrm>
            <a:off x="838200" y="1511300"/>
            <a:ext cx="10884000" cy="4524300"/>
          </a:xfrm>
          <a:prstGeom prst="rect">
            <a:avLst/>
          </a:prstGeom>
          <a:noFill/>
          <a:ln>
            <a:noFill/>
          </a:ln>
        </p:spPr>
        <p:txBody>
          <a:bodyPr spcFirstLastPara="1" wrap="square" lIns="91425" tIns="45700" rIns="91425" bIns="45700" anchor="t" anchorCtr="0">
            <a:noAutofit/>
          </a:bodyPr>
          <a:lstStyle/>
          <a:p>
            <a:pPr marL="292100" marR="0" lvl="0" indent="-374650" algn="l" rtl="0">
              <a:lnSpc>
                <a:spcPct val="115000"/>
              </a:lnSpc>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SAT / ACT / Accuplacer / ASVAB</a:t>
            </a:r>
            <a:endParaRPr sz="3100">
              <a:solidFill>
                <a:schemeClr val="dk1"/>
              </a:solidFill>
              <a:latin typeface="Oswald"/>
              <a:ea typeface="Oswald"/>
              <a:cs typeface="Oswald"/>
              <a:sym typeface="Oswald"/>
            </a:endParaRPr>
          </a:p>
          <a:p>
            <a:pPr marL="292100" marR="0" lvl="0" indent="-374650" algn="l" rtl="0">
              <a:lnSpc>
                <a:spcPct val="115000"/>
              </a:lnSpc>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College Majors, Essays, and Applications</a:t>
            </a:r>
            <a:endParaRPr sz="3100">
              <a:solidFill>
                <a:schemeClr val="dk1"/>
              </a:solidFill>
              <a:latin typeface="Oswald"/>
              <a:ea typeface="Oswald"/>
              <a:cs typeface="Oswald"/>
              <a:sym typeface="Oswald"/>
            </a:endParaRPr>
          </a:p>
          <a:p>
            <a:pPr marL="292100" marR="0" lvl="0" indent="-374650" algn="l" rtl="0">
              <a:lnSpc>
                <a:spcPct val="115000"/>
              </a:lnSpc>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Financial Aid and Scholarships</a:t>
            </a:r>
            <a:endParaRPr sz="3100">
              <a:solidFill>
                <a:schemeClr val="dk1"/>
              </a:solidFill>
              <a:latin typeface="Oswald"/>
              <a:ea typeface="Oswald"/>
              <a:cs typeface="Oswald"/>
              <a:sym typeface="Oswald"/>
            </a:endParaRPr>
          </a:p>
          <a:p>
            <a:pPr marL="292100" marR="0" lvl="0" indent="-374650" algn="l" rtl="0">
              <a:lnSpc>
                <a:spcPct val="115000"/>
              </a:lnSpc>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College Representatives and Guest Speakers</a:t>
            </a:r>
            <a:endParaRPr sz="3100">
              <a:solidFill>
                <a:schemeClr val="dk1"/>
              </a:solidFill>
              <a:latin typeface="Oswald"/>
              <a:ea typeface="Oswald"/>
              <a:cs typeface="Oswald"/>
              <a:sym typeface="Oswald"/>
            </a:endParaRPr>
          </a:p>
          <a:p>
            <a:pPr marL="292100" marR="0" lvl="0" indent="-374650" algn="l" rtl="0">
              <a:lnSpc>
                <a:spcPct val="115000"/>
              </a:lnSpc>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Naviance / Family Connection</a:t>
            </a:r>
            <a:endParaRPr sz="3100">
              <a:solidFill>
                <a:schemeClr val="dk1"/>
              </a:solidFill>
              <a:latin typeface="Oswald"/>
              <a:ea typeface="Oswald"/>
              <a:cs typeface="Oswald"/>
              <a:sym typeface="Oswald"/>
            </a:endParaRPr>
          </a:p>
          <a:p>
            <a:pPr marL="292100" marR="0" lvl="0" indent="-374650" algn="l" rtl="0">
              <a:lnSpc>
                <a:spcPct val="115000"/>
              </a:lnSpc>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Resume Writing</a:t>
            </a:r>
            <a:endParaRPr sz="3100">
              <a:solidFill>
                <a:schemeClr val="dk1"/>
              </a:solidFill>
              <a:latin typeface="Oswald"/>
              <a:ea typeface="Oswald"/>
              <a:cs typeface="Oswald"/>
              <a:sym typeface="Oswald"/>
            </a:endParaRPr>
          </a:p>
          <a:p>
            <a:pPr marL="292100" marR="0" lvl="0" indent="-374650" algn="l" rtl="0">
              <a:lnSpc>
                <a:spcPct val="115000"/>
              </a:lnSpc>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Career Planning</a:t>
            </a:r>
            <a:endParaRPr sz="3100">
              <a:solidFill>
                <a:schemeClr val="dk1"/>
              </a:solidFill>
              <a:latin typeface="Oswald"/>
              <a:ea typeface="Oswald"/>
              <a:cs typeface="Oswald"/>
              <a:sym typeface="Oswald"/>
            </a:endParaRPr>
          </a:p>
          <a:p>
            <a:pPr marL="292100" marR="0" lvl="0" indent="-374650" algn="l" rtl="0">
              <a:lnSpc>
                <a:spcPct val="115000"/>
              </a:lnSpc>
              <a:spcBef>
                <a:spcPts val="0"/>
              </a:spcBef>
              <a:spcAft>
                <a:spcPts val="0"/>
              </a:spcAft>
              <a:buClr>
                <a:schemeClr val="dk1"/>
              </a:buClr>
              <a:buSzPts val="3100"/>
              <a:buFont typeface="Oswald"/>
              <a:buChar char="•"/>
            </a:pPr>
            <a:r>
              <a:rPr lang="en-US" sz="3100">
                <a:solidFill>
                  <a:schemeClr val="dk1"/>
                </a:solidFill>
                <a:latin typeface="Oswald"/>
                <a:ea typeface="Oswald"/>
                <a:cs typeface="Oswald"/>
                <a:sym typeface="Oswald"/>
              </a:rPr>
              <a:t>College Selection</a:t>
            </a:r>
            <a:endParaRPr sz="3100" i="1">
              <a:solidFill>
                <a:schemeClr val="accent3"/>
              </a:solidFill>
              <a:latin typeface="Oswald"/>
              <a:ea typeface="Oswald"/>
              <a:cs typeface="Oswald"/>
              <a:sym typeface="Oswald"/>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pic>
        <p:nvPicPr>
          <p:cNvPr id="335" name="Google Shape;335;p52"/>
          <p:cNvPicPr preferRelativeResize="0"/>
          <p:nvPr/>
        </p:nvPicPr>
        <p:blipFill>
          <a:blip r:embed="rId3">
            <a:alphaModFix/>
          </a:blip>
          <a:stretch>
            <a:fillRect/>
          </a:stretch>
        </p:blipFill>
        <p:spPr>
          <a:xfrm>
            <a:off x="7721600" y="3391663"/>
            <a:ext cx="4000500" cy="3000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3"/>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CHS Writing Center</a:t>
            </a:r>
            <a:endParaRPr/>
          </a:p>
        </p:txBody>
      </p:sp>
      <p:sp>
        <p:nvSpPr>
          <p:cNvPr id="341" name="Google Shape;341;p53"/>
          <p:cNvSpPr txBox="1">
            <a:spLocks noGrp="1"/>
          </p:cNvSpPr>
          <p:nvPr>
            <p:ph type="body" idx="1"/>
          </p:nvPr>
        </p:nvSpPr>
        <p:spPr>
          <a:xfrm>
            <a:off x="6185267" y="1871600"/>
            <a:ext cx="5790000" cy="3114900"/>
          </a:xfrm>
          <a:prstGeom prst="rect">
            <a:avLst/>
          </a:prstGeom>
        </p:spPr>
        <p:txBody>
          <a:bodyPr spcFirstLastPara="1" wrap="square" lIns="121900" tIns="121900" rIns="121900" bIns="121900" anchor="t" anchorCtr="0">
            <a:noAutofit/>
          </a:bodyPr>
          <a:lstStyle/>
          <a:p>
            <a:pPr marL="609600" lvl="0" indent="-533400" algn="l" rtl="0">
              <a:lnSpc>
                <a:spcPct val="200000"/>
              </a:lnSpc>
              <a:spcBef>
                <a:spcPts val="0"/>
              </a:spcBef>
              <a:spcAft>
                <a:spcPts val="0"/>
              </a:spcAft>
              <a:buSzPts val="3600"/>
              <a:buFont typeface="Oswald"/>
              <a:buChar char="●"/>
            </a:pPr>
            <a:r>
              <a:rPr lang="en-US" sz="3600">
                <a:latin typeface="Oswald"/>
                <a:ea typeface="Oswald"/>
                <a:cs typeface="Oswald"/>
                <a:sym typeface="Oswald"/>
              </a:rPr>
              <a:t>Ms. Stout and Ms. Bristor</a:t>
            </a:r>
            <a:endParaRPr sz="3600">
              <a:latin typeface="Oswald"/>
              <a:ea typeface="Oswald"/>
              <a:cs typeface="Oswald"/>
              <a:sym typeface="Oswald"/>
            </a:endParaRPr>
          </a:p>
          <a:p>
            <a:pPr marL="609600" lvl="0" indent="-533400" algn="l" rtl="0">
              <a:lnSpc>
                <a:spcPct val="200000"/>
              </a:lnSpc>
              <a:spcBef>
                <a:spcPts val="0"/>
              </a:spcBef>
              <a:spcAft>
                <a:spcPts val="0"/>
              </a:spcAft>
              <a:buSzPts val="3600"/>
              <a:buFont typeface="Oswald"/>
              <a:buChar char="●"/>
            </a:pPr>
            <a:r>
              <a:rPr lang="en-US" sz="3600">
                <a:latin typeface="Oswald"/>
                <a:ea typeface="Oswald"/>
                <a:cs typeface="Oswald"/>
                <a:sym typeface="Oswald"/>
              </a:rPr>
              <a:t>Located in Lab 161</a:t>
            </a:r>
            <a:endParaRPr sz="3600">
              <a:latin typeface="Oswald"/>
              <a:ea typeface="Oswald"/>
              <a:cs typeface="Oswald"/>
              <a:sym typeface="Oswald"/>
            </a:endParaRPr>
          </a:p>
          <a:p>
            <a:pPr marL="609600" lvl="0" indent="-533400" algn="l" rtl="0">
              <a:lnSpc>
                <a:spcPct val="100000"/>
              </a:lnSpc>
              <a:spcBef>
                <a:spcPts val="0"/>
              </a:spcBef>
              <a:spcAft>
                <a:spcPts val="0"/>
              </a:spcAft>
              <a:buSzPts val="3600"/>
              <a:buFont typeface="Oswald"/>
              <a:buChar char="●"/>
            </a:pPr>
            <a:r>
              <a:rPr lang="en-US" sz="3600">
                <a:latin typeface="Oswald"/>
                <a:ea typeface="Oswald"/>
                <a:cs typeface="Oswald"/>
                <a:sym typeface="Oswald"/>
              </a:rPr>
              <a:t>7:00am and lunch time daily or by appointment </a:t>
            </a:r>
            <a:endParaRPr sz="3600">
              <a:latin typeface="Oswald"/>
              <a:ea typeface="Oswald"/>
              <a:cs typeface="Oswald"/>
              <a:sym typeface="Oswald"/>
            </a:endParaRPr>
          </a:p>
          <a:p>
            <a:pPr marL="609600" lvl="0" indent="0" algn="l" rtl="0">
              <a:lnSpc>
                <a:spcPct val="100000"/>
              </a:lnSpc>
              <a:spcBef>
                <a:spcPts val="2100"/>
              </a:spcBef>
              <a:spcAft>
                <a:spcPts val="2100"/>
              </a:spcAft>
              <a:buNone/>
            </a:pPr>
            <a:r>
              <a:rPr lang="en-US" sz="3600">
                <a:latin typeface="Oswald"/>
                <a:ea typeface="Oswald"/>
                <a:cs typeface="Oswald"/>
                <a:sym typeface="Oswald"/>
              </a:rPr>
              <a:t>(scheduled in Room 165)</a:t>
            </a:r>
            <a:endParaRPr sz="3600">
              <a:latin typeface="Oswald"/>
              <a:ea typeface="Oswald"/>
              <a:cs typeface="Oswald"/>
              <a:sym typeface="Oswald"/>
            </a:endParaRPr>
          </a:p>
        </p:txBody>
      </p:sp>
      <p:pic>
        <p:nvPicPr>
          <p:cNvPr id="342" name="Google Shape;342;p53"/>
          <p:cNvPicPr preferRelativeResize="0"/>
          <p:nvPr/>
        </p:nvPicPr>
        <p:blipFill rotWithShape="1">
          <a:blip r:embed="rId3">
            <a:alphaModFix/>
          </a:blip>
          <a:srcRect t="9831" b="5922"/>
          <a:stretch/>
        </p:blipFill>
        <p:spPr>
          <a:xfrm>
            <a:off x="211533" y="1638600"/>
            <a:ext cx="6094767" cy="36740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54"/>
          <p:cNvPicPr preferRelativeResize="0"/>
          <p:nvPr/>
        </p:nvPicPr>
        <p:blipFill rotWithShape="1">
          <a:blip r:embed="rId3">
            <a:alphaModFix/>
          </a:blip>
          <a:srcRect/>
          <a:stretch/>
        </p:blipFill>
        <p:spPr>
          <a:xfrm>
            <a:off x="382050" y="149683"/>
            <a:ext cx="3614347" cy="1373048"/>
          </a:xfrm>
          <a:prstGeom prst="rect">
            <a:avLst/>
          </a:prstGeom>
          <a:noFill/>
          <a:ln>
            <a:noFill/>
          </a:ln>
        </p:spPr>
      </p:pic>
      <p:sp>
        <p:nvSpPr>
          <p:cNvPr id="348" name="Google Shape;348;p54"/>
          <p:cNvSpPr txBox="1">
            <a:spLocks noGrp="1"/>
          </p:cNvSpPr>
          <p:nvPr>
            <p:ph type="body" idx="1"/>
          </p:nvPr>
        </p:nvSpPr>
        <p:spPr>
          <a:xfrm>
            <a:off x="1137075" y="977011"/>
            <a:ext cx="10515600" cy="44136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500"/>
              <a:buNone/>
            </a:pPr>
            <a:r>
              <a:rPr lang="en-US" sz="2500">
                <a:latin typeface="Oswald"/>
                <a:ea typeface="Oswald"/>
                <a:cs typeface="Oswald"/>
                <a:sym typeface="Oswald"/>
              </a:rPr>
              <a:t>           What is Naviance / Family Connection?</a:t>
            </a:r>
            <a:endParaRPr>
              <a:latin typeface="Oswald"/>
              <a:ea typeface="Oswald"/>
              <a:cs typeface="Oswald"/>
              <a:sym typeface="Oswald"/>
            </a:endParaRPr>
          </a:p>
          <a:p>
            <a:pPr marL="0" lvl="0" indent="0" algn="ctr" rtl="0">
              <a:lnSpc>
                <a:spcPct val="80000"/>
              </a:lnSpc>
              <a:spcBef>
                <a:spcPts val="1100"/>
              </a:spcBef>
              <a:spcAft>
                <a:spcPts val="0"/>
              </a:spcAft>
              <a:buClr>
                <a:schemeClr val="dk1"/>
              </a:buClr>
              <a:buSzPts val="2500"/>
              <a:buNone/>
            </a:pPr>
            <a:endParaRPr sz="2500">
              <a:latin typeface="Oswald"/>
              <a:ea typeface="Oswald"/>
              <a:cs typeface="Oswald"/>
              <a:sym typeface="Oswald"/>
            </a:endParaRPr>
          </a:p>
          <a:p>
            <a:pPr marL="0" lvl="0" indent="0" algn="ctr" rtl="0">
              <a:lnSpc>
                <a:spcPct val="80000"/>
              </a:lnSpc>
              <a:spcBef>
                <a:spcPts val="1100"/>
              </a:spcBef>
              <a:spcAft>
                <a:spcPts val="0"/>
              </a:spcAft>
              <a:buClr>
                <a:schemeClr val="dk1"/>
              </a:buClr>
              <a:buSzPts val="2500"/>
              <a:buNone/>
            </a:pPr>
            <a:r>
              <a:rPr lang="en-US" sz="2500">
                <a:latin typeface="Oswald"/>
                <a:ea typeface="Oswald"/>
                <a:cs typeface="Oswald"/>
                <a:sym typeface="Oswald"/>
              </a:rPr>
              <a:t>Naviance / Family Connection is a FREE comprehensive, online program that assists students and parents with:</a:t>
            </a:r>
            <a:endParaRPr>
              <a:latin typeface="Oswald"/>
              <a:ea typeface="Oswald"/>
              <a:cs typeface="Oswald"/>
              <a:sym typeface="Oswald"/>
            </a:endParaRPr>
          </a:p>
          <a:p>
            <a:pPr marL="0" lvl="0" indent="0" algn="ctr" rtl="0">
              <a:lnSpc>
                <a:spcPct val="80000"/>
              </a:lnSpc>
              <a:spcBef>
                <a:spcPts val="1100"/>
              </a:spcBef>
              <a:spcAft>
                <a:spcPts val="0"/>
              </a:spcAft>
              <a:buClr>
                <a:schemeClr val="dk1"/>
              </a:buClr>
              <a:buSzPts val="2500"/>
              <a:buNone/>
            </a:pPr>
            <a:endParaRPr sz="2500">
              <a:latin typeface="Oswald"/>
              <a:ea typeface="Oswald"/>
              <a:cs typeface="Oswald"/>
              <a:sym typeface="Oswald"/>
            </a:endParaRPr>
          </a:p>
          <a:p>
            <a:pPr marL="241300" lvl="0" indent="-234950" algn="ctr" rtl="0">
              <a:lnSpc>
                <a:spcPct val="80000"/>
              </a:lnSpc>
              <a:spcBef>
                <a:spcPts val="1100"/>
              </a:spcBef>
              <a:spcAft>
                <a:spcPts val="0"/>
              </a:spcAft>
              <a:buClr>
                <a:schemeClr val="dk1"/>
              </a:buClr>
              <a:buSzPts val="2500"/>
              <a:buFont typeface="Oswald"/>
              <a:buChar char="•"/>
            </a:pPr>
            <a:r>
              <a:rPr lang="en-US" sz="2500">
                <a:latin typeface="Oswald"/>
                <a:ea typeface="Oswald"/>
                <a:cs typeface="Oswald"/>
                <a:sym typeface="Oswald"/>
              </a:rPr>
              <a:t>College and Career Planning</a:t>
            </a:r>
            <a:endParaRPr>
              <a:latin typeface="Oswald"/>
              <a:ea typeface="Oswald"/>
              <a:cs typeface="Oswald"/>
              <a:sym typeface="Oswald"/>
            </a:endParaRPr>
          </a:p>
          <a:p>
            <a:pPr marL="241300" lvl="0" indent="-234950" algn="ctr" rtl="0">
              <a:lnSpc>
                <a:spcPct val="80000"/>
              </a:lnSpc>
              <a:spcBef>
                <a:spcPts val="1100"/>
              </a:spcBef>
              <a:spcAft>
                <a:spcPts val="0"/>
              </a:spcAft>
              <a:buClr>
                <a:schemeClr val="dk1"/>
              </a:buClr>
              <a:buSzPts val="2500"/>
              <a:buFont typeface="Oswald"/>
              <a:buChar char="•"/>
            </a:pPr>
            <a:r>
              <a:rPr lang="en-US" sz="2500">
                <a:latin typeface="Oswald"/>
                <a:ea typeface="Oswald"/>
                <a:cs typeface="Oswald"/>
                <a:sym typeface="Oswald"/>
              </a:rPr>
              <a:t>College application Process</a:t>
            </a:r>
            <a:endParaRPr>
              <a:latin typeface="Oswald"/>
              <a:ea typeface="Oswald"/>
              <a:cs typeface="Oswald"/>
              <a:sym typeface="Oswald"/>
            </a:endParaRPr>
          </a:p>
          <a:p>
            <a:pPr marL="241300" lvl="0" indent="-234950" algn="ctr" rtl="0">
              <a:lnSpc>
                <a:spcPct val="80000"/>
              </a:lnSpc>
              <a:spcBef>
                <a:spcPts val="1100"/>
              </a:spcBef>
              <a:spcAft>
                <a:spcPts val="0"/>
              </a:spcAft>
              <a:buClr>
                <a:schemeClr val="dk1"/>
              </a:buClr>
              <a:buSzPts val="2500"/>
              <a:buFont typeface="Oswald"/>
              <a:buChar char="•"/>
            </a:pPr>
            <a:r>
              <a:rPr lang="en-US" sz="2500">
                <a:latin typeface="Oswald"/>
                <a:ea typeface="Oswald"/>
                <a:cs typeface="Oswald"/>
                <a:sym typeface="Oswald"/>
              </a:rPr>
              <a:t>Scholarship Searches</a:t>
            </a:r>
            <a:endParaRPr>
              <a:latin typeface="Oswald"/>
              <a:ea typeface="Oswald"/>
              <a:cs typeface="Oswald"/>
              <a:sym typeface="Oswald"/>
            </a:endParaRPr>
          </a:p>
          <a:p>
            <a:pPr marL="241300" lvl="0" indent="-76200" algn="ctr" rtl="0">
              <a:lnSpc>
                <a:spcPct val="80000"/>
              </a:lnSpc>
              <a:spcBef>
                <a:spcPts val="1100"/>
              </a:spcBef>
              <a:spcAft>
                <a:spcPts val="0"/>
              </a:spcAft>
              <a:buClr>
                <a:schemeClr val="dk1"/>
              </a:buClr>
              <a:buSzPts val="2500"/>
              <a:buNone/>
            </a:pPr>
            <a:endParaRPr sz="2500">
              <a:latin typeface="Oswald"/>
              <a:ea typeface="Oswald"/>
              <a:cs typeface="Oswald"/>
              <a:sym typeface="Oswald"/>
            </a:endParaRPr>
          </a:p>
          <a:p>
            <a:pPr marL="0" lvl="0" indent="0" algn="ctr" rtl="0">
              <a:lnSpc>
                <a:spcPct val="80000"/>
              </a:lnSpc>
              <a:spcBef>
                <a:spcPts val="1100"/>
              </a:spcBef>
              <a:spcAft>
                <a:spcPts val="0"/>
              </a:spcAft>
              <a:buClr>
                <a:schemeClr val="dk1"/>
              </a:buClr>
              <a:buSzPts val="2500"/>
              <a:buNone/>
            </a:pPr>
            <a:r>
              <a:rPr lang="en-US" sz="2500">
                <a:latin typeface="Oswald"/>
                <a:ea typeface="Oswald"/>
                <a:cs typeface="Oswald"/>
                <a:sym typeface="Oswald"/>
              </a:rPr>
              <a:t>*Allows counselors and teachers to submit electronic transcripts and letters. </a:t>
            </a:r>
            <a:endParaRPr sz="2500">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5"/>
          <p:cNvSpPr txBox="1">
            <a:spLocks noGrp="1"/>
          </p:cNvSpPr>
          <p:nvPr>
            <p:ph type="body" idx="1"/>
          </p:nvPr>
        </p:nvSpPr>
        <p:spPr>
          <a:xfrm>
            <a:off x="838200" y="1763486"/>
            <a:ext cx="10515600" cy="4413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a:t>Allows CHS to electronically send…</a:t>
            </a:r>
            <a:endParaRPr/>
          </a:p>
          <a:p>
            <a:pPr marL="0" lvl="0" indent="0" algn="ctr" rtl="0">
              <a:lnSpc>
                <a:spcPct val="90000"/>
              </a:lnSpc>
              <a:spcBef>
                <a:spcPts val="1100"/>
              </a:spcBef>
              <a:spcAft>
                <a:spcPts val="0"/>
              </a:spcAft>
              <a:buClr>
                <a:schemeClr val="dk1"/>
              </a:buClr>
              <a:buSzPts val="2800"/>
              <a:buNone/>
            </a:pPr>
            <a:endParaRPr/>
          </a:p>
          <a:p>
            <a:pPr marL="241300" lvl="0" indent="-228600" algn="ctr" rtl="0">
              <a:lnSpc>
                <a:spcPct val="90000"/>
              </a:lnSpc>
              <a:spcBef>
                <a:spcPts val="1100"/>
              </a:spcBef>
              <a:spcAft>
                <a:spcPts val="0"/>
              </a:spcAft>
              <a:buClr>
                <a:schemeClr val="dk1"/>
              </a:buClr>
              <a:buSzPts val="2800"/>
              <a:buChar char="•"/>
            </a:pPr>
            <a:r>
              <a:rPr lang="en-US"/>
              <a:t>Official Transcripts</a:t>
            </a:r>
            <a:endParaRPr/>
          </a:p>
          <a:p>
            <a:pPr marL="241300" lvl="0" indent="-228600" algn="ctr" rtl="0">
              <a:lnSpc>
                <a:spcPct val="90000"/>
              </a:lnSpc>
              <a:spcBef>
                <a:spcPts val="1100"/>
              </a:spcBef>
              <a:spcAft>
                <a:spcPts val="0"/>
              </a:spcAft>
              <a:buClr>
                <a:schemeClr val="dk1"/>
              </a:buClr>
              <a:buSzPts val="2800"/>
              <a:buChar char="•"/>
            </a:pPr>
            <a:r>
              <a:rPr lang="en-US"/>
              <a:t>Teacher Recommendations</a:t>
            </a:r>
            <a:endParaRPr/>
          </a:p>
          <a:p>
            <a:pPr marL="241300" lvl="0" indent="-228600" algn="ctr" rtl="0">
              <a:lnSpc>
                <a:spcPct val="90000"/>
              </a:lnSpc>
              <a:spcBef>
                <a:spcPts val="1100"/>
              </a:spcBef>
              <a:spcAft>
                <a:spcPts val="0"/>
              </a:spcAft>
              <a:buClr>
                <a:schemeClr val="dk1"/>
              </a:buClr>
              <a:buSzPts val="2800"/>
              <a:buChar char="•"/>
            </a:pPr>
            <a:r>
              <a:rPr lang="en-US"/>
              <a:t>Counselor Recommendations</a:t>
            </a:r>
            <a:endParaRPr/>
          </a:p>
          <a:p>
            <a:pPr marL="0" lvl="0" indent="0" algn="ctr" rtl="0">
              <a:lnSpc>
                <a:spcPct val="90000"/>
              </a:lnSpc>
              <a:spcBef>
                <a:spcPts val="1100"/>
              </a:spcBef>
              <a:spcAft>
                <a:spcPts val="0"/>
              </a:spcAft>
              <a:buClr>
                <a:schemeClr val="dk1"/>
              </a:buClr>
              <a:buSzPts val="2800"/>
              <a:buNone/>
            </a:pPr>
            <a:endParaRPr/>
          </a:p>
          <a:p>
            <a:pPr marL="0" lvl="0" indent="0" algn="ctr" rtl="0">
              <a:lnSpc>
                <a:spcPct val="90000"/>
              </a:lnSpc>
              <a:spcBef>
                <a:spcPts val="1100"/>
              </a:spcBef>
              <a:spcAft>
                <a:spcPts val="0"/>
              </a:spcAft>
              <a:buClr>
                <a:schemeClr val="dk1"/>
              </a:buClr>
              <a:buSzPts val="2800"/>
              <a:buNone/>
            </a:pPr>
            <a:r>
              <a:rPr lang="en-US"/>
              <a:t>…regardless of what application you use.</a:t>
            </a:r>
            <a:endParaRPr/>
          </a:p>
          <a:p>
            <a:pPr marL="241300" lvl="0" indent="-50800" algn="ctr" rtl="0">
              <a:lnSpc>
                <a:spcPct val="90000"/>
              </a:lnSpc>
              <a:spcBef>
                <a:spcPts val="1100"/>
              </a:spcBef>
              <a:spcAft>
                <a:spcPts val="0"/>
              </a:spcAft>
              <a:buClr>
                <a:schemeClr val="dk1"/>
              </a:buClr>
              <a:buSzPts val="2800"/>
              <a:buNone/>
            </a:pPr>
            <a:endParaRPr/>
          </a:p>
          <a:p>
            <a:pPr marL="0" lvl="0" indent="0" algn="ctr" rtl="0">
              <a:lnSpc>
                <a:spcPct val="90000"/>
              </a:lnSpc>
              <a:spcBef>
                <a:spcPts val="1100"/>
              </a:spcBef>
              <a:spcAft>
                <a:spcPts val="0"/>
              </a:spcAft>
              <a:buClr>
                <a:schemeClr val="dk1"/>
              </a:buClr>
              <a:buSzPts val="2800"/>
              <a:buNone/>
            </a:pPr>
            <a:endParaRPr/>
          </a:p>
          <a:p>
            <a:pPr marL="0" lvl="0" indent="0" algn="ctr" rtl="0">
              <a:lnSpc>
                <a:spcPct val="90000"/>
              </a:lnSpc>
              <a:spcBef>
                <a:spcPts val="1100"/>
              </a:spcBef>
              <a:spcAft>
                <a:spcPts val="0"/>
              </a:spcAft>
              <a:buClr>
                <a:schemeClr val="dk1"/>
              </a:buClr>
              <a:buSzPts val="2800"/>
              <a:buNone/>
            </a:pPr>
            <a:endParaRPr/>
          </a:p>
          <a:p>
            <a:pPr marL="0" lvl="0" indent="0" algn="ctr" rtl="0">
              <a:lnSpc>
                <a:spcPct val="90000"/>
              </a:lnSpc>
              <a:spcBef>
                <a:spcPts val="1100"/>
              </a:spcBef>
              <a:spcAft>
                <a:spcPts val="0"/>
              </a:spcAft>
              <a:buClr>
                <a:schemeClr val="dk1"/>
              </a:buClr>
              <a:buSzPts val="2800"/>
              <a:buNone/>
            </a:pPr>
            <a:endParaRPr/>
          </a:p>
        </p:txBody>
      </p:sp>
      <p:pic>
        <p:nvPicPr>
          <p:cNvPr id="354" name="Google Shape;354;p55"/>
          <p:cNvPicPr preferRelativeResize="0"/>
          <p:nvPr/>
        </p:nvPicPr>
        <p:blipFill rotWithShape="1">
          <a:blip r:embed="rId3">
            <a:alphaModFix/>
          </a:blip>
          <a:srcRect/>
          <a:stretch/>
        </p:blipFill>
        <p:spPr>
          <a:xfrm>
            <a:off x="3680794" y="231321"/>
            <a:ext cx="4830412" cy="1028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38"/>
          <p:cNvSpPr txBox="1"/>
          <p:nvPr/>
        </p:nvSpPr>
        <p:spPr>
          <a:xfrm>
            <a:off x="488150" y="316500"/>
            <a:ext cx="11498100" cy="643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chemeClr val="accent6"/>
                </a:solidFill>
                <a:latin typeface="Oswald"/>
                <a:ea typeface="Oswald"/>
                <a:cs typeface="Oswald"/>
                <a:sym typeface="Oswald"/>
              </a:rPr>
              <a:t>Agenda:</a:t>
            </a:r>
            <a:endParaRPr sz="4800" b="1">
              <a:solidFill>
                <a:schemeClr val="accent6"/>
              </a:solidFill>
              <a:latin typeface="Oswald"/>
              <a:ea typeface="Oswald"/>
              <a:cs typeface="Oswald"/>
              <a:sym typeface="Oswald"/>
            </a:endParaRPr>
          </a:p>
          <a:p>
            <a:pPr marL="0" marR="0" lvl="0" indent="0" algn="l" rtl="0">
              <a:spcBef>
                <a:spcPts val="0"/>
              </a:spcBef>
              <a:spcAft>
                <a:spcPts val="0"/>
              </a:spcAft>
              <a:buNone/>
            </a:pPr>
            <a:endParaRPr sz="900" b="1">
              <a:solidFill>
                <a:schemeClr val="accent6"/>
              </a:solidFill>
              <a:latin typeface="Oswald"/>
              <a:ea typeface="Oswald"/>
              <a:cs typeface="Oswald"/>
              <a:sym typeface="Oswald"/>
            </a:endParaRPr>
          </a:p>
          <a:p>
            <a:pPr marL="0" marR="0" lvl="0" indent="0" algn="l" rtl="0">
              <a:spcBef>
                <a:spcPts val="0"/>
              </a:spcBef>
              <a:spcAft>
                <a:spcPts val="0"/>
              </a:spcAft>
              <a:buNone/>
            </a:pPr>
            <a:endParaRPr sz="900" b="1">
              <a:solidFill>
                <a:schemeClr val="accent6"/>
              </a:solidFill>
              <a:latin typeface="Oswald"/>
              <a:ea typeface="Oswald"/>
              <a:cs typeface="Oswald"/>
              <a:sym typeface="Oswald"/>
            </a:endParaRPr>
          </a:p>
          <a:p>
            <a:pPr marL="457200" lvl="0" indent="-419100" algn="l" rtl="0">
              <a:spcBef>
                <a:spcPts val="0"/>
              </a:spcBef>
              <a:spcAft>
                <a:spcPts val="0"/>
              </a:spcAft>
              <a:buClr>
                <a:schemeClr val="dk1"/>
              </a:buClr>
              <a:buSzPts val="3000"/>
              <a:buFont typeface="Oswald"/>
              <a:buChar char="●"/>
            </a:pPr>
            <a:r>
              <a:rPr lang="en-US" sz="3000" b="1">
                <a:solidFill>
                  <a:schemeClr val="dk1"/>
                </a:solidFill>
                <a:latin typeface="Oswald"/>
                <a:ea typeface="Oswald"/>
                <a:cs typeface="Oswald"/>
                <a:sym typeface="Oswald"/>
              </a:rPr>
              <a:t>Graduation Requirements</a:t>
            </a:r>
            <a:endParaRPr sz="3000" b="1">
              <a:solidFill>
                <a:schemeClr val="dk1"/>
              </a:solidFill>
              <a:latin typeface="Oswald"/>
              <a:ea typeface="Oswald"/>
              <a:cs typeface="Oswald"/>
              <a:sym typeface="Oswald"/>
            </a:endParaRPr>
          </a:p>
          <a:p>
            <a:pPr marL="457200" lvl="0" indent="0" algn="l" rtl="0">
              <a:spcBef>
                <a:spcPts val="0"/>
              </a:spcBef>
              <a:spcAft>
                <a:spcPts val="0"/>
              </a:spcAft>
              <a:buNone/>
            </a:pPr>
            <a:endParaRPr sz="3000" b="1">
              <a:solidFill>
                <a:schemeClr val="dk1"/>
              </a:solidFill>
              <a:latin typeface="Oswald"/>
              <a:ea typeface="Oswald"/>
              <a:cs typeface="Oswald"/>
              <a:sym typeface="Oswald"/>
            </a:endParaRPr>
          </a:p>
          <a:p>
            <a:pPr marL="457200" lvl="0" indent="-419100" algn="l" rtl="0">
              <a:spcBef>
                <a:spcPts val="0"/>
              </a:spcBef>
              <a:spcAft>
                <a:spcPts val="0"/>
              </a:spcAft>
              <a:buClr>
                <a:schemeClr val="dk1"/>
              </a:buClr>
              <a:buSzPts val="3000"/>
              <a:buFont typeface="Oswald"/>
              <a:buChar char="●"/>
            </a:pPr>
            <a:r>
              <a:rPr lang="en-US" sz="3000" b="1">
                <a:solidFill>
                  <a:schemeClr val="dk1"/>
                </a:solidFill>
                <a:latin typeface="Oswald"/>
                <a:ea typeface="Oswald"/>
                <a:cs typeface="Oswald"/>
                <a:sym typeface="Oswald"/>
              </a:rPr>
              <a:t>College Admissions Components</a:t>
            </a:r>
            <a:endParaRPr sz="3000" b="1">
              <a:solidFill>
                <a:schemeClr val="dk1"/>
              </a:solidFill>
              <a:latin typeface="Oswald"/>
              <a:ea typeface="Oswald"/>
              <a:cs typeface="Oswald"/>
              <a:sym typeface="Oswald"/>
            </a:endParaRPr>
          </a:p>
          <a:p>
            <a:pPr marL="914400" lvl="1" indent="-419100" algn="l" rtl="0">
              <a:spcBef>
                <a:spcPts val="0"/>
              </a:spcBef>
              <a:spcAft>
                <a:spcPts val="0"/>
              </a:spcAft>
              <a:buClr>
                <a:schemeClr val="dk1"/>
              </a:buClr>
              <a:buSzPts val="3000"/>
              <a:buFont typeface="Oswald"/>
              <a:buChar char="○"/>
            </a:pPr>
            <a:r>
              <a:rPr lang="en-US" sz="3000" b="1">
                <a:solidFill>
                  <a:schemeClr val="dk1"/>
                </a:solidFill>
                <a:latin typeface="Oswald"/>
                <a:ea typeface="Oswald"/>
                <a:cs typeface="Oswald"/>
                <a:sym typeface="Oswald"/>
              </a:rPr>
              <a:t>Application</a:t>
            </a:r>
            <a:endParaRPr sz="3000" b="1">
              <a:solidFill>
                <a:schemeClr val="dk1"/>
              </a:solidFill>
              <a:latin typeface="Oswald"/>
              <a:ea typeface="Oswald"/>
              <a:cs typeface="Oswald"/>
              <a:sym typeface="Oswald"/>
            </a:endParaRPr>
          </a:p>
          <a:p>
            <a:pPr marL="914400" lvl="1" indent="-419100" algn="l" rtl="0">
              <a:spcBef>
                <a:spcPts val="0"/>
              </a:spcBef>
              <a:spcAft>
                <a:spcPts val="0"/>
              </a:spcAft>
              <a:buClr>
                <a:schemeClr val="dk1"/>
              </a:buClr>
              <a:buSzPts val="3000"/>
              <a:buFont typeface="Oswald"/>
              <a:buChar char="○"/>
            </a:pPr>
            <a:r>
              <a:rPr lang="en-US" sz="3000" b="1">
                <a:solidFill>
                  <a:schemeClr val="dk1"/>
                </a:solidFill>
                <a:latin typeface="Oswald"/>
                <a:ea typeface="Oswald"/>
                <a:cs typeface="Oswald"/>
                <a:sym typeface="Oswald"/>
              </a:rPr>
              <a:t>Official Transcript</a:t>
            </a:r>
            <a:endParaRPr sz="3000" b="1">
              <a:solidFill>
                <a:schemeClr val="dk1"/>
              </a:solidFill>
              <a:latin typeface="Oswald"/>
              <a:ea typeface="Oswald"/>
              <a:cs typeface="Oswald"/>
              <a:sym typeface="Oswald"/>
            </a:endParaRPr>
          </a:p>
          <a:p>
            <a:pPr marL="914400" lvl="1" indent="-419100" algn="l" rtl="0">
              <a:spcBef>
                <a:spcPts val="0"/>
              </a:spcBef>
              <a:spcAft>
                <a:spcPts val="0"/>
              </a:spcAft>
              <a:buClr>
                <a:schemeClr val="dk1"/>
              </a:buClr>
              <a:buSzPts val="3000"/>
              <a:buFont typeface="Oswald"/>
              <a:buChar char="○"/>
            </a:pPr>
            <a:r>
              <a:rPr lang="en-US" sz="3000" b="1">
                <a:solidFill>
                  <a:schemeClr val="dk1"/>
                </a:solidFill>
                <a:latin typeface="Oswald"/>
                <a:ea typeface="Oswald"/>
                <a:cs typeface="Oswald"/>
                <a:sym typeface="Oswald"/>
              </a:rPr>
              <a:t>SAT/ACT Report</a:t>
            </a:r>
            <a:endParaRPr sz="3000" b="1">
              <a:solidFill>
                <a:schemeClr val="dk1"/>
              </a:solidFill>
              <a:latin typeface="Oswald"/>
              <a:ea typeface="Oswald"/>
              <a:cs typeface="Oswald"/>
              <a:sym typeface="Oswald"/>
            </a:endParaRPr>
          </a:p>
          <a:p>
            <a:pPr marL="914400" lvl="1" indent="-419100" algn="l" rtl="0">
              <a:spcBef>
                <a:spcPts val="0"/>
              </a:spcBef>
              <a:spcAft>
                <a:spcPts val="0"/>
              </a:spcAft>
              <a:buClr>
                <a:schemeClr val="dk1"/>
              </a:buClr>
              <a:buSzPts val="3000"/>
              <a:buFont typeface="Oswald"/>
              <a:buChar char="○"/>
            </a:pPr>
            <a:r>
              <a:rPr lang="en-US" sz="3000" b="1">
                <a:solidFill>
                  <a:schemeClr val="dk1"/>
                </a:solidFill>
                <a:latin typeface="Oswald"/>
                <a:ea typeface="Oswald"/>
                <a:cs typeface="Oswald"/>
                <a:sym typeface="Oswald"/>
              </a:rPr>
              <a:t>Letters of Recommendation</a:t>
            </a:r>
            <a:endParaRPr sz="3000" b="1">
              <a:solidFill>
                <a:schemeClr val="dk1"/>
              </a:solidFill>
              <a:latin typeface="Oswald"/>
              <a:ea typeface="Oswald"/>
              <a:cs typeface="Oswald"/>
              <a:sym typeface="Oswald"/>
            </a:endParaRPr>
          </a:p>
          <a:p>
            <a:pPr marL="914400" lvl="1" indent="-419100" algn="l" rtl="0">
              <a:spcBef>
                <a:spcPts val="0"/>
              </a:spcBef>
              <a:spcAft>
                <a:spcPts val="0"/>
              </a:spcAft>
              <a:buClr>
                <a:schemeClr val="dk1"/>
              </a:buClr>
              <a:buSzPts val="3000"/>
              <a:buFont typeface="Oswald"/>
              <a:buChar char="○"/>
            </a:pPr>
            <a:r>
              <a:rPr lang="en-US" sz="3000" b="1">
                <a:solidFill>
                  <a:schemeClr val="dk1"/>
                </a:solidFill>
                <a:latin typeface="Oswald"/>
                <a:ea typeface="Oswald"/>
                <a:cs typeface="Oswald"/>
                <a:sym typeface="Oswald"/>
              </a:rPr>
              <a:t>Financial Aid</a:t>
            </a:r>
            <a:endParaRPr sz="3000" b="1">
              <a:solidFill>
                <a:schemeClr val="dk1"/>
              </a:solidFill>
              <a:latin typeface="Oswald"/>
              <a:ea typeface="Oswald"/>
              <a:cs typeface="Oswald"/>
              <a:sym typeface="Oswald"/>
            </a:endParaRPr>
          </a:p>
          <a:p>
            <a:pPr marL="914400" lvl="0" indent="0" algn="l" rtl="0">
              <a:spcBef>
                <a:spcPts val="0"/>
              </a:spcBef>
              <a:spcAft>
                <a:spcPts val="0"/>
              </a:spcAft>
              <a:buNone/>
            </a:pPr>
            <a:endParaRPr sz="3000" b="1">
              <a:solidFill>
                <a:schemeClr val="dk1"/>
              </a:solidFill>
              <a:latin typeface="Oswald"/>
              <a:ea typeface="Oswald"/>
              <a:cs typeface="Oswald"/>
              <a:sym typeface="Oswald"/>
            </a:endParaRPr>
          </a:p>
          <a:p>
            <a:pPr marL="457200" lvl="0" indent="-419100" algn="l" rtl="0">
              <a:spcBef>
                <a:spcPts val="0"/>
              </a:spcBef>
              <a:spcAft>
                <a:spcPts val="0"/>
              </a:spcAft>
              <a:buClr>
                <a:schemeClr val="dk1"/>
              </a:buClr>
              <a:buSzPts val="3000"/>
              <a:buFont typeface="Oswald"/>
              <a:buChar char="●"/>
            </a:pPr>
            <a:r>
              <a:rPr lang="en-US" sz="3000" b="1">
                <a:solidFill>
                  <a:schemeClr val="dk1"/>
                </a:solidFill>
                <a:latin typeface="Oswald"/>
                <a:ea typeface="Oswald"/>
                <a:cs typeface="Oswald"/>
                <a:sym typeface="Oswald"/>
              </a:rPr>
              <a:t>Naviance/Family Connection</a:t>
            </a:r>
            <a:endParaRPr sz="3000" b="1">
              <a:solidFill>
                <a:schemeClr val="dk1"/>
              </a:solidFill>
              <a:latin typeface="Oswald"/>
              <a:ea typeface="Oswald"/>
              <a:cs typeface="Oswald"/>
              <a:sym typeface="Oswald"/>
            </a:endParaRPr>
          </a:p>
          <a:p>
            <a:pPr marL="457200" lvl="0" indent="0" algn="l" rtl="0">
              <a:spcBef>
                <a:spcPts val="0"/>
              </a:spcBef>
              <a:spcAft>
                <a:spcPts val="0"/>
              </a:spcAft>
              <a:buNone/>
            </a:pPr>
            <a:endParaRPr b="1">
              <a:solidFill>
                <a:schemeClr val="dk1"/>
              </a:solidFill>
              <a:latin typeface="Oswald"/>
              <a:ea typeface="Oswald"/>
              <a:cs typeface="Oswald"/>
              <a:sym typeface="Oswald"/>
            </a:endParaRPr>
          </a:p>
          <a:p>
            <a:pPr marL="457200" lvl="0" indent="-419100" algn="l" rtl="0">
              <a:spcBef>
                <a:spcPts val="0"/>
              </a:spcBef>
              <a:spcAft>
                <a:spcPts val="0"/>
              </a:spcAft>
              <a:buClr>
                <a:schemeClr val="dk1"/>
              </a:buClr>
              <a:buSzPts val="3000"/>
              <a:buFont typeface="Oswald"/>
              <a:buChar char="●"/>
            </a:pPr>
            <a:r>
              <a:rPr lang="en-US" sz="3000" b="1">
                <a:solidFill>
                  <a:schemeClr val="dk1"/>
                </a:solidFill>
                <a:latin typeface="Oswald"/>
                <a:ea typeface="Oswald"/>
                <a:cs typeface="Oswald"/>
                <a:sym typeface="Oswald"/>
              </a:rPr>
              <a:t>Q&amp;A</a:t>
            </a:r>
            <a:endParaRPr sz="3000" b="1">
              <a:solidFill>
                <a:schemeClr val="dk1"/>
              </a:solidFill>
              <a:latin typeface="Oswald"/>
              <a:ea typeface="Oswald"/>
              <a:cs typeface="Oswald"/>
              <a:sym typeface="Oswald"/>
            </a:endParaRPr>
          </a:p>
          <a:p>
            <a:pPr marL="0" lvl="0" indent="0" algn="l" rtl="0">
              <a:spcBef>
                <a:spcPts val="0"/>
              </a:spcBef>
              <a:spcAft>
                <a:spcPts val="0"/>
              </a:spcAft>
              <a:buSzPts val="1100"/>
              <a:buNone/>
            </a:pPr>
            <a:endParaRPr sz="3600" b="1">
              <a:solidFill>
                <a:schemeClr val="dk1"/>
              </a:solidFill>
              <a:latin typeface="Oswald"/>
              <a:ea typeface="Oswald"/>
              <a:cs typeface="Oswald"/>
              <a:sym typeface="Oswald"/>
            </a:endParaRPr>
          </a:p>
          <a:p>
            <a:pPr marL="0" marR="0" lvl="0" indent="0" algn="l" rtl="0">
              <a:spcBef>
                <a:spcPts val="0"/>
              </a:spcBef>
              <a:spcAft>
                <a:spcPts val="0"/>
              </a:spcAft>
              <a:buNone/>
            </a:pPr>
            <a:endParaRPr sz="2400" b="1">
              <a:solidFill>
                <a:schemeClr val="dk1"/>
              </a:solidFill>
              <a:latin typeface="Oswald"/>
              <a:ea typeface="Oswald"/>
              <a:cs typeface="Oswald"/>
              <a:sym typeface="Oswald"/>
            </a:endParaRPr>
          </a:p>
          <a:p>
            <a:pPr marL="0" marR="0" lvl="0" indent="0" algn="l" rtl="0">
              <a:spcBef>
                <a:spcPts val="0"/>
              </a:spcBef>
              <a:spcAft>
                <a:spcPts val="0"/>
              </a:spcAft>
              <a:buNone/>
            </a:pPr>
            <a:endParaRPr sz="2400" b="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pic>
        <p:nvPicPr>
          <p:cNvPr id="228" name="Google Shape;228;p38"/>
          <p:cNvPicPr preferRelativeResize="0"/>
          <p:nvPr/>
        </p:nvPicPr>
        <p:blipFill>
          <a:blip r:embed="rId3">
            <a:alphaModFix/>
          </a:blip>
          <a:stretch>
            <a:fillRect/>
          </a:stretch>
        </p:blipFill>
        <p:spPr>
          <a:xfrm>
            <a:off x="6334775" y="1659800"/>
            <a:ext cx="5447000" cy="4000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56"/>
          <p:cNvPicPr preferRelativeResize="0"/>
          <p:nvPr/>
        </p:nvPicPr>
        <p:blipFill rotWithShape="1">
          <a:blip r:embed="rId3">
            <a:alphaModFix/>
          </a:blip>
          <a:srcRect/>
          <a:stretch/>
        </p:blipFill>
        <p:spPr>
          <a:xfrm>
            <a:off x="1060450" y="1033950"/>
            <a:ext cx="9785350" cy="5692287"/>
          </a:xfrm>
          <a:prstGeom prst="rect">
            <a:avLst/>
          </a:prstGeom>
          <a:noFill/>
          <a:ln>
            <a:noFill/>
          </a:ln>
        </p:spPr>
      </p:pic>
      <p:sp>
        <p:nvSpPr>
          <p:cNvPr id="360" name="Google Shape;360;p56"/>
          <p:cNvSpPr/>
          <p:nvPr/>
        </p:nvSpPr>
        <p:spPr>
          <a:xfrm>
            <a:off x="5778500" y="4533900"/>
            <a:ext cx="2705100" cy="71130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56"/>
          <p:cNvSpPr/>
          <p:nvPr/>
        </p:nvSpPr>
        <p:spPr>
          <a:xfrm>
            <a:off x="8813800" y="4667250"/>
            <a:ext cx="1498500" cy="444600"/>
          </a:xfrm>
          <a:prstGeom prst="leftArrow">
            <a:avLst>
              <a:gd name="adj1" fmla="val 50000"/>
              <a:gd name="adj2" fmla="val 50000"/>
            </a:avLst>
          </a:prstGeom>
          <a:solidFill>
            <a:srgbClr val="FF000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56"/>
          <p:cNvSpPr txBox="1"/>
          <p:nvPr/>
        </p:nvSpPr>
        <p:spPr>
          <a:xfrm>
            <a:off x="1060450" y="393700"/>
            <a:ext cx="9378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STEP 1: Log on to Naviance and click on “Colleges I’m Applying To.”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57"/>
          <p:cNvPicPr preferRelativeResize="0"/>
          <p:nvPr/>
        </p:nvPicPr>
        <p:blipFill rotWithShape="1">
          <a:blip r:embed="rId3">
            <a:alphaModFix/>
          </a:blip>
          <a:srcRect/>
          <a:stretch/>
        </p:blipFill>
        <p:spPr>
          <a:xfrm>
            <a:off x="331788" y="1650999"/>
            <a:ext cx="11525519" cy="4943476"/>
          </a:xfrm>
          <a:prstGeom prst="rect">
            <a:avLst/>
          </a:prstGeom>
          <a:noFill/>
          <a:ln>
            <a:noFill/>
          </a:ln>
        </p:spPr>
      </p:pic>
      <p:sp>
        <p:nvSpPr>
          <p:cNvPr id="368" name="Google Shape;368;p57"/>
          <p:cNvSpPr txBox="1"/>
          <p:nvPr/>
        </p:nvSpPr>
        <p:spPr>
          <a:xfrm>
            <a:off x="331788" y="609600"/>
            <a:ext cx="97521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STEP 2: Click “Match Accounts” and follow prompts.</a:t>
            </a:r>
            <a:endParaRPr/>
          </a:p>
        </p:txBody>
      </p:sp>
      <p:sp>
        <p:nvSpPr>
          <p:cNvPr id="369" name="Google Shape;369;p57"/>
          <p:cNvSpPr/>
          <p:nvPr/>
        </p:nvSpPr>
        <p:spPr>
          <a:xfrm>
            <a:off x="10083800" y="3238500"/>
            <a:ext cx="1773600" cy="698400"/>
          </a:xfrm>
          <a:prstGeom prst="ellipse">
            <a:avLst/>
          </a:prstGeom>
          <a:no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57"/>
          <p:cNvSpPr/>
          <p:nvPr/>
        </p:nvSpPr>
        <p:spPr>
          <a:xfrm>
            <a:off x="8547100" y="3340100"/>
            <a:ext cx="1346100" cy="495300"/>
          </a:xfrm>
          <a:prstGeom prst="rightArrow">
            <a:avLst>
              <a:gd name="adj1" fmla="val 50000"/>
              <a:gd name="adj2" fmla="val 50000"/>
            </a:avLst>
          </a:prstGeom>
          <a:solidFill>
            <a:srgbClr val="FFFF0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58"/>
          <p:cNvPicPr preferRelativeResize="0"/>
          <p:nvPr/>
        </p:nvPicPr>
        <p:blipFill rotWithShape="1">
          <a:blip r:embed="rId3">
            <a:alphaModFix/>
          </a:blip>
          <a:srcRect/>
          <a:stretch/>
        </p:blipFill>
        <p:spPr>
          <a:xfrm>
            <a:off x="1612900" y="1049481"/>
            <a:ext cx="8788401" cy="5592619"/>
          </a:xfrm>
          <a:prstGeom prst="rect">
            <a:avLst/>
          </a:prstGeom>
          <a:noFill/>
          <a:ln>
            <a:noFill/>
          </a:ln>
        </p:spPr>
      </p:pic>
      <p:sp>
        <p:nvSpPr>
          <p:cNvPr id="376" name="Google Shape;376;p58"/>
          <p:cNvSpPr txBox="1"/>
          <p:nvPr/>
        </p:nvSpPr>
        <p:spPr>
          <a:xfrm>
            <a:off x="1253765" y="241300"/>
            <a:ext cx="9775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You will know you have matched successfully when the bar turns green.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59"/>
          <p:cNvPicPr preferRelativeResize="0"/>
          <p:nvPr/>
        </p:nvPicPr>
        <p:blipFill rotWithShape="1">
          <a:blip r:embed="rId3">
            <a:alphaModFix/>
          </a:blip>
          <a:srcRect/>
          <a:stretch/>
        </p:blipFill>
        <p:spPr>
          <a:xfrm>
            <a:off x="1060450" y="1173897"/>
            <a:ext cx="9597886" cy="5450741"/>
          </a:xfrm>
          <a:prstGeom prst="rect">
            <a:avLst/>
          </a:prstGeom>
          <a:noFill/>
          <a:ln>
            <a:noFill/>
          </a:ln>
        </p:spPr>
      </p:pic>
      <p:sp>
        <p:nvSpPr>
          <p:cNvPr id="382" name="Google Shape;382;p59"/>
          <p:cNvSpPr/>
          <p:nvPr/>
        </p:nvSpPr>
        <p:spPr>
          <a:xfrm>
            <a:off x="3213100" y="2019300"/>
            <a:ext cx="7239000" cy="62220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59"/>
          <p:cNvSpPr txBox="1"/>
          <p:nvPr/>
        </p:nvSpPr>
        <p:spPr>
          <a:xfrm>
            <a:off x="1060450" y="228600"/>
            <a:ext cx="97218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Before submitting your blue transcript request card to Ms. Geisler, upload schools to your “College’s I’m Applying To” list by searching for college’s…</a:t>
            </a:r>
            <a:endParaRPr/>
          </a:p>
        </p:txBody>
      </p:sp>
      <p:sp>
        <p:nvSpPr>
          <p:cNvPr id="384" name="Google Shape;384;p59"/>
          <p:cNvSpPr/>
          <p:nvPr/>
        </p:nvSpPr>
        <p:spPr>
          <a:xfrm>
            <a:off x="4572000" y="1275497"/>
            <a:ext cx="342900" cy="660300"/>
          </a:xfrm>
          <a:prstGeom prst="down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60"/>
          <p:cNvPicPr preferRelativeResize="0"/>
          <p:nvPr/>
        </p:nvPicPr>
        <p:blipFill rotWithShape="1">
          <a:blip r:embed="rId3">
            <a:alphaModFix/>
          </a:blip>
          <a:srcRect/>
          <a:stretch/>
        </p:blipFill>
        <p:spPr>
          <a:xfrm>
            <a:off x="1663700" y="1288957"/>
            <a:ext cx="8978899" cy="5264243"/>
          </a:xfrm>
          <a:prstGeom prst="rect">
            <a:avLst/>
          </a:prstGeom>
          <a:noFill/>
          <a:ln>
            <a:noFill/>
          </a:ln>
        </p:spPr>
      </p:pic>
      <p:sp>
        <p:nvSpPr>
          <p:cNvPr id="390" name="Google Shape;390;p60"/>
          <p:cNvSpPr/>
          <p:nvPr/>
        </p:nvSpPr>
        <p:spPr>
          <a:xfrm>
            <a:off x="8432800" y="6134100"/>
            <a:ext cx="1524000" cy="33420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60"/>
          <p:cNvSpPr txBox="1"/>
          <p:nvPr/>
        </p:nvSpPr>
        <p:spPr>
          <a:xfrm>
            <a:off x="1663700" y="431800"/>
            <a:ext cx="9436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…and clicking “I’m Applying To” at the bottom of your school’s page.</a:t>
            </a:r>
            <a:endParaRPr/>
          </a:p>
        </p:txBody>
      </p:sp>
      <p:sp>
        <p:nvSpPr>
          <p:cNvPr id="392" name="Google Shape;392;p60"/>
          <p:cNvSpPr/>
          <p:nvPr/>
        </p:nvSpPr>
        <p:spPr>
          <a:xfrm>
            <a:off x="8710367" y="4053525"/>
            <a:ext cx="1029600" cy="1866600"/>
          </a:xfrm>
          <a:prstGeom prst="down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61"/>
          <p:cNvPicPr preferRelativeResize="0">
            <a:picLocks noGrp="1"/>
          </p:cNvPicPr>
          <p:nvPr>
            <p:ph type="body" idx="1"/>
          </p:nvPr>
        </p:nvPicPr>
        <p:blipFill rotWithShape="1">
          <a:blip r:embed="rId3">
            <a:alphaModFix/>
          </a:blip>
          <a:srcRect/>
          <a:stretch/>
        </p:blipFill>
        <p:spPr>
          <a:xfrm>
            <a:off x="7524384" y="1233975"/>
            <a:ext cx="3669300" cy="4991100"/>
          </a:xfrm>
          <a:prstGeom prst="rect">
            <a:avLst/>
          </a:prstGeom>
          <a:noFill/>
          <a:ln>
            <a:noFill/>
          </a:ln>
        </p:spPr>
      </p:pic>
      <p:sp>
        <p:nvSpPr>
          <p:cNvPr id="398" name="Google Shape;398;p61"/>
          <p:cNvSpPr txBox="1"/>
          <p:nvPr/>
        </p:nvSpPr>
        <p:spPr>
          <a:xfrm>
            <a:off x="725475" y="526600"/>
            <a:ext cx="6717900" cy="520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chemeClr val="accent6"/>
                </a:solidFill>
                <a:latin typeface="PT Sans Narrow"/>
                <a:ea typeface="PT Sans Narrow"/>
                <a:cs typeface="PT Sans Narrow"/>
                <a:sym typeface="PT Sans Narrow"/>
              </a:rPr>
              <a:t>My College Applications</a:t>
            </a:r>
            <a:endParaRPr sz="4400" b="1">
              <a:solidFill>
                <a:schemeClr val="accent6"/>
              </a:solidFill>
              <a:latin typeface="PT Sans Narrow"/>
              <a:ea typeface="PT Sans Narrow"/>
              <a:cs typeface="PT Sans Narrow"/>
              <a:sym typeface="PT Sans Narrow"/>
            </a:endParaRPr>
          </a:p>
          <a:p>
            <a:pPr marL="0" marR="0" lvl="0" indent="0" algn="l" rtl="0">
              <a:spcBef>
                <a:spcPts val="0"/>
              </a:spcBef>
              <a:spcAft>
                <a:spcPts val="0"/>
              </a:spcAft>
              <a:buNone/>
            </a:pPr>
            <a:endParaRPr sz="19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*Common Application</a:t>
            </a:r>
            <a:endParaRPr sz="1500">
              <a:latin typeface="Calibri"/>
              <a:ea typeface="Calibri"/>
              <a:cs typeface="Calibri"/>
              <a:sym typeface="Calibri"/>
            </a:endParaRPr>
          </a:p>
          <a:p>
            <a:pPr marL="342900" marR="0" lvl="0" indent="-349250" algn="l" rtl="0">
              <a:spcBef>
                <a:spcPts val="0"/>
              </a:spcBef>
              <a:spcAft>
                <a:spcPts val="0"/>
              </a:spcAft>
              <a:buClr>
                <a:schemeClr val="dk1"/>
              </a:buClr>
              <a:buSzPts val="1900"/>
              <a:buFont typeface="Calibri"/>
              <a:buAutoNum type="arabicParenR"/>
            </a:pPr>
            <a:r>
              <a:rPr lang="en-US" sz="1900">
                <a:solidFill>
                  <a:schemeClr val="dk1"/>
                </a:solidFill>
                <a:latin typeface="Calibri"/>
                <a:ea typeface="Calibri"/>
                <a:cs typeface="Calibri"/>
                <a:sym typeface="Calibri"/>
              </a:rPr>
              <a:t>What is it?</a:t>
            </a:r>
            <a:endParaRPr sz="1500">
              <a:latin typeface="Calibri"/>
              <a:ea typeface="Calibri"/>
              <a:cs typeface="Calibri"/>
              <a:sym typeface="Calibri"/>
            </a:endParaRPr>
          </a:p>
          <a:p>
            <a:pPr marL="342900" marR="0" lvl="0" indent="-349250" algn="l" rtl="0">
              <a:spcBef>
                <a:spcPts val="0"/>
              </a:spcBef>
              <a:spcAft>
                <a:spcPts val="0"/>
              </a:spcAft>
              <a:buClr>
                <a:schemeClr val="dk1"/>
              </a:buClr>
              <a:buSzPts val="1900"/>
              <a:buFont typeface="Calibri"/>
              <a:buAutoNum type="arabicParenR"/>
            </a:pPr>
            <a:r>
              <a:rPr lang="en-US" sz="1900">
                <a:solidFill>
                  <a:schemeClr val="dk1"/>
                </a:solidFill>
                <a:latin typeface="Calibri"/>
                <a:ea typeface="Calibri"/>
                <a:cs typeface="Calibri"/>
                <a:sym typeface="Calibri"/>
              </a:rPr>
              <a:t>Do I have to apply via Common App if the school accepts it?</a:t>
            </a:r>
            <a:endParaRPr sz="1500">
              <a:latin typeface="Calibri"/>
              <a:ea typeface="Calibri"/>
              <a:cs typeface="Calibri"/>
              <a:sym typeface="Calibri"/>
            </a:endParaRPr>
          </a:p>
          <a:p>
            <a:pPr marL="342900" marR="0" lvl="0" indent="-349250" algn="l" rtl="0">
              <a:spcBef>
                <a:spcPts val="0"/>
              </a:spcBef>
              <a:spcAft>
                <a:spcPts val="0"/>
              </a:spcAft>
              <a:buClr>
                <a:schemeClr val="dk1"/>
              </a:buClr>
              <a:buSzPts val="1900"/>
              <a:buFont typeface="Calibri"/>
              <a:buAutoNum type="arabicParenR"/>
            </a:pPr>
            <a:r>
              <a:rPr lang="en-US" sz="1900">
                <a:solidFill>
                  <a:schemeClr val="dk1"/>
                </a:solidFill>
                <a:latin typeface="Calibri"/>
                <a:ea typeface="Calibri"/>
                <a:cs typeface="Calibri"/>
                <a:sym typeface="Calibri"/>
              </a:rPr>
              <a:t>When can I begin completing it?</a:t>
            </a:r>
            <a:endParaRPr sz="1500">
              <a:latin typeface="Calibri"/>
              <a:ea typeface="Calibri"/>
              <a:cs typeface="Calibri"/>
              <a:sym typeface="Calibri"/>
            </a:endParaRPr>
          </a:p>
          <a:p>
            <a:pPr marL="342900" marR="0" lvl="0" indent="-349250" algn="l" rtl="0">
              <a:spcBef>
                <a:spcPts val="0"/>
              </a:spcBef>
              <a:spcAft>
                <a:spcPts val="0"/>
              </a:spcAft>
              <a:buClr>
                <a:schemeClr val="dk1"/>
              </a:buClr>
              <a:buSzPts val="1900"/>
              <a:buFont typeface="Calibri"/>
              <a:buAutoNum type="arabicParenR"/>
            </a:pPr>
            <a:r>
              <a:rPr lang="en-US" sz="1900">
                <a:solidFill>
                  <a:schemeClr val="dk1"/>
                </a:solidFill>
                <a:latin typeface="Calibri"/>
                <a:ea typeface="Calibri"/>
                <a:cs typeface="Calibri"/>
                <a:sym typeface="Calibri"/>
              </a:rPr>
              <a:t>How does information get from the Common App to my colleges?</a:t>
            </a:r>
            <a:endParaRPr sz="1500">
              <a:latin typeface="Calibri"/>
              <a:ea typeface="Calibri"/>
              <a:cs typeface="Calibri"/>
              <a:sym typeface="Calibri"/>
            </a:endParaRPr>
          </a:p>
          <a:p>
            <a:pPr marL="342900" marR="0" lvl="0" indent="-349250" algn="l" rtl="0">
              <a:spcBef>
                <a:spcPts val="0"/>
              </a:spcBef>
              <a:spcAft>
                <a:spcPts val="0"/>
              </a:spcAft>
              <a:buClr>
                <a:schemeClr val="dk1"/>
              </a:buClr>
              <a:buSzPts val="1900"/>
              <a:buFont typeface="Calibri"/>
              <a:buAutoNum type="arabicParenR"/>
            </a:pPr>
            <a:r>
              <a:rPr lang="en-US" sz="1900">
                <a:solidFill>
                  <a:schemeClr val="dk1"/>
                </a:solidFill>
                <a:latin typeface="Calibri"/>
                <a:ea typeface="Calibri"/>
                <a:cs typeface="Calibri"/>
                <a:sym typeface="Calibri"/>
              </a:rPr>
              <a:t>How do you link Common App to Naviance / Family Connection?</a:t>
            </a:r>
            <a:endParaRPr sz="1500">
              <a:latin typeface="Calibri"/>
              <a:ea typeface="Calibri"/>
              <a:cs typeface="Calibri"/>
              <a:sym typeface="Calibri"/>
            </a:endParaRPr>
          </a:p>
          <a:p>
            <a:pPr marL="0" marR="0" lvl="0" indent="0" algn="l" rtl="0">
              <a:spcBef>
                <a:spcPts val="0"/>
              </a:spcBef>
              <a:spcAft>
                <a:spcPts val="0"/>
              </a:spcAft>
              <a:buNone/>
            </a:pPr>
            <a:endParaRPr sz="19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*Coalition Application</a:t>
            </a:r>
            <a:endParaRPr sz="1500">
              <a:latin typeface="Calibri"/>
              <a:ea typeface="Calibri"/>
              <a:cs typeface="Calibri"/>
              <a:sym typeface="Calibri"/>
            </a:endParaRPr>
          </a:p>
          <a:p>
            <a:pPr marL="0" marR="0" lvl="0" indent="0" algn="l" rtl="0">
              <a:spcBef>
                <a:spcPts val="0"/>
              </a:spcBef>
              <a:spcAft>
                <a:spcPts val="0"/>
              </a:spcAft>
              <a:buNone/>
            </a:pPr>
            <a:r>
              <a:rPr lang="en-US" sz="1900">
                <a:solidFill>
                  <a:schemeClr val="dk1"/>
                </a:solidFill>
                <a:latin typeface="Calibri"/>
                <a:ea typeface="Calibri"/>
                <a:cs typeface="Calibri"/>
                <a:sym typeface="Calibri"/>
              </a:rPr>
              <a:t>See list of participating schools in senior packet or at:</a:t>
            </a:r>
            <a:endParaRPr sz="1500">
              <a:latin typeface="Calibri"/>
              <a:ea typeface="Calibri"/>
              <a:cs typeface="Calibri"/>
              <a:sym typeface="Calibri"/>
            </a:endParaRPr>
          </a:p>
          <a:p>
            <a:pPr marL="0" marR="0" lvl="0" indent="0" algn="l" rtl="0">
              <a:spcBef>
                <a:spcPts val="0"/>
              </a:spcBef>
              <a:spcAft>
                <a:spcPts val="0"/>
              </a:spcAft>
              <a:buNone/>
            </a:pPr>
            <a:r>
              <a:rPr lang="en-US" sz="1900" u="sng">
                <a:solidFill>
                  <a:schemeClr val="dk1"/>
                </a:solidFill>
                <a:latin typeface="Calibri"/>
                <a:ea typeface="Calibri"/>
                <a:cs typeface="Calibri"/>
                <a:sym typeface="Calibri"/>
              </a:rPr>
              <a:t>coalitionforcollegeaccess.org.</a:t>
            </a:r>
            <a:endParaRPr sz="1500">
              <a:latin typeface="Calibri"/>
              <a:ea typeface="Calibri"/>
              <a:cs typeface="Calibri"/>
              <a:sym typeface="Calibri"/>
            </a:endParaRPr>
          </a:p>
          <a:p>
            <a:pPr marL="0" marR="0" lvl="0" indent="0" algn="l" rtl="0">
              <a:spcBef>
                <a:spcPts val="0"/>
              </a:spcBef>
              <a:spcAft>
                <a:spcPts val="0"/>
              </a:spcAft>
              <a:buNone/>
            </a:pPr>
            <a:endParaRPr sz="19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*School’s Application</a:t>
            </a:r>
            <a:endParaRPr sz="1500">
              <a:latin typeface="Calibri"/>
              <a:ea typeface="Calibri"/>
              <a:cs typeface="Calibri"/>
              <a:sym typeface="Calibri"/>
            </a:endParaRPr>
          </a:p>
          <a:p>
            <a:pPr marL="0" marR="0" lvl="0" indent="0" algn="l" rtl="0">
              <a:spcBef>
                <a:spcPts val="0"/>
              </a:spcBef>
              <a:spcAft>
                <a:spcPts val="0"/>
              </a:spcAft>
              <a:buNone/>
            </a:pPr>
            <a:r>
              <a:rPr lang="en-US" sz="1900">
                <a:solidFill>
                  <a:schemeClr val="dk1"/>
                </a:solidFill>
                <a:latin typeface="Calibri"/>
                <a:ea typeface="Calibri"/>
                <a:cs typeface="Calibri"/>
                <a:sym typeface="Calibri"/>
              </a:rPr>
              <a:t>Available on each college’s website.</a:t>
            </a:r>
            <a:endParaRPr sz="19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2"/>
          <p:cNvSpPr txBox="1">
            <a:spLocks noGrp="1"/>
          </p:cNvSpPr>
          <p:nvPr>
            <p:ph type="title"/>
          </p:nvPr>
        </p:nvSpPr>
        <p:spPr>
          <a:xfrm>
            <a:off x="838200" y="-20557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300" b="1">
                <a:solidFill>
                  <a:srgbClr val="FF9900"/>
                </a:solidFill>
                <a:latin typeface="PT Sans"/>
                <a:ea typeface="PT Sans"/>
                <a:cs typeface="PT Sans"/>
                <a:sym typeface="PT Sans"/>
              </a:rPr>
              <a:t>Application Deadlines</a:t>
            </a:r>
            <a:endParaRPr sz="5300" b="1">
              <a:solidFill>
                <a:srgbClr val="FF9900"/>
              </a:solidFill>
              <a:latin typeface="PT Sans"/>
              <a:ea typeface="PT Sans"/>
              <a:cs typeface="PT Sans"/>
              <a:sym typeface="PT Sans"/>
            </a:endParaRPr>
          </a:p>
        </p:txBody>
      </p:sp>
      <p:sp>
        <p:nvSpPr>
          <p:cNvPr id="405" name="Google Shape;405;p62"/>
          <p:cNvSpPr txBox="1">
            <a:spLocks noGrp="1"/>
          </p:cNvSpPr>
          <p:nvPr>
            <p:ph type="body" idx="1"/>
          </p:nvPr>
        </p:nvSpPr>
        <p:spPr>
          <a:xfrm>
            <a:off x="265800" y="1195933"/>
            <a:ext cx="11660400" cy="56619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Clr>
                <a:schemeClr val="dk1"/>
              </a:buClr>
              <a:buSzPts val="1500"/>
              <a:buFont typeface="Arial"/>
              <a:buNone/>
            </a:pPr>
            <a:endParaRPr>
              <a:solidFill>
                <a:srgbClr val="000000"/>
              </a:solidFill>
            </a:endParaRPr>
          </a:p>
          <a:p>
            <a:pPr marL="0" lvl="0" indent="0" algn="l" rtl="0">
              <a:spcBef>
                <a:spcPts val="1100"/>
              </a:spcBef>
              <a:spcAft>
                <a:spcPts val="0"/>
              </a:spcAft>
              <a:buNone/>
            </a:pPr>
            <a:endParaRPr/>
          </a:p>
        </p:txBody>
      </p:sp>
      <p:pic>
        <p:nvPicPr>
          <p:cNvPr id="406" name="Google Shape;406;p62"/>
          <p:cNvPicPr preferRelativeResize="0"/>
          <p:nvPr/>
        </p:nvPicPr>
        <p:blipFill rotWithShape="1">
          <a:blip r:embed="rId3">
            <a:alphaModFix/>
          </a:blip>
          <a:srcRect t="11793"/>
          <a:stretch/>
        </p:blipFill>
        <p:spPr>
          <a:xfrm>
            <a:off x="265800" y="934333"/>
            <a:ext cx="9382500" cy="5512567"/>
          </a:xfrm>
          <a:prstGeom prst="rect">
            <a:avLst/>
          </a:prstGeom>
          <a:noFill/>
          <a:ln>
            <a:noFill/>
          </a:ln>
        </p:spPr>
      </p:pic>
      <p:pic>
        <p:nvPicPr>
          <p:cNvPr id="407" name="Google Shape;407;p62"/>
          <p:cNvPicPr preferRelativeResize="0"/>
          <p:nvPr/>
        </p:nvPicPr>
        <p:blipFill>
          <a:blip r:embed="rId4">
            <a:alphaModFix/>
          </a:blip>
          <a:stretch>
            <a:fillRect/>
          </a:stretch>
        </p:blipFill>
        <p:spPr>
          <a:xfrm rot="655132">
            <a:off x="9844300" y="196000"/>
            <a:ext cx="2288066" cy="228806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What is the difference between types of </a:t>
            </a:r>
            <a:r>
              <a:rPr lang="en-US">
                <a:solidFill>
                  <a:srgbClr val="FFC000"/>
                </a:solidFill>
                <a:latin typeface="Arial"/>
                <a:ea typeface="Arial"/>
                <a:cs typeface="Arial"/>
                <a:sym typeface="Arial"/>
              </a:rPr>
              <a:t>application deadlines</a:t>
            </a:r>
            <a:r>
              <a:rPr lang="en-US" b="1">
                <a:solidFill>
                  <a:srgbClr val="FFC000"/>
                </a:solidFill>
              </a:rPr>
              <a:t>?</a:t>
            </a:r>
            <a:endParaRPr b="1">
              <a:solidFill>
                <a:srgbClr val="FFC000"/>
              </a:solidFill>
            </a:endParaRPr>
          </a:p>
        </p:txBody>
      </p:sp>
      <p:pic>
        <p:nvPicPr>
          <p:cNvPr id="413" name="Google Shape;413;p63"/>
          <p:cNvPicPr preferRelativeResize="0">
            <a:picLocks noGrp="1"/>
          </p:cNvPicPr>
          <p:nvPr>
            <p:ph type="body" idx="1"/>
          </p:nvPr>
        </p:nvPicPr>
        <p:blipFill rotWithShape="1">
          <a:blip r:embed="rId3">
            <a:alphaModFix/>
          </a:blip>
          <a:srcRect/>
          <a:stretch/>
        </p:blipFill>
        <p:spPr>
          <a:xfrm>
            <a:off x="2028825" y="2002613"/>
            <a:ext cx="8134500" cy="4333500"/>
          </a:xfrm>
          <a:prstGeom prst="rect">
            <a:avLst/>
          </a:prstGeom>
          <a:noFill/>
          <a:ln>
            <a:noFill/>
          </a:ln>
        </p:spPr>
      </p:pic>
      <p:sp>
        <p:nvSpPr>
          <p:cNvPr id="414" name="Google Shape;414;p63"/>
          <p:cNvSpPr/>
          <p:nvPr/>
        </p:nvSpPr>
        <p:spPr>
          <a:xfrm>
            <a:off x="8420100" y="1690688"/>
            <a:ext cx="673200" cy="925500"/>
          </a:xfrm>
          <a:prstGeom prst="downArrow">
            <a:avLst>
              <a:gd name="adj1" fmla="val 50000"/>
              <a:gd name="adj2" fmla="val 50000"/>
            </a:avLst>
          </a:prstGeom>
          <a:solidFill>
            <a:srgbClr val="C0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15" name="Google Shape;415;p63"/>
          <p:cNvSpPr/>
          <p:nvPr/>
        </p:nvSpPr>
        <p:spPr>
          <a:xfrm>
            <a:off x="6953250" y="2413000"/>
            <a:ext cx="3606900" cy="3923100"/>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64" descr="Happy Graduate Silhouette Jumping in the Air - Free Vector"/>
          <p:cNvPicPr preferRelativeResize="0">
            <a:picLocks noGrp="1"/>
          </p:cNvPicPr>
          <p:nvPr>
            <p:ph type="body" idx="1"/>
          </p:nvPr>
        </p:nvPicPr>
        <p:blipFill rotWithShape="1">
          <a:blip r:embed="rId3">
            <a:alphaModFix/>
          </a:blip>
          <a:srcRect/>
          <a:stretch/>
        </p:blipFill>
        <p:spPr>
          <a:xfrm>
            <a:off x="7013865" y="944686"/>
            <a:ext cx="4935300" cy="4968600"/>
          </a:xfrm>
          <a:prstGeom prst="rect">
            <a:avLst/>
          </a:prstGeom>
          <a:noFill/>
          <a:ln>
            <a:noFill/>
          </a:ln>
        </p:spPr>
      </p:pic>
      <p:sp>
        <p:nvSpPr>
          <p:cNvPr id="421" name="Google Shape;421;p64"/>
          <p:cNvSpPr txBox="1"/>
          <p:nvPr/>
        </p:nvSpPr>
        <p:spPr>
          <a:xfrm>
            <a:off x="2032000" y="2692400"/>
            <a:ext cx="522479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dk1"/>
                </a:solidFill>
                <a:latin typeface="Architects Daughter"/>
                <a:ea typeface="Architects Daughter"/>
                <a:cs typeface="Architects Daughter"/>
                <a:sym typeface="Architects Daughter"/>
              </a:rPr>
              <a:t>Questions?</a:t>
            </a:r>
            <a:endParaRPr sz="7200" b="1">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838200" y="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100" b="1">
                <a:solidFill>
                  <a:schemeClr val="accent6"/>
                </a:solidFill>
                <a:latin typeface="PT Sans Narrow"/>
                <a:ea typeface="PT Sans Narrow"/>
                <a:cs typeface="PT Sans Narrow"/>
                <a:sym typeface="PT Sans Narrow"/>
              </a:rPr>
              <a:t>2019-2020 Senior Counselor Breakdown</a:t>
            </a:r>
            <a:endParaRPr sz="5100" b="1">
              <a:solidFill>
                <a:schemeClr val="accent6"/>
              </a:solidFill>
              <a:latin typeface="PT Sans Narrow"/>
              <a:ea typeface="PT Sans Narrow"/>
              <a:cs typeface="PT Sans Narrow"/>
              <a:sym typeface="PT Sans Narrow"/>
            </a:endParaRPr>
          </a:p>
        </p:txBody>
      </p:sp>
      <p:sp>
        <p:nvSpPr>
          <p:cNvPr id="235" name="Google Shape;235;p39"/>
          <p:cNvSpPr txBox="1">
            <a:spLocks noGrp="1"/>
          </p:cNvSpPr>
          <p:nvPr>
            <p:ph type="body" idx="1"/>
          </p:nvPr>
        </p:nvSpPr>
        <p:spPr>
          <a:xfrm>
            <a:off x="6316075" y="808800"/>
            <a:ext cx="5550000" cy="4783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50">
              <a:solidFill>
                <a:srgbClr val="444444"/>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r>
              <a:rPr lang="en-US" sz="3600">
                <a:solidFill>
                  <a:srgbClr val="444444"/>
                </a:solidFill>
                <a:highlight>
                  <a:srgbClr val="FFFFFF"/>
                </a:highlight>
                <a:latin typeface="Open Sans"/>
                <a:ea typeface="Open Sans"/>
                <a:cs typeface="Open Sans"/>
                <a:sym typeface="Open Sans"/>
              </a:rPr>
              <a:t>Ms. Huang-Utter </a:t>
            </a:r>
            <a:r>
              <a:rPr lang="en-US" sz="3600" i="1">
                <a:solidFill>
                  <a:srgbClr val="5EACE3"/>
                </a:solidFill>
                <a:highlight>
                  <a:srgbClr val="FFFFFF"/>
                </a:highlight>
                <a:latin typeface="Open Sans"/>
                <a:ea typeface="Open Sans"/>
                <a:cs typeface="Open Sans"/>
                <a:sym typeface="Open Sans"/>
              </a:rPr>
              <a:t>(A - Bas)</a:t>
            </a:r>
            <a:endParaRPr sz="3600" i="1">
              <a:solidFill>
                <a:srgbClr val="5EACE3"/>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r>
              <a:rPr lang="en-US" sz="3600">
                <a:solidFill>
                  <a:srgbClr val="444444"/>
                </a:solidFill>
                <a:highlight>
                  <a:srgbClr val="FFFFFF"/>
                </a:highlight>
                <a:latin typeface="Open Sans"/>
                <a:ea typeface="Open Sans"/>
                <a:cs typeface="Open Sans"/>
                <a:sym typeface="Open Sans"/>
              </a:rPr>
              <a:t>Ms. Rosado </a:t>
            </a:r>
            <a:r>
              <a:rPr lang="en-US" sz="3600" i="1">
                <a:solidFill>
                  <a:srgbClr val="5EACE3"/>
                </a:solidFill>
                <a:highlight>
                  <a:srgbClr val="FFFFFF"/>
                </a:highlight>
                <a:latin typeface="Open Sans"/>
                <a:ea typeface="Open Sans"/>
                <a:cs typeface="Open Sans"/>
                <a:sym typeface="Open Sans"/>
              </a:rPr>
              <a:t>(Bat - Cr)</a:t>
            </a:r>
            <a:endParaRPr sz="3600" i="1">
              <a:solidFill>
                <a:srgbClr val="5EACE3"/>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r>
              <a:rPr lang="en-US" sz="3600">
                <a:solidFill>
                  <a:srgbClr val="444444"/>
                </a:solidFill>
                <a:highlight>
                  <a:srgbClr val="FFFFFF"/>
                </a:highlight>
                <a:latin typeface="Open Sans"/>
                <a:ea typeface="Open Sans"/>
                <a:cs typeface="Open Sans"/>
                <a:sym typeface="Open Sans"/>
              </a:rPr>
              <a:t>Ms. Zapata </a:t>
            </a:r>
            <a:r>
              <a:rPr lang="en-US" sz="3600" i="1">
                <a:solidFill>
                  <a:srgbClr val="5EACE3"/>
                </a:solidFill>
                <a:highlight>
                  <a:srgbClr val="FFFFFF"/>
                </a:highlight>
                <a:latin typeface="Open Sans"/>
                <a:ea typeface="Open Sans"/>
                <a:cs typeface="Open Sans"/>
                <a:sym typeface="Open Sans"/>
              </a:rPr>
              <a:t>(Cs - Gh)</a:t>
            </a:r>
            <a:endParaRPr sz="3600" i="1">
              <a:solidFill>
                <a:srgbClr val="5EACE3"/>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r>
              <a:rPr lang="en-US" sz="3600">
                <a:solidFill>
                  <a:srgbClr val="444444"/>
                </a:solidFill>
                <a:highlight>
                  <a:srgbClr val="FFFFFF"/>
                </a:highlight>
                <a:latin typeface="Open Sans"/>
                <a:ea typeface="Open Sans"/>
                <a:cs typeface="Open Sans"/>
                <a:sym typeface="Open Sans"/>
              </a:rPr>
              <a:t>Ms. Kopnitsky </a:t>
            </a:r>
            <a:r>
              <a:rPr lang="en-US" sz="3600" i="1">
                <a:solidFill>
                  <a:srgbClr val="5EACE3"/>
                </a:solidFill>
                <a:highlight>
                  <a:srgbClr val="FFFFFF"/>
                </a:highlight>
                <a:latin typeface="Open Sans"/>
                <a:ea typeface="Open Sans"/>
                <a:cs typeface="Open Sans"/>
                <a:sym typeface="Open Sans"/>
              </a:rPr>
              <a:t>(Gi - Jh)</a:t>
            </a:r>
            <a:endParaRPr sz="3600" i="1">
              <a:solidFill>
                <a:srgbClr val="5EACE3"/>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r>
              <a:rPr lang="en-US" sz="3600">
                <a:solidFill>
                  <a:srgbClr val="444444"/>
                </a:solidFill>
                <a:highlight>
                  <a:srgbClr val="FFFFFF"/>
                </a:highlight>
                <a:latin typeface="Open Sans"/>
                <a:ea typeface="Open Sans"/>
                <a:cs typeface="Open Sans"/>
                <a:sym typeface="Open Sans"/>
              </a:rPr>
              <a:t>Ms. Mackel </a:t>
            </a:r>
            <a:r>
              <a:rPr lang="en-US" sz="3600" i="1">
                <a:solidFill>
                  <a:srgbClr val="5EACE3"/>
                </a:solidFill>
                <a:highlight>
                  <a:srgbClr val="FFFFFF"/>
                </a:highlight>
                <a:latin typeface="Open Sans"/>
                <a:ea typeface="Open Sans"/>
                <a:cs typeface="Open Sans"/>
                <a:sym typeface="Open Sans"/>
              </a:rPr>
              <a:t>(Ji - Mala)</a:t>
            </a:r>
            <a:endParaRPr sz="3600" i="1">
              <a:solidFill>
                <a:srgbClr val="5EACE3"/>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r>
              <a:rPr lang="en-US" sz="3600">
                <a:solidFill>
                  <a:srgbClr val="444444"/>
                </a:solidFill>
                <a:highlight>
                  <a:srgbClr val="FFFFFF"/>
                </a:highlight>
                <a:latin typeface="Open Sans"/>
                <a:ea typeface="Open Sans"/>
                <a:cs typeface="Open Sans"/>
                <a:sym typeface="Open Sans"/>
              </a:rPr>
              <a:t>Ms. Mensah </a:t>
            </a:r>
            <a:r>
              <a:rPr lang="en-US" sz="3600" i="1">
                <a:solidFill>
                  <a:srgbClr val="5EACE3"/>
                </a:solidFill>
                <a:highlight>
                  <a:srgbClr val="FFFFFF"/>
                </a:highlight>
                <a:latin typeface="Open Sans"/>
                <a:ea typeface="Open Sans"/>
                <a:cs typeface="Open Sans"/>
                <a:sym typeface="Open Sans"/>
              </a:rPr>
              <a:t>(Malb - Nul)</a:t>
            </a:r>
            <a:endParaRPr sz="3600" i="1">
              <a:solidFill>
                <a:srgbClr val="5EACE3"/>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r>
              <a:rPr lang="en-US" sz="3600">
                <a:solidFill>
                  <a:srgbClr val="444444"/>
                </a:solidFill>
                <a:highlight>
                  <a:srgbClr val="FFFFFF"/>
                </a:highlight>
                <a:latin typeface="Open Sans"/>
                <a:ea typeface="Open Sans"/>
                <a:cs typeface="Open Sans"/>
                <a:sym typeface="Open Sans"/>
              </a:rPr>
              <a:t>Ms. Ruffner </a:t>
            </a:r>
            <a:r>
              <a:rPr lang="en-US" sz="3600" i="1">
                <a:solidFill>
                  <a:srgbClr val="5EACE3"/>
                </a:solidFill>
                <a:highlight>
                  <a:srgbClr val="FFFFFF"/>
                </a:highlight>
                <a:latin typeface="Open Sans"/>
                <a:ea typeface="Open Sans"/>
                <a:cs typeface="Open Sans"/>
                <a:sym typeface="Open Sans"/>
              </a:rPr>
              <a:t>(Num - Roc)</a:t>
            </a:r>
            <a:endParaRPr sz="3600" i="1">
              <a:solidFill>
                <a:srgbClr val="5EACE3"/>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r>
              <a:rPr lang="en-US" sz="3600">
                <a:solidFill>
                  <a:srgbClr val="434343"/>
                </a:solidFill>
                <a:highlight>
                  <a:srgbClr val="FFFFFF"/>
                </a:highlight>
                <a:latin typeface="Open Sans"/>
                <a:ea typeface="Open Sans"/>
                <a:cs typeface="Open Sans"/>
                <a:sym typeface="Open Sans"/>
              </a:rPr>
              <a:t>Mr. Yang ***</a:t>
            </a:r>
            <a:endParaRPr sz="3600">
              <a:solidFill>
                <a:srgbClr val="434343"/>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r>
              <a:rPr lang="en-US" sz="3600">
                <a:solidFill>
                  <a:srgbClr val="444444"/>
                </a:solidFill>
                <a:highlight>
                  <a:srgbClr val="FFFFFF"/>
                </a:highlight>
                <a:latin typeface="Open Sans"/>
                <a:ea typeface="Open Sans"/>
                <a:cs typeface="Open Sans"/>
                <a:sym typeface="Open Sans"/>
              </a:rPr>
              <a:t>Mr. Schulien </a:t>
            </a:r>
            <a:r>
              <a:rPr lang="en-US" sz="3600" i="1">
                <a:solidFill>
                  <a:srgbClr val="5EACE3"/>
                </a:solidFill>
                <a:highlight>
                  <a:srgbClr val="FFFFFF"/>
                </a:highlight>
                <a:latin typeface="Open Sans"/>
                <a:ea typeface="Open Sans"/>
                <a:cs typeface="Open Sans"/>
                <a:sym typeface="Open Sans"/>
              </a:rPr>
              <a:t>(Rod - Tha)</a:t>
            </a:r>
            <a:endParaRPr sz="3600" i="1">
              <a:solidFill>
                <a:srgbClr val="5EACE3"/>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r>
              <a:rPr lang="en-US" sz="3600">
                <a:solidFill>
                  <a:srgbClr val="444444"/>
                </a:solidFill>
                <a:highlight>
                  <a:srgbClr val="FFFFFF"/>
                </a:highlight>
                <a:latin typeface="Open Sans"/>
                <a:ea typeface="Open Sans"/>
                <a:cs typeface="Open Sans"/>
                <a:sym typeface="Open Sans"/>
              </a:rPr>
              <a:t>Ms. Patterson </a:t>
            </a:r>
            <a:r>
              <a:rPr lang="en-US" sz="3600" i="1">
                <a:solidFill>
                  <a:srgbClr val="5EACE3"/>
                </a:solidFill>
                <a:highlight>
                  <a:srgbClr val="FFFFFF"/>
                </a:highlight>
                <a:latin typeface="Open Sans"/>
                <a:ea typeface="Open Sans"/>
                <a:cs typeface="Open Sans"/>
                <a:sym typeface="Open Sans"/>
              </a:rPr>
              <a:t>(The - Z)</a:t>
            </a:r>
            <a:endParaRPr sz="3600" i="1">
              <a:solidFill>
                <a:srgbClr val="5EACE3"/>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endParaRPr sz="2400">
              <a:solidFill>
                <a:srgbClr val="444444"/>
              </a:solidFill>
              <a:highlight>
                <a:srgbClr val="FFFFFF"/>
              </a:highlight>
              <a:latin typeface="Open Sans"/>
              <a:ea typeface="Open Sans"/>
              <a:cs typeface="Open Sans"/>
              <a:sym typeface="Open Sans"/>
            </a:endParaRPr>
          </a:p>
          <a:p>
            <a:pPr marL="0" lvl="0" indent="0" algn="l" rtl="0">
              <a:spcBef>
                <a:spcPts val="1000"/>
              </a:spcBef>
              <a:spcAft>
                <a:spcPts val="0"/>
              </a:spcAft>
              <a:buNone/>
            </a:pPr>
            <a:endParaRPr/>
          </a:p>
        </p:txBody>
      </p:sp>
      <p:pic>
        <p:nvPicPr>
          <p:cNvPr id="236" name="Google Shape;236;p39"/>
          <p:cNvPicPr preferRelativeResize="0"/>
          <p:nvPr/>
        </p:nvPicPr>
        <p:blipFill rotWithShape="1">
          <a:blip r:embed="rId3">
            <a:alphaModFix/>
          </a:blip>
          <a:srcRect l="19752" t="19179" r="40993" b="19970"/>
          <a:stretch/>
        </p:blipFill>
        <p:spPr>
          <a:xfrm>
            <a:off x="656901" y="1318875"/>
            <a:ext cx="5488137" cy="478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40"/>
          <p:cNvPicPr preferRelativeResize="0"/>
          <p:nvPr/>
        </p:nvPicPr>
        <p:blipFill>
          <a:blip r:embed="rId3">
            <a:alphaModFix/>
          </a:blip>
          <a:stretch>
            <a:fillRect/>
          </a:stretch>
        </p:blipFill>
        <p:spPr>
          <a:xfrm>
            <a:off x="63125" y="76200"/>
            <a:ext cx="12128874" cy="6705599"/>
          </a:xfrm>
          <a:prstGeom prst="rect">
            <a:avLst/>
          </a:prstGeom>
          <a:noFill/>
          <a:ln>
            <a:noFill/>
          </a:ln>
        </p:spPr>
      </p:pic>
      <p:sp>
        <p:nvSpPr>
          <p:cNvPr id="243" name="Google Shape;243;p40"/>
          <p:cNvSpPr txBox="1"/>
          <p:nvPr/>
        </p:nvSpPr>
        <p:spPr>
          <a:xfrm>
            <a:off x="459150" y="645150"/>
            <a:ext cx="11273700" cy="5930100"/>
          </a:xfrm>
          <a:prstGeom prst="rect">
            <a:avLst/>
          </a:prstGeom>
          <a:noFill/>
          <a:ln>
            <a:noFill/>
          </a:ln>
        </p:spPr>
        <p:txBody>
          <a:bodyPr spcFirstLastPara="1" wrap="square" lIns="114300" tIns="91425" rIns="91425" bIns="91425" anchor="t" anchorCtr="0">
            <a:noAutofit/>
          </a:bodyPr>
          <a:lstStyle/>
          <a:p>
            <a:pPr marL="0" lvl="0" indent="0" algn="l" rtl="0">
              <a:lnSpc>
                <a:spcPct val="115000"/>
              </a:lnSpc>
              <a:spcBef>
                <a:spcPts val="0"/>
              </a:spcBef>
              <a:spcAft>
                <a:spcPts val="0"/>
              </a:spcAft>
              <a:buNone/>
            </a:pPr>
            <a:r>
              <a:rPr lang="en-US" sz="4000" b="1">
                <a:solidFill>
                  <a:schemeClr val="accent6"/>
                </a:solidFill>
                <a:latin typeface="PT Sans Narrow"/>
                <a:ea typeface="PT Sans Narrow"/>
                <a:cs typeface="PT Sans Narrow"/>
                <a:sym typeface="PT Sans Narrow"/>
              </a:rPr>
              <a:t>Graduation Requirements</a:t>
            </a:r>
            <a:endParaRPr sz="4000" b="1">
              <a:solidFill>
                <a:schemeClr val="accent6"/>
              </a:solidFill>
              <a:latin typeface="PT Sans Narrow"/>
              <a:ea typeface="PT Sans Narrow"/>
              <a:cs typeface="PT Sans Narrow"/>
              <a:sym typeface="PT Sans Narrow"/>
            </a:endParaRPr>
          </a:p>
          <a:p>
            <a:pPr marL="0" lvl="0" indent="0" algn="ctr" rtl="0">
              <a:lnSpc>
                <a:spcPct val="115000"/>
              </a:lnSpc>
              <a:spcBef>
                <a:spcPts val="0"/>
              </a:spcBef>
              <a:spcAft>
                <a:spcPts val="0"/>
              </a:spcAft>
              <a:buNone/>
            </a:pPr>
            <a:r>
              <a:rPr lang="en-US" sz="1800">
                <a:solidFill>
                  <a:schemeClr val="dk1"/>
                </a:solidFill>
                <a:latin typeface="Calibri"/>
                <a:ea typeface="Calibri"/>
                <a:cs typeface="Calibri"/>
                <a:sym typeface="Calibri"/>
              </a:rPr>
              <a:t>Students are required to earn a minimum of 22 credits in order to earn a high school diploma from Montgomery County. The following credits are required for graduation:</a:t>
            </a:r>
            <a:endParaRPr sz="18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4.0 English</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4.0 Math (Algebra, Geometry, and enrolled in a math course every year.)</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3.0 Social Studies (US History, NSL Government, and World History)</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3.0 Science (Biology and 1 Physical Science)</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1.0 Technology</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1.0 Fine Art</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1.0 Physical Education</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0.5 Health</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2.5 Elective</a:t>
            </a: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The additional credits required for graduation may be fulfilled by one of the following options:</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   		 - World Language (2.0)</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   		 - Career Development (3.0 - 9.0)</a:t>
            </a:r>
            <a:endParaRPr sz="1800">
              <a:solidFill>
                <a:schemeClr val="dk1"/>
              </a:solidFill>
              <a:latin typeface="Calibri"/>
              <a:ea typeface="Calibri"/>
              <a:cs typeface="Calibri"/>
              <a:sym typeface="Calibri"/>
            </a:endParaRPr>
          </a:p>
        </p:txBody>
      </p:sp>
      <p:pic>
        <p:nvPicPr>
          <p:cNvPr id="244" name="Google Shape;244;p40"/>
          <p:cNvPicPr preferRelativeResize="0"/>
          <p:nvPr/>
        </p:nvPicPr>
        <p:blipFill rotWithShape="1">
          <a:blip r:embed="rId4">
            <a:alphaModFix/>
          </a:blip>
          <a:srcRect l="14668" t="4452"/>
          <a:stretch/>
        </p:blipFill>
        <p:spPr>
          <a:xfrm>
            <a:off x="8085475" y="2729175"/>
            <a:ext cx="3117100" cy="261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41"/>
          <p:cNvPicPr preferRelativeResize="0"/>
          <p:nvPr/>
        </p:nvPicPr>
        <p:blipFill>
          <a:blip r:embed="rId3">
            <a:alphaModFix/>
          </a:blip>
          <a:stretch>
            <a:fillRect/>
          </a:stretch>
        </p:blipFill>
        <p:spPr>
          <a:xfrm>
            <a:off x="63125" y="76200"/>
            <a:ext cx="12128874" cy="6705599"/>
          </a:xfrm>
          <a:prstGeom prst="rect">
            <a:avLst/>
          </a:prstGeom>
          <a:noFill/>
          <a:ln>
            <a:noFill/>
          </a:ln>
        </p:spPr>
      </p:pic>
      <p:sp>
        <p:nvSpPr>
          <p:cNvPr id="251" name="Google Shape;251;p41"/>
          <p:cNvSpPr txBox="1"/>
          <p:nvPr/>
        </p:nvSpPr>
        <p:spPr>
          <a:xfrm>
            <a:off x="982000" y="1326325"/>
            <a:ext cx="10610700" cy="512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b="1" u="sng">
                <a:solidFill>
                  <a:schemeClr val="dk1"/>
                </a:solidFill>
                <a:latin typeface="Calibri"/>
                <a:ea typeface="Calibri"/>
                <a:cs typeface="Calibri"/>
                <a:sym typeface="Calibri"/>
              </a:rPr>
              <a:t>75 Student Service Learning Hours (SSL)</a:t>
            </a:r>
            <a:endParaRPr sz="2000" b="1" u="sng">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Visit the MCPS website regarding approved community service opportunities for students:</a:t>
            </a: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http://www.montgomeryserves.org/volunteers/student-service-learning-ssl</a:t>
            </a: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b="1" u="sng">
                <a:solidFill>
                  <a:schemeClr val="dk1"/>
                </a:solidFill>
                <a:latin typeface="Calibri"/>
                <a:ea typeface="Calibri"/>
                <a:cs typeface="Calibri"/>
                <a:sym typeface="Calibri"/>
              </a:rPr>
              <a:t>State Tests:</a:t>
            </a:r>
            <a:endParaRPr sz="2000" b="1" u="sng">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Algebra PARCC </a:t>
            </a: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Biology MISA</a:t>
            </a: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English 10 PARCC</a:t>
            </a: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NSL Government HSA </a:t>
            </a: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b="1" u="sng">
                <a:solidFill>
                  <a:schemeClr val="dk1"/>
                </a:solidFill>
                <a:latin typeface="Calibri"/>
                <a:ea typeface="Calibri"/>
                <a:cs typeface="Calibri"/>
                <a:sym typeface="Calibri"/>
              </a:rPr>
              <a:t>ATTENDANCE:</a:t>
            </a:r>
            <a:endParaRPr sz="2000" b="1" u="sng">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5 or more unexcused absences = E3</a:t>
            </a: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Absence notes are due to attendance office within THREE DAYS of the absence.</a:t>
            </a: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Attendance contracts: Required for any student in jeopardy of losing credit. </a:t>
            </a: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p:txBody>
      </p:sp>
      <p:pic>
        <p:nvPicPr>
          <p:cNvPr id="252" name="Google Shape;252;p41"/>
          <p:cNvPicPr preferRelativeResize="0"/>
          <p:nvPr/>
        </p:nvPicPr>
        <p:blipFill>
          <a:blip r:embed="rId4">
            <a:alphaModFix/>
          </a:blip>
          <a:stretch>
            <a:fillRect/>
          </a:stretch>
        </p:blipFill>
        <p:spPr>
          <a:xfrm>
            <a:off x="5534025" y="2794200"/>
            <a:ext cx="5637825" cy="2531225"/>
          </a:xfrm>
          <a:prstGeom prst="rect">
            <a:avLst/>
          </a:prstGeom>
          <a:noFill/>
          <a:ln>
            <a:noFill/>
          </a:ln>
        </p:spPr>
      </p:pic>
      <p:sp>
        <p:nvSpPr>
          <p:cNvPr id="253" name="Google Shape;253;p41"/>
          <p:cNvSpPr txBox="1"/>
          <p:nvPr/>
        </p:nvSpPr>
        <p:spPr>
          <a:xfrm>
            <a:off x="433575" y="675900"/>
            <a:ext cx="9717900" cy="145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4000" b="1">
                <a:solidFill>
                  <a:schemeClr val="accent6"/>
                </a:solidFill>
                <a:latin typeface="PT Sans Narrow"/>
                <a:ea typeface="PT Sans Narrow"/>
                <a:cs typeface="PT Sans Narrow"/>
                <a:sym typeface="PT Sans Narrow"/>
              </a:rPr>
              <a:t>Graduation Requirements continued...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774450" y="212100"/>
            <a:ext cx="10515600" cy="7008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4000" b="1">
                <a:solidFill>
                  <a:schemeClr val="accent6"/>
                </a:solidFill>
                <a:latin typeface="PT Sans Narrow"/>
                <a:ea typeface="PT Sans Narrow"/>
                <a:cs typeface="PT Sans Narrow"/>
                <a:sym typeface="PT Sans Narrow"/>
              </a:rPr>
              <a:t>Transcript</a:t>
            </a:r>
            <a:endParaRPr/>
          </a:p>
        </p:txBody>
      </p:sp>
      <p:sp>
        <p:nvSpPr>
          <p:cNvPr id="260" name="Google Shape;260;p42"/>
          <p:cNvSpPr txBox="1">
            <a:spLocks noGrp="1"/>
          </p:cNvSpPr>
          <p:nvPr>
            <p:ph type="body" idx="1"/>
          </p:nvPr>
        </p:nvSpPr>
        <p:spPr>
          <a:xfrm>
            <a:off x="1080500" y="810850"/>
            <a:ext cx="10515600" cy="1351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latin typeface="Arial"/>
                <a:ea typeface="Arial"/>
                <a:cs typeface="Arial"/>
                <a:sym typeface="Arial"/>
              </a:rPr>
              <a:t>1)</a:t>
            </a:r>
            <a:r>
              <a:rPr lang="en-US" sz="1800"/>
              <a:t>What is the difference between an official and unofficial transcript?</a:t>
            </a:r>
            <a:endParaRPr sz="1800"/>
          </a:p>
          <a:p>
            <a:pPr marL="0" lvl="0" indent="0" algn="l" rtl="0">
              <a:lnSpc>
                <a:spcPct val="115000"/>
              </a:lnSpc>
              <a:spcBef>
                <a:spcPts val="0"/>
              </a:spcBef>
              <a:spcAft>
                <a:spcPts val="0"/>
              </a:spcAft>
              <a:buClr>
                <a:schemeClr val="dk1"/>
              </a:buClr>
              <a:buSzPts val="1100"/>
              <a:buFont typeface="Arial"/>
              <a:buNone/>
            </a:pPr>
            <a:r>
              <a:rPr lang="en-US" sz="1800">
                <a:latin typeface="Arial"/>
                <a:ea typeface="Arial"/>
                <a:cs typeface="Arial"/>
                <a:sym typeface="Arial"/>
              </a:rPr>
              <a:t>2)</a:t>
            </a:r>
            <a:r>
              <a:rPr lang="en-US" sz="1800"/>
              <a:t>Weighted vs. unweighted GPA?</a:t>
            </a:r>
            <a:endParaRPr sz="1800"/>
          </a:p>
          <a:p>
            <a:pPr marL="0" lvl="0" indent="0" algn="l" rtl="0">
              <a:lnSpc>
                <a:spcPct val="115000"/>
              </a:lnSpc>
              <a:spcBef>
                <a:spcPts val="0"/>
              </a:spcBef>
              <a:spcAft>
                <a:spcPts val="0"/>
              </a:spcAft>
              <a:buClr>
                <a:schemeClr val="dk1"/>
              </a:buClr>
              <a:buSzPts val="1100"/>
              <a:buFont typeface="Arial"/>
              <a:buNone/>
            </a:pPr>
            <a:r>
              <a:rPr lang="en-US" sz="1800">
                <a:latin typeface="Arial"/>
                <a:ea typeface="Arial"/>
                <a:cs typeface="Arial"/>
                <a:sym typeface="Arial"/>
              </a:rPr>
              <a:t>3)</a:t>
            </a:r>
            <a:r>
              <a:rPr lang="en-US" sz="1800"/>
              <a:t>What do colleges look for when reviewing a transcript?</a:t>
            </a:r>
            <a:endParaRPr sz="1800"/>
          </a:p>
          <a:p>
            <a:pPr marL="0" lvl="0" indent="0" algn="l" rtl="0">
              <a:lnSpc>
                <a:spcPct val="115000"/>
              </a:lnSpc>
              <a:spcBef>
                <a:spcPts val="0"/>
              </a:spcBef>
              <a:spcAft>
                <a:spcPts val="0"/>
              </a:spcAft>
              <a:buClr>
                <a:schemeClr val="dk1"/>
              </a:buClr>
              <a:buSzPts val="1100"/>
              <a:buFont typeface="Arial"/>
              <a:buNone/>
            </a:pPr>
            <a:r>
              <a:rPr lang="en-US" sz="1800">
                <a:latin typeface="Arial"/>
                <a:ea typeface="Arial"/>
                <a:cs typeface="Arial"/>
                <a:sym typeface="Arial"/>
              </a:rPr>
              <a:t>4)</a:t>
            </a:r>
            <a:r>
              <a:rPr lang="en-US" sz="1800"/>
              <a:t>Will colleges see my grades from senior year?</a:t>
            </a:r>
            <a:endParaRPr sz="1800"/>
          </a:p>
          <a:p>
            <a:pPr marL="0" lvl="0" indent="0" algn="l" rtl="0">
              <a:spcBef>
                <a:spcPts val="1000"/>
              </a:spcBef>
              <a:spcAft>
                <a:spcPts val="0"/>
              </a:spcAft>
              <a:buNone/>
            </a:pPr>
            <a:endParaRPr/>
          </a:p>
        </p:txBody>
      </p:sp>
      <p:pic>
        <p:nvPicPr>
          <p:cNvPr id="261" name="Google Shape;261;p42"/>
          <p:cNvPicPr preferRelativeResize="0"/>
          <p:nvPr/>
        </p:nvPicPr>
        <p:blipFill rotWithShape="1">
          <a:blip r:embed="rId3">
            <a:alphaModFix/>
          </a:blip>
          <a:srcRect b="9165"/>
          <a:stretch/>
        </p:blipFill>
        <p:spPr>
          <a:xfrm>
            <a:off x="212400" y="2162650"/>
            <a:ext cx="11731824" cy="4552875"/>
          </a:xfrm>
          <a:prstGeom prst="rect">
            <a:avLst/>
          </a:prstGeom>
          <a:noFill/>
          <a:ln>
            <a:noFill/>
          </a:ln>
        </p:spPr>
      </p:pic>
      <p:pic>
        <p:nvPicPr>
          <p:cNvPr id="262" name="Google Shape;262;p42"/>
          <p:cNvPicPr preferRelativeResize="0"/>
          <p:nvPr/>
        </p:nvPicPr>
        <p:blipFill>
          <a:blip r:embed="rId4">
            <a:alphaModFix/>
          </a:blip>
          <a:stretch>
            <a:fillRect/>
          </a:stretch>
        </p:blipFill>
        <p:spPr>
          <a:xfrm>
            <a:off x="2090850" y="5869698"/>
            <a:ext cx="931625" cy="783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txBox="1"/>
          <p:nvPr/>
        </p:nvSpPr>
        <p:spPr>
          <a:xfrm>
            <a:off x="415600" y="593367"/>
            <a:ext cx="11360700" cy="943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4800" b="1">
                <a:solidFill>
                  <a:srgbClr val="EF6C00"/>
                </a:solidFill>
                <a:latin typeface="PT Sans Narrow"/>
                <a:ea typeface="PT Sans Narrow"/>
                <a:cs typeface="PT Sans Narrow"/>
                <a:sym typeface="PT Sans Narrow"/>
              </a:rPr>
              <a:t>Different options after high school:</a:t>
            </a:r>
            <a:endParaRPr sz="4800" b="1">
              <a:solidFill>
                <a:srgbClr val="EF6C00"/>
              </a:solidFill>
              <a:latin typeface="PT Sans Narrow"/>
              <a:ea typeface="PT Sans Narrow"/>
              <a:cs typeface="PT Sans Narrow"/>
              <a:sym typeface="PT Sans Narrow"/>
            </a:endParaRPr>
          </a:p>
        </p:txBody>
      </p:sp>
      <p:sp>
        <p:nvSpPr>
          <p:cNvPr id="268" name="Google Shape;268;p43"/>
          <p:cNvSpPr txBox="1"/>
          <p:nvPr/>
        </p:nvSpPr>
        <p:spPr>
          <a:xfrm>
            <a:off x="415600" y="1688433"/>
            <a:ext cx="11360700" cy="4403700"/>
          </a:xfrm>
          <a:prstGeom prst="rect">
            <a:avLst/>
          </a:prstGeom>
          <a:noFill/>
          <a:ln>
            <a:noFill/>
          </a:ln>
        </p:spPr>
        <p:txBody>
          <a:bodyPr spcFirstLastPara="1" wrap="square" lIns="121900" tIns="121900" rIns="121900" bIns="121900" anchor="t" anchorCtr="0">
            <a:noAutofit/>
          </a:bodyPr>
          <a:lstStyle/>
          <a:p>
            <a:pPr marL="457200" lvl="0" indent="-457200" algn="l" rtl="0">
              <a:lnSpc>
                <a:spcPct val="115000"/>
              </a:lnSpc>
              <a:spcBef>
                <a:spcPts val="0"/>
              </a:spcBef>
              <a:spcAft>
                <a:spcPts val="0"/>
              </a:spcAft>
              <a:buClr>
                <a:srgbClr val="695D46"/>
              </a:buClr>
              <a:buSzPts val="3600"/>
              <a:buFont typeface="Open Sans"/>
              <a:buChar char="●"/>
            </a:pPr>
            <a:r>
              <a:rPr lang="en-US" sz="3600">
                <a:solidFill>
                  <a:srgbClr val="695D46"/>
                </a:solidFill>
                <a:latin typeface="Open Sans"/>
                <a:ea typeface="Open Sans"/>
                <a:cs typeface="Open Sans"/>
                <a:sym typeface="Open Sans"/>
              </a:rPr>
              <a:t>4-Year College </a:t>
            </a:r>
            <a:endParaRPr sz="3600">
              <a:solidFill>
                <a:srgbClr val="695D46"/>
              </a:solidFill>
              <a:latin typeface="Open Sans"/>
              <a:ea typeface="Open Sans"/>
              <a:cs typeface="Open Sans"/>
              <a:sym typeface="Open Sans"/>
            </a:endParaRPr>
          </a:p>
          <a:p>
            <a:pPr marL="457200" lvl="0" indent="-457200" algn="l" rtl="0">
              <a:lnSpc>
                <a:spcPct val="115000"/>
              </a:lnSpc>
              <a:spcBef>
                <a:spcPts val="0"/>
              </a:spcBef>
              <a:spcAft>
                <a:spcPts val="0"/>
              </a:spcAft>
              <a:buClr>
                <a:srgbClr val="695D46"/>
              </a:buClr>
              <a:buSzPts val="3600"/>
              <a:buFont typeface="Open Sans"/>
              <a:buChar char="●"/>
            </a:pPr>
            <a:r>
              <a:rPr lang="en-US" sz="3600">
                <a:solidFill>
                  <a:srgbClr val="695D46"/>
                </a:solidFill>
                <a:latin typeface="Open Sans"/>
                <a:ea typeface="Open Sans"/>
                <a:cs typeface="Open Sans"/>
                <a:sym typeface="Open Sans"/>
              </a:rPr>
              <a:t>2-Year College</a:t>
            </a:r>
            <a:endParaRPr sz="3600">
              <a:solidFill>
                <a:srgbClr val="695D46"/>
              </a:solidFill>
              <a:latin typeface="Open Sans"/>
              <a:ea typeface="Open Sans"/>
              <a:cs typeface="Open Sans"/>
              <a:sym typeface="Open Sans"/>
            </a:endParaRPr>
          </a:p>
          <a:p>
            <a:pPr marL="457200" lvl="0" indent="-457200" algn="l" rtl="0">
              <a:lnSpc>
                <a:spcPct val="115000"/>
              </a:lnSpc>
              <a:spcBef>
                <a:spcPts val="0"/>
              </a:spcBef>
              <a:spcAft>
                <a:spcPts val="0"/>
              </a:spcAft>
              <a:buClr>
                <a:srgbClr val="695D46"/>
              </a:buClr>
              <a:buSzPts val="3600"/>
              <a:buFont typeface="Open Sans"/>
              <a:buChar char="●"/>
            </a:pPr>
            <a:r>
              <a:rPr lang="en-US" sz="3600">
                <a:solidFill>
                  <a:srgbClr val="695D46"/>
                </a:solidFill>
                <a:latin typeface="Open Sans"/>
                <a:ea typeface="Open Sans"/>
                <a:cs typeface="Open Sans"/>
                <a:sym typeface="Open Sans"/>
              </a:rPr>
              <a:t>Military</a:t>
            </a:r>
            <a:endParaRPr sz="3600">
              <a:solidFill>
                <a:srgbClr val="695D46"/>
              </a:solidFill>
              <a:latin typeface="Open Sans"/>
              <a:ea typeface="Open Sans"/>
              <a:cs typeface="Open Sans"/>
              <a:sym typeface="Open Sans"/>
            </a:endParaRPr>
          </a:p>
          <a:p>
            <a:pPr marL="457200" lvl="0" indent="-457200" algn="l" rtl="0">
              <a:lnSpc>
                <a:spcPct val="115000"/>
              </a:lnSpc>
              <a:spcBef>
                <a:spcPts val="0"/>
              </a:spcBef>
              <a:spcAft>
                <a:spcPts val="0"/>
              </a:spcAft>
              <a:buClr>
                <a:srgbClr val="695D46"/>
              </a:buClr>
              <a:buSzPts val="3600"/>
              <a:buFont typeface="Open Sans"/>
              <a:buChar char="●"/>
            </a:pPr>
            <a:r>
              <a:rPr lang="en-US" sz="3600">
                <a:solidFill>
                  <a:srgbClr val="695D46"/>
                </a:solidFill>
                <a:latin typeface="Open Sans"/>
                <a:ea typeface="Open Sans"/>
                <a:cs typeface="Open Sans"/>
                <a:sym typeface="Open Sans"/>
              </a:rPr>
              <a:t>Technical School</a:t>
            </a:r>
            <a:endParaRPr sz="3600">
              <a:solidFill>
                <a:srgbClr val="695D46"/>
              </a:solidFill>
              <a:latin typeface="Open Sans"/>
              <a:ea typeface="Open Sans"/>
              <a:cs typeface="Open Sans"/>
              <a:sym typeface="Open Sans"/>
            </a:endParaRPr>
          </a:p>
          <a:p>
            <a:pPr marL="457200" lvl="0" indent="-457200" algn="l" rtl="0">
              <a:lnSpc>
                <a:spcPct val="115000"/>
              </a:lnSpc>
              <a:spcBef>
                <a:spcPts val="0"/>
              </a:spcBef>
              <a:spcAft>
                <a:spcPts val="0"/>
              </a:spcAft>
              <a:buClr>
                <a:srgbClr val="695D46"/>
              </a:buClr>
              <a:buSzPts val="3600"/>
              <a:buFont typeface="Open Sans"/>
              <a:buChar char="●"/>
            </a:pPr>
            <a:r>
              <a:rPr lang="en-US" sz="3600">
                <a:solidFill>
                  <a:srgbClr val="695D46"/>
                </a:solidFill>
                <a:latin typeface="Open Sans"/>
                <a:ea typeface="Open Sans"/>
                <a:cs typeface="Open Sans"/>
                <a:sym typeface="Open Sans"/>
              </a:rPr>
              <a:t>Apprenticeship</a:t>
            </a:r>
            <a:endParaRPr sz="3600">
              <a:solidFill>
                <a:srgbClr val="695D46"/>
              </a:solidFill>
              <a:latin typeface="Open Sans"/>
              <a:ea typeface="Open Sans"/>
              <a:cs typeface="Open Sans"/>
              <a:sym typeface="Open Sans"/>
            </a:endParaRPr>
          </a:p>
          <a:p>
            <a:pPr marL="457200" lvl="0" indent="-457200" algn="l" rtl="0">
              <a:lnSpc>
                <a:spcPct val="115000"/>
              </a:lnSpc>
              <a:spcBef>
                <a:spcPts val="0"/>
              </a:spcBef>
              <a:spcAft>
                <a:spcPts val="0"/>
              </a:spcAft>
              <a:buClr>
                <a:srgbClr val="695D46"/>
              </a:buClr>
              <a:buSzPts val="3600"/>
              <a:buFont typeface="Open Sans"/>
              <a:buChar char="●"/>
            </a:pPr>
            <a:r>
              <a:rPr lang="en-US" sz="3600">
                <a:solidFill>
                  <a:srgbClr val="695D46"/>
                </a:solidFill>
                <a:latin typeface="Open Sans"/>
                <a:ea typeface="Open Sans"/>
                <a:cs typeface="Open Sans"/>
                <a:sym typeface="Open Sans"/>
              </a:rPr>
              <a:t>Work</a:t>
            </a:r>
            <a:endParaRPr sz="3600">
              <a:solidFill>
                <a:srgbClr val="695D46"/>
              </a:solidFill>
              <a:latin typeface="Open Sans"/>
              <a:ea typeface="Open Sans"/>
              <a:cs typeface="Open Sans"/>
              <a:sym typeface="Open Sans"/>
            </a:endParaRPr>
          </a:p>
        </p:txBody>
      </p:sp>
      <p:pic>
        <p:nvPicPr>
          <p:cNvPr id="269" name="Google Shape;269;p43"/>
          <p:cNvPicPr preferRelativeResize="0"/>
          <p:nvPr/>
        </p:nvPicPr>
        <p:blipFill rotWithShape="1">
          <a:blip r:embed="rId3">
            <a:alphaModFix/>
          </a:blip>
          <a:srcRect t="11863"/>
          <a:stretch/>
        </p:blipFill>
        <p:spPr>
          <a:xfrm>
            <a:off x="4517900" y="1920900"/>
            <a:ext cx="7450851" cy="431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415600" y="886700"/>
            <a:ext cx="11360700" cy="943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5100"/>
              <a:t>Senior Packet</a:t>
            </a:r>
            <a:endParaRPr sz="5100"/>
          </a:p>
        </p:txBody>
      </p:sp>
      <p:sp>
        <p:nvSpPr>
          <p:cNvPr id="275" name="Google Shape;275;p44"/>
          <p:cNvSpPr txBox="1">
            <a:spLocks noGrp="1"/>
          </p:cNvSpPr>
          <p:nvPr>
            <p:ph type="body" idx="1"/>
          </p:nvPr>
        </p:nvSpPr>
        <p:spPr>
          <a:xfrm>
            <a:off x="351867" y="1943500"/>
            <a:ext cx="5221200" cy="4403700"/>
          </a:xfrm>
          <a:prstGeom prst="rect">
            <a:avLst/>
          </a:prstGeom>
        </p:spPr>
        <p:txBody>
          <a:bodyPr spcFirstLastPara="1" wrap="square" lIns="121900" tIns="121900" rIns="121900" bIns="121900" anchor="t" anchorCtr="0">
            <a:noAutofit/>
          </a:bodyPr>
          <a:lstStyle/>
          <a:p>
            <a:pPr marL="609600" lvl="0" indent="-476250" algn="l" rtl="0">
              <a:spcBef>
                <a:spcPts val="0"/>
              </a:spcBef>
              <a:spcAft>
                <a:spcPts val="0"/>
              </a:spcAft>
              <a:buSzPts val="2700"/>
              <a:buChar char="●"/>
            </a:pPr>
            <a:r>
              <a:rPr lang="en-US" sz="2700"/>
              <a:t>Due </a:t>
            </a:r>
            <a:r>
              <a:rPr lang="en-US" sz="2700" b="1" u="sng"/>
              <a:t>AT LEAST</a:t>
            </a:r>
            <a:r>
              <a:rPr lang="en-US" sz="2700"/>
              <a:t> three weeks before your first deadline</a:t>
            </a:r>
            <a:endParaRPr sz="2700"/>
          </a:p>
          <a:p>
            <a:pPr marL="609600" lvl="0" indent="-476250" algn="l" rtl="0">
              <a:spcBef>
                <a:spcPts val="0"/>
              </a:spcBef>
              <a:spcAft>
                <a:spcPts val="0"/>
              </a:spcAft>
              <a:buSzPts val="2700"/>
              <a:buChar char="●"/>
            </a:pPr>
            <a:r>
              <a:rPr lang="en-US" sz="2700"/>
              <a:t>Completed packet must be turned into the registrar, Mrs. Geisler</a:t>
            </a:r>
            <a:endParaRPr sz="2700"/>
          </a:p>
          <a:p>
            <a:pPr marL="609600" lvl="0" indent="-476250" algn="l" rtl="0">
              <a:spcBef>
                <a:spcPts val="0"/>
              </a:spcBef>
              <a:spcAft>
                <a:spcPts val="0"/>
              </a:spcAft>
              <a:buSzPts val="2700"/>
              <a:buChar char="●"/>
            </a:pPr>
            <a:r>
              <a:rPr lang="en-US" sz="2700"/>
              <a:t>EVERYONE must complete a diploma order form</a:t>
            </a:r>
            <a:endParaRPr sz="2700"/>
          </a:p>
        </p:txBody>
      </p:sp>
      <p:pic>
        <p:nvPicPr>
          <p:cNvPr id="276" name="Google Shape;276;p44"/>
          <p:cNvPicPr preferRelativeResize="0"/>
          <p:nvPr/>
        </p:nvPicPr>
        <p:blipFill rotWithShape="1">
          <a:blip r:embed="rId3">
            <a:alphaModFix/>
          </a:blip>
          <a:srcRect l="24524" t="14596" r="24919" b="6799"/>
          <a:stretch/>
        </p:blipFill>
        <p:spPr>
          <a:xfrm rot="-462292">
            <a:off x="5530725" y="278085"/>
            <a:ext cx="2915987" cy="3626894"/>
          </a:xfrm>
          <a:prstGeom prst="rect">
            <a:avLst/>
          </a:prstGeom>
          <a:noFill/>
          <a:ln w="38100" cap="flat" cmpd="sng">
            <a:solidFill>
              <a:schemeClr val="dk2"/>
            </a:solidFill>
            <a:prstDash val="solid"/>
            <a:round/>
            <a:headEnd type="none" w="sm" len="sm"/>
            <a:tailEnd type="none" w="sm" len="sm"/>
          </a:ln>
        </p:spPr>
      </p:pic>
      <p:pic>
        <p:nvPicPr>
          <p:cNvPr id="277" name="Google Shape;277;p44"/>
          <p:cNvPicPr preferRelativeResize="0"/>
          <p:nvPr/>
        </p:nvPicPr>
        <p:blipFill rotWithShape="1">
          <a:blip r:embed="rId4">
            <a:alphaModFix/>
          </a:blip>
          <a:srcRect l="24420" t="16933" r="25146" b="10544"/>
          <a:stretch/>
        </p:blipFill>
        <p:spPr>
          <a:xfrm>
            <a:off x="8282033" y="2363267"/>
            <a:ext cx="3494365" cy="4166799"/>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p:nvPr/>
        </p:nvSpPr>
        <p:spPr>
          <a:xfrm>
            <a:off x="280886" y="525264"/>
            <a:ext cx="11249100" cy="92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500" b="1">
                <a:solidFill>
                  <a:srgbClr val="FF9900"/>
                </a:solidFill>
                <a:latin typeface="PT Sans"/>
                <a:ea typeface="PT Sans"/>
                <a:cs typeface="PT Sans"/>
                <a:sym typeface="PT Sans"/>
              </a:rPr>
              <a:t>2-Year Application Components:</a:t>
            </a:r>
            <a:endParaRPr sz="5500" b="1" cap="none">
              <a:solidFill>
                <a:srgbClr val="FF9900"/>
              </a:solidFill>
              <a:latin typeface="PT Sans"/>
              <a:ea typeface="PT Sans"/>
              <a:cs typeface="PT Sans"/>
              <a:sym typeface="PT Sans"/>
            </a:endParaRPr>
          </a:p>
        </p:txBody>
      </p:sp>
      <p:sp>
        <p:nvSpPr>
          <p:cNvPr id="283" name="Google Shape;283;p45"/>
          <p:cNvSpPr txBox="1"/>
          <p:nvPr/>
        </p:nvSpPr>
        <p:spPr>
          <a:xfrm>
            <a:off x="640825" y="1582350"/>
            <a:ext cx="10385700" cy="3693300"/>
          </a:xfrm>
          <a:prstGeom prst="rect">
            <a:avLst/>
          </a:prstGeom>
          <a:noFill/>
          <a:ln>
            <a:noFill/>
          </a:ln>
        </p:spPr>
        <p:txBody>
          <a:bodyPr spcFirstLastPara="1" wrap="square" lIns="91425" tIns="45700" rIns="91425" bIns="45700" anchor="t" anchorCtr="0">
            <a:noAutofit/>
          </a:bodyPr>
          <a:lstStyle/>
          <a:p>
            <a:pPr marL="457200" marR="0" lvl="0" indent="-469900" algn="l" rtl="0">
              <a:spcBef>
                <a:spcPts val="0"/>
              </a:spcBef>
              <a:spcAft>
                <a:spcPts val="0"/>
              </a:spcAft>
              <a:buClr>
                <a:schemeClr val="dk1"/>
              </a:buClr>
              <a:buSzPts val="4000"/>
              <a:buFont typeface="Oswald"/>
              <a:buChar char="•"/>
            </a:pPr>
            <a:r>
              <a:rPr lang="en-US" sz="4000">
                <a:solidFill>
                  <a:schemeClr val="dk1"/>
                </a:solidFill>
                <a:latin typeface="Oswald"/>
                <a:ea typeface="Oswald"/>
                <a:cs typeface="Oswald"/>
                <a:sym typeface="Oswald"/>
              </a:rPr>
              <a:t>Application</a:t>
            </a:r>
            <a:endParaRPr sz="4000">
              <a:solidFill>
                <a:schemeClr val="dk1"/>
              </a:solidFill>
              <a:latin typeface="Oswald"/>
              <a:ea typeface="Oswald"/>
              <a:cs typeface="Oswald"/>
              <a:sym typeface="Oswald"/>
            </a:endParaRPr>
          </a:p>
          <a:p>
            <a:pPr marL="457200" marR="0" lvl="0" indent="-469900" algn="l" rtl="0">
              <a:spcBef>
                <a:spcPts val="0"/>
              </a:spcBef>
              <a:spcAft>
                <a:spcPts val="0"/>
              </a:spcAft>
              <a:buClr>
                <a:schemeClr val="dk1"/>
              </a:buClr>
              <a:buSzPts val="4000"/>
              <a:buFont typeface="Oswald"/>
              <a:buChar char="•"/>
            </a:pPr>
            <a:r>
              <a:rPr lang="en-US" sz="4000">
                <a:solidFill>
                  <a:schemeClr val="dk1"/>
                </a:solidFill>
                <a:latin typeface="Oswald"/>
                <a:ea typeface="Oswald"/>
                <a:cs typeface="Oswald"/>
                <a:sym typeface="Oswald"/>
              </a:rPr>
              <a:t>Official Transcript</a:t>
            </a:r>
            <a:endParaRPr sz="4000">
              <a:latin typeface="Oswald"/>
              <a:ea typeface="Oswald"/>
              <a:cs typeface="Oswald"/>
              <a:sym typeface="Oswald"/>
            </a:endParaRPr>
          </a:p>
          <a:p>
            <a:pPr marL="0" marR="0" lvl="0" indent="0" algn="l" rtl="0">
              <a:spcBef>
                <a:spcPts val="0"/>
              </a:spcBef>
              <a:spcAft>
                <a:spcPts val="0"/>
              </a:spcAft>
              <a:buNone/>
            </a:pPr>
            <a:r>
              <a:rPr lang="en-US" sz="4000">
                <a:solidFill>
                  <a:schemeClr val="dk1"/>
                </a:solidFill>
                <a:latin typeface="Oswald"/>
                <a:ea typeface="Oswald"/>
                <a:cs typeface="Oswald"/>
                <a:sym typeface="Oswald"/>
              </a:rPr>
              <a:t>	-submit transcript request form and diploma order    </a:t>
            </a:r>
            <a:endParaRPr sz="4000">
              <a:solidFill>
                <a:schemeClr val="dk1"/>
              </a:solidFill>
              <a:latin typeface="Oswald"/>
              <a:ea typeface="Oswald"/>
              <a:cs typeface="Oswald"/>
              <a:sym typeface="Oswald"/>
            </a:endParaRPr>
          </a:p>
          <a:p>
            <a:pPr marL="0" marR="0" lvl="0" indent="0" algn="l" rtl="0">
              <a:spcBef>
                <a:spcPts val="0"/>
              </a:spcBef>
              <a:spcAft>
                <a:spcPts val="0"/>
              </a:spcAft>
              <a:buNone/>
            </a:pPr>
            <a:r>
              <a:rPr lang="en-US" sz="4000">
                <a:solidFill>
                  <a:schemeClr val="dk1"/>
                </a:solidFill>
                <a:latin typeface="Oswald"/>
                <a:ea typeface="Oswald"/>
                <a:cs typeface="Oswald"/>
                <a:sym typeface="Oswald"/>
              </a:rPr>
              <a:t>       form in senior packet ONLY</a:t>
            </a:r>
            <a:endParaRPr sz="4000">
              <a:solidFill>
                <a:schemeClr val="dk1"/>
              </a:solidFill>
              <a:latin typeface="Oswald"/>
              <a:ea typeface="Oswald"/>
              <a:cs typeface="Oswald"/>
              <a:sym typeface="Oswald"/>
            </a:endParaRPr>
          </a:p>
          <a:p>
            <a:pPr marL="609600" marR="0" lvl="0" indent="-476250" algn="l" rtl="0">
              <a:spcBef>
                <a:spcPts val="0"/>
              </a:spcBef>
              <a:spcAft>
                <a:spcPts val="0"/>
              </a:spcAft>
              <a:buClr>
                <a:schemeClr val="dk1"/>
              </a:buClr>
              <a:buSzPts val="2700"/>
              <a:buFont typeface="Oswald"/>
              <a:buChar char="●"/>
            </a:pPr>
            <a:r>
              <a:rPr lang="en-US" sz="4000">
                <a:solidFill>
                  <a:schemeClr val="dk1"/>
                </a:solidFill>
                <a:latin typeface="Oswald"/>
                <a:ea typeface="Oswald"/>
                <a:cs typeface="Oswald"/>
                <a:sym typeface="Oswald"/>
              </a:rPr>
              <a:t>Financial Aid </a:t>
            </a:r>
            <a:endParaRPr sz="4000">
              <a:latin typeface="Oswald"/>
              <a:ea typeface="Oswald"/>
              <a:cs typeface="Oswald"/>
              <a:sym typeface="Oswald"/>
            </a:endParaRPr>
          </a:p>
          <a:p>
            <a:pPr marL="292100" marR="0" lvl="0" indent="-177800" algn="l" rtl="0">
              <a:spcBef>
                <a:spcPts val="0"/>
              </a:spcBef>
              <a:spcAft>
                <a:spcPts val="0"/>
              </a:spcAft>
              <a:buClr>
                <a:schemeClr val="dk1"/>
              </a:buClr>
              <a:buSzPts val="1900"/>
              <a:buFont typeface="Arial"/>
              <a:buNone/>
            </a:pPr>
            <a:endParaRPr sz="1900">
              <a:solidFill>
                <a:schemeClr val="dk1"/>
              </a:solidFill>
              <a:latin typeface="Calibri"/>
              <a:ea typeface="Calibri"/>
              <a:cs typeface="Calibri"/>
              <a:sym typeface="Calibri"/>
            </a:endParaRPr>
          </a:p>
        </p:txBody>
      </p:sp>
      <p:pic>
        <p:nvPicPr>
          <p:cNvPr id="284" name="Google Shape;284;p45"/>
          <p:cNvPicPr preferRelativeResize="0"/>
          <p:nvPr/>
        </p:nvPicPr>
        <p:blipFill>
          <a:blip r:embed="rId3">
            <a:alphaModFix/>
          </a:blip>
          <a:stretch>
            <a:fillRect/>
          </a:stretch>
        </p:blipFill>
        <p:spPr>
          <a:xfrm>
            <a:off x="7740250" y="3633475"/>
            <a:ext cx="2988575" cy="29885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1016</Words>
  <Application>Microsoft Office PowerPoint</Application>
  <PresentationFormat>Widescreen</PresentationFormat>
  <Paragraphs>211</Paragraphs>
  <Slides>28</Slides>
  <Notes>28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Open Sans</vt:lpstr>
      <vt:lpstr>Calibri</vt:lpstr>
      <vt:lpstr>EB Garamond</vt:lpstr>
      <vt:lpstr>Architects Daughter</vt:lpstr>
      <vt:lpstr>PT Sans</vt:lpstr>
      <vt:lpstr>Oswald</vt:lpstr>
      <vt:lpstr>PT Sans Narrow</vt:lpstr>
      <vt:lpstr>Arial</vt:lpstr>
      <vt:lpstr>Office Theme</vt:lpstr>
      <vt:lpstr>Tropic</vt:lpstr>
      <vt:lpstr>Office Theme</vt:lpstr>
      <vt:lpstr>PowerPoint Presentation</vt:lpstr>
      <vt:lpstr>PowerPoint Presentation</vt:lpstr>
      <vt:lpstr>2019-2020 Senior Counselor Breakdown</vt:lpstr>
      <vt:lpstr>PowerPoint Presentation</vt:lpstr>
      <vt:lpstr>PowerPoint Presentation</vt:lpstr>
      <vt:lpstr>Transcript</vt:lpstr>
      <vt:lpstr>PowerPoint Presentation</vt:lpstr>
      <vt:lpstr>Senior Packet</vt:lpstr>
      <vt:lpstr>PowerPoint Presentation</vt:lpstr>
      <vt:lpstr>PowerPoint Presentation</vt:lpstr>
      <vt:lpstr>4 Year Application Components:</vt:lpstr>
      <vt:lpstr>How to request OFFICIAL transcripts:</vt:lpstr>
      <vt:lpstr>Testing</vt:lpstr>
      <vt:lpstr>PowerPoint Presentation</vt:lpstr>
      <vt:lpstr>PowerPoint Presentation</vt:lpstr>
      <vt:lpstr>College /Career Center Supports</vt:lpstr>
      <vt:lpstr>CHS Writing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Deadlines</vt:lpstr>
      <vt:lpstr>What is the difference between types of application deadlines?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Schulien, John J</dc:creator>
  <cp:lastModifiedBy>Schulien, John J</cp:lastModifiedBy>
  <cp:revision>1</cp:revision>
  <dcterms:modified xsi:type="dcterms:W3CDTF">2019-09-12T17:51:37Z</dcterms:modified>
</cp:coreProperties>
</file>