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85" r:id="rId3"/>
  </p:sldMasterIdLst>
  <p:notesMasterIdLst>
    <p:notesMasterId r:id="rId31"/>
  </p:notesMasterIdLst>
  <p:handoutMasterIdLst>
    <p:handoutMasterId r:id="rId32"/>
  </p:handoutMasterIdLst>
  <p:sldIdLst>
    <p:sldId id="256" r:id="rId4"/>
    <p:sldId id="258" r:id="rId5"/>
    <p:sldId id="327" r:id="rId6"/>
    <p:sldId id="312" r:id="rId7"/>
    <p:sldId id="276" r:id="rId8"/>
    <p:sldId id="291" r:id="rId9"/>
    <p:sldId id="323" r:id="rId10"/>
    <p:sldId id="313" r:id="rId11"/>
    <p:sldId id="260" r:id="rId12"/>
    <p:sldId id="330" r:id="rId13"/>
    <p:sldId id="259" r:id="rId14"/>
    <p:sldId id="314" r:id="rId15"/>
    <p:sldId id="325" r:id="rId16"/>
    <p:sldId id="272" r:id="rId17"/>
    <p:sldId id="331" r:id="rId18"/>
    <p:sldId id="324" r:id="rId19"/>
    <p:sldId id="296" r:id="rId20"/>
    <p:sldId id="310" r:id="rId21"/>
    <p:sldId id="292" r:id="rId22"/>
    <p:sldId id="295" r:id="rId23"/>
    <p:sldId id="294" r:id="rId24"/>
    <p:sldId id="290" r:id="rId25"/>
    <p:sldId id="311" r:id="rId26"/>
    <p:sldId id="328" r:id="rId27"/>
    <p:sldId id="329" r:id="rId28"/>
    <p:sldId id="326" r:id="rId29"/>
    <p:sldId id="315" r:id="rId3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4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3" autoAdjust="0"/>
    <p:restoredTop sz="86943" autoAdjust="0"/>
  </p:normalViewPr>
  <p:slideViewPr>
    <p:cSldViewPr snapToObjects="1">
      <p:cViewPr varScale="1">
        <p:scale>
          <a:sx n="39" d="100"/>
          <a:sy n="39" d="100"/>
        </p:scale>
        <p:origin x="804" y="48"/>
      </p:cViewPr>
      <p:guideLst>
        <p:guide orient="horz" pos="1728"/>
        <p:guide pos="2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8"/>
    </p:cViewPr>
  </p:sorterViewPr>
  <p:notesViewPr>
    <p:cSldViewPr snapToObjects="1">
      <p:cViewPr varScale="1">
        <p:scale>
          <a:sx n="70" d="100"/>
          <a:sy n="70" d="100"/>
        </p:scale>
        <p:origin x="-2766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14076-917D-463D-8C81-901AF2F2B8BA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73FE02C0-62B1-4181-9871-713B15BC724A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2000" b="1" dirty="0"/>
            <a:t>Cost of Attendance</a:t>
          </a:r>
          <a:endParaRPr lang="en-US" sz="1800" b="1" dirty="0"/>
        </a:p>
      </dgm:t>
    </dgm:pt>
    <dgm:pt modelId="{20776D3B-0B52-475E-9318-4FAC4E8E2DC6}" type="parTrans" cxnId="{99731B5A-3E2E-4C6D-9ECE-F751A0B058EE}">
      <dgm:prSet/>
      <dgm:spPr/>
      <dgm:t>
        <a:bodyPr/>
        <a:lstStyle/>
        <a:p>
          <a:endParaRPr lang="en-US"/>
        </a:p>
      </dgm:t>
    </dgm:pt>
    <dgm:pt modelId="{998F69B9-84DC-452B-92A9-E5642276E7E3}" type="sibTrans" cxnId="{99731B5A-3E2E-4C6D-9ECE-F751A0B058EE}">
      <dgm:prSet/>
      <dgm:spPr/>
      <dgm:t>
        <a:bodyPr/>
        <a:lstStyle/>
        <a:p>
          <a:endParaRPr lang="en-US" dirty="0"/>
        </a:p>
      </dgm:t>
    </dgm:pt>
    <dgm:pt modelId="{28938168-E4EB-40D7-929E-9026C2667318}" type="pres">
      <dgm:prSet presAssocID="{1BE14076-917D-463D-8C81-901AF2F2B8BA}" presName="linearFlow" presStyleCnt="0">
        <dgm:presLayoutVars>
          <dgm:dir/>
          <dgm:resizeHandles val="exact"/>
        </dgm:presLayoutVars>
      </dgm:prSet>
      <dgm:spPr/>
    </dgm:pt>
    <dgm:pt modelId="{9BDB0C77-4428-4134-9595-28FBD5A4A13D}" type="pres">
      <dgm:prSet presAssocID="{73FE02C0-62B1-4181-9871-713B15BC724A}" presName="node" presStyleLbl="node1" presStyleIdx="0" presStyleCnt="1" custScaleX="102729" custLinFactNeighborX="-7872" custLinFactNeighborY="-81738">
        <dgm:presLayoutVars>
          <dgm:bulletEnabled val="1"/>
        </dgm:presLayoutVars>
      </dgm:prSet>
      <dgm:spPr/>
    </dgm:pt>
  </dgm:ptLst>
  <dgm:cxnLst>
    <dgm:cxn modelId="{926E9F5C-686D-4FEA-9A5C-1DBD3E3BD19C}" type="presOf" srcId="{73FE02C0-62B1-4181-9871-713B15BC724A}" destId="{9BDB0C77-4428-4134-9595-28FBD5A4A13D}" srcOrd="0" destOrd="0" presId="urn:microsoft.com/office/officeart/2005/8/layout/equation1"/>
    <dgm:cxn modelId="{99731B5A-3E2E-4C6D-9ECE-F751A0B058EE}" srcId="{1BE14076-917D-463D-8C81-901AF2F2B8BA}" destId="{73FE02C0-62B1-4181-9871-713B15BC724A}" srcOrd="0" destOrd="0" parTransId="{20776D3B-0B52-475E-9318-4FAC4E8E2DC6}" sibTransId="{998F69B9-84DC-452B-92A9-E5642276E7E3}"/>
    <dgm:cxn modelId="{CA2389C0-477E-4C50-9678-C3345A551E04}" type="presOf" srcId="{1BE14076-917D-463D-8C81-901AF2F2B8BA}" destId="{28938168-E4EB-40D7-929E-9026C2667318}" srcOrd="0" destOrd="0" presId="urn:microsoft.com/office/officeart/2005/8/layout/equation1"/>
    <dgm:cxn modelId="{82FA7A43-2656-407B-BFB6-5823C0E19335}" type="presParOf" srcId="{28938168-E4EB-40D7-929E-9026C2667318}" destId="{9BDB0C77-4428-4134-9595-28FBD5A4A13D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B0C77-4428-4134-9595-28FBD5A4A13D}">
      <dsp:nvSpPr>
        <dsp:cNvPr id="0" name=""/>
        <dsp:cNvSpPr/>
      </dsp:nvSpPr>
      <dsp:spPr>
        <a:xfrm>
          <a:off x="0" y="0"/>
          <a:ext cx="2066188" cy="2011300"/>
        </a:xfrm>
        <a:prstGeom prst="ellipse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Cost of Attendance</a:t>
          </a:r>
          <a:endParaRPr lang="en-US" sz="1800" b="1" kern="1200" dirty="0"/>
        </a:p>
      </dsp:txBody>
      <dsp:txXfrm>
        <a:off x="302586" y="294548"/>
        <a:ext cx="1461016" cy="1422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C871D12-C6BE-4429-8336-A2F763A23DB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56A0CE6-E4CD-4732-B471-8545F295C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9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7E49BD3-5CFF-4066-B3EC-25B29CCD7E7A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76060F7-F5C3-4D01-A24A-2E432541BD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9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6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8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4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40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5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6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67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8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  <a:gs pos="100000">
                <a:srgbClr val="00205C"/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1905000"/>
            <a:ext cx="8534400" cy="1752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3940821"/>
            <a:ext cx="8525015" cy="533400"/>
          </a:xfrm>
          <a:prstGeom prst="rect">
            <a:avLst/>
          </a:prstGeom>
          <a:solidFill>
            <a:srgbClr val="84787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34978" y="5334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419600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1" y="-1"/>
            <a:ext cx="1828800" cy="66967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  <a:gs pos="100000">
                <a:srgbClr val="00205C"/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905000"/>
            <a:ext cx="9144000" cy="1752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6746" y="3940821"/>
            <a:ext cx="9141361" cy="533400"/>
          </a:xfrm>
          <a:prstGeom prst="rect">
            <a:avLst/>
          </a:prstGeom>
          <a:solidFill>
            <a:srgbClr val="84787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9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614" y="495300"/>
            <a:ext cx="9160973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7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228600" y="0"/>
            <a:ext cx="381000" cy="6781800"/>
            <a:chOff x="228600" y="0"/>
            <a:chExt cx="381000" cy="6781800"/>
          </a:xfrm>
        </p:grpSpPr>
        <p:cxnSp>
          <p:nvCxnSpPr>
            <p:cNvPr id="22" name="Straight Connector 21"/>
            <p:cNvCxnSpPr/>
            <p:nvPr userDrawn="1"/>
          </p:nvCxnSpPr>
          <p:spPr>
            <a:xfrm>
              <a:off x="228600" y="0"/>
              <a:ext cx="0" cy="6696703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381000" y="0"/>
              <a:ext cx="0" cy="6781800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304800" y="0"/>
              <a:ext cx="0" cy="6696703"/>
            </a:xfrm>
            <a:prstGeom prst="line">
              <a:avLst/>
            </a:prstGeom>
            <a:ln w="5715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7200" y="0"/>
              <a:ext cx="0" cy="6696703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33400" y="0"/>
              <a:ext cx="0" cy="6781800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09600" y="0"/>
              <a:ext cx="0" cy="6696703"/>
            </a:xfrm>
            <a:prstGeom prst="line">
              <a:avLst/>
            </a:prstGeom>
            <a:ln w="3810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 userDrawn="1"/>
        </p:nvSpPr>
        <p:spPr>
          <a:xfrm>
            <a:off x="-19615" y="4457700"/>
            <a:ext cx="9163615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772400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7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 userDrawn="1"/>
        </p:nvSpPr>
        <p:spPr>
          <a:xfrm>
            <a:off x="-19614" y="495300"/>
            <a:ext cx="9160973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9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9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98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21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2703513" cy="1162050"/>
          </a:xfrm>
        </p:spPr>
        <p:txBody>
          <a:bodyPr anchor="b"/>
          <a:lstStyle>
            <a:lvl1pPr algn="l">
              <a:defRPr sz="2000" b="1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84787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2703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6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64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419600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73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6858001" y="-1"/>
            <a:ext cx="1828800" cy="66967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95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925758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21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E7E8E5-41FE-354D-A43A-FA3616A2B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"/>
            <a:ext cx="1105076" cy="3474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B7DE95-5E9C-424B-865D-A76412A2D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861" y="5169070"/>
            <a:ext cx="1427849" cy="112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7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accent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374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43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53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8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4978" y="44577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28600" y="0"/>
            <a:ext cx="381000" cy="6781800"/>
            <a:chOff x="228600" y="0"/>
            <a:chExt cx="381000" cy="6781800"/>
          </a:xfrm>
        </p:grpSpPr>
        <p:cxnSp>
          <p:nvCxnSpPr>
            <p:cNvPr id="22" name="Straight Connector 21"/>
            <p:cNvCxnSpPr/>
            <p:nvPr userDrawn="1"/>
          </p:nvCxnSpPr>
          <p:spPr>
            <a:xfrm>
              <a:off x="228600" y="0"/>
              <a:ext cx="0" cy="6696703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381000" y="0"/>
              <a:ext cx="0" cy="6781800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304800" y="0"/>
              <a:ext cx="0" cy="6696703"/>
            </a:xfrm>
            <a:prstGeom prst="line">
              <a:avLst/>
            </a:prstGeom>
            <a:ln w="5715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7200" y="0"/>
              <a:ext cx="0" cy="6696703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33400" y="0"/>
              <a:ext cx="0" cy="6781800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09600" y="0"/>
              <a:ext cx="0" cy="6696703"/>
            </a:xfrm>
            <a:prstGeom prst="line">
              <a:avLst/>
            </a:prstGeom>
            <a:ln w="3810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772400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9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66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2703513" cy="1162050"/>
          </a:xfrm>
        </p:spPr>
        <p:txBody>
          <a:bodyPr anchor="b"/>
          <a:lstStyle>
            <a:lvl1pPr algn="l">
              <a:defRPr sz="2000" b="1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84787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2703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9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45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1259514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937706"/>
            <a:ext cx="7745505" cy="291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23660" y="6082486"/>
            <a:ext cx="9167660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37870"/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37870"/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DB5180-23F5-1D4E-9CF8-10DCFEEE70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457200"/>
            <a:ext cx="1105072" cy="347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071E19-A52F-1A42-853E-4F40BE0F55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5925" y="6327775"/>
            <a:ext cx="118869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5D6E5B-C546-714F-82D4-67660FA1DB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" y="6263640"/>
            <a:ext cx="2973275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9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elect.net/" TargetMode="External"/><Relationship Id="rId2" Type="http://schemas.openxmlformats.org/officeDocument/2006/relationships/hyperlink" Target="http://www.mhec.state.md.us/" TargetMode="Externa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ed.gov/" TargetMode="Externa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077200" cy="4114799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Financing  a College Education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64172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Tax Info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AGI, Taxes, Earnings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Current Financial Info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Cash/Savings, Investments, Business/Farm income</a:t>
            </a:r>
          </a:p>
          <a:p>
            <a:r>
              <a:rPr lang="en-US" sz="2800" dirty="0">
                <a:solidFill>
                  <a:schemeClr val="tx1"/>
                </a:solidFill>
              </a:rPr>
              <a:t>Number in Household	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Number in College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Untaxed Income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8011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High Impact Information &amp; EFC </a:t>
            </a:r>
          </a:p>
        </p:txBody>
      </p:sp>
    </p:spTree>
    <p:extLst>
      <p:ext uri="{BB962C8B-B14F-4D97-AF65-F5344CB8AC3E}">
        <p14:creationId xmlns:p14="http://schemas.microsoft.com/office/powerpoint/2010/main" val="19337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" y="742495"/>
            <a:ext cx="9067800" cy="800100"/>
          </a:xfrm>
        </p:spPr>
        <p:txBody>
          <a:bodyPr>
            <a:noAutofit/>
          </a:bodyPr>
          <a:lstStyle/>
          <a:p>
            <a:r>
              <a:rPr lang="en-US" sz="4400" dirty="0"/>
              <a:t>What is Cost of Attendance (COA)?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28600" y="1627577"/>
            <a:ext cx="3581400" cy="2974975"/>
          </a:xfrm>
        </p:spPr>
        <p:txBody>
          <a:bodyPr>
            <a:normAutofit/>
          </a:bodyPr>
          <a:lstStyle/>
          <a:p>
            <a:r>
              <a:rPr lang="en-US" sz="3200" dirty="0"/>
              <a:t>Direct costs </a:t>
            </a:r>
          </a:p>
          <a:p>
            <a:pPr lvl="1"/>
            <a:r>
              <a:rPr lang="en-US" sz="2800" dirty="0"/>
              <a:t>Tuition</a:t>
            </a:r>
          </a:p>
          <a:p>
            <a:pPr lvl="1"/>
            <a:r>
              <a:rPr lang="en-US" sz="2800" dirty="0"/>
              <a:t>Fees</a:t>
            </a:r>
          </a:p>
          <a:p>
            <a:pPr lvl="1"/>
            <a:r>
              <a:rPr lang="en-US" sz="2800" dirty="0"/>
              <a:t>Room </a:t>
            </a:r>
          </a:p>
          <a:p>
            <a:pPr lvl="1"/>
            <a:r>
              <a:rPr lang="en-US" sz="2800" dirty="0"/>
              <a:t>Board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876800" y="1615096"/>
            <a:ext cx="4114800" cy="23653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Indirect costs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Books </a:t>
            </a:r>
          </a:p>
          <a:p>
            <a:pPr lvl="1"/>
            <a:r>
              <a:rPr lang="en-US" sz="2800" dirty="0"/>
              <a:t>Transportation</a:t>
            </a:r>
          </a:p>
          <a:p>
            <a:pPr lvl="1"/>
            <a:r>
              <a:rPr lang="en-US" sz="2800" dirty="0"/>
              <a:t>Personal Expenses</a:t>
            </a:r>
          </a:p>
          <a:p>
            <a:pPr lvl="1"/>
            <a:r>
              <a:rPr lang="en-US" sz="2800" dirty="0"/>
              <a:t>Loan Fees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455743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Cost of Attendance</a:t>
            </a:r>
          </a:p>
          <a:p>
            <a:endParaRPr lang="en-US" dirty="0"/>
          </a:p>
        </p:txBody>
      </p:sp>
      <p:sp>
        <p:nvSpPr>
          <p:cNvPr id="10" name="Equal 9"/>
          <p:cNvSpPr/>
          <p:nvPr/>
        </p:nvSpPr>
        <p:spPr>
          <a:xfrm>
            <a:off x="1524000" y="4420576"/>
            <a:ext cx="1282109" cy="809847"/>
          </a:xfrm>
          <a:prstGeom prst="mathEqua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3467100" y="2133600"/>
            <a:ext cx="1295400" cy="1371600"/>
          </a:xfrm>
          <a:prstGeom prst="mathPl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uiExpand="1" build="p"/>
      <p:bldP spid="7" grpId="0"/>
      <p:bldP spid="1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324796"/>
              </p:ext>
            </p:extLst>
          </p:nvPr>
        </p:nvGraphicFramePr>
        <p:xfrm>
          <a:off x="247251" y="2432875"/>
          <a:ext cx="2114550" cy="201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989" y="838200"/>
            <a:ext cx="7756263" cy="1054250"/>
          </a:xfrm>
        </p:spPr>
        <p:txBody>
          <a:bodyPr>
            <a:normAutofit/>
          </a:bodyPr>
          <a:lstStyle/>
          <a:p>
            <a:r>
              <a:rPr lang="en-US" dirty="0"/>
              <a:t>What is Financial Need?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66350" y="2423350"/>
            <a:ext cx="2011300" cy="2011300"/>
            <a:chOff x="0" y="0"/>
            <a:chExt cx="2011300" cy="2011300"/>
          </a:xfrm>
          <a:solidFill>
            <a:schemeClr val="tx2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0" y="0"/>
              <a:ext cx="2011300" cy="2011300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94548" y="294548"/>
              <a:ext cx="1422204" cy="14222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/>
                <a:t>Expected Family Contribution (EFC)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75500" y="2423350"/>
            <a:ext cx="2011300" cy="2011300"/>
            <a:chOff x="0" y="0"/>
            <a:chExt cx="2011300" cy="2011300"/>
          </a:xfrm>
          <a:solidFill>
            <a:schemeClr val="tx2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0" y="0"/>
              <a:ext cx="2011300" cy="2011300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94548" y="294548"/>
              <a:ext cx="1422204" cy="14222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Financial Need</a:t>
              </a:r>
            </a:p>
          </p:txBody>
        </p:sp>
      </p:grpSp>
      <p:sp>
        <p:nvSpPr>
          <p:cNvPr id="11" name="Minus 10"/>
          <p:cNvSpPr/>
          <p:nvPr/>
        </p:nvSpPr>
        <p:spPr>
          <a:xfrm>
            <a:off x="2417749" y="3073449"/>
            <a:ext cx="975550" cy="711102"/>
          </a:xfrm>
          <a:prstGeom prst="mathMin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5750701" y="3086100"/>
            <a:ext cx="803302" cy="685800"/>
          </a:xfrm>
          <a:prstGeom prst="mathEqual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40386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CollegeBoard</a:t>
            </a:r>
            <a:r>
              <a:rPr lang="en-US" sz="3000" dirty="0">
                <a:solidFill>
                  <a:schemeClr val="tx1"/>
                </a:solidFill>
              </a:rPr>
              <a:t> Financial reporting</a:t>
            </a:r>
          </a:p>
          <a:p>
            <a:r>
              <a:rPr lang="en-US" sz="3000" dirty="0">
                <a:solidFill>
                  <a:schemeClr val="tx1"/>
                </a:solidFill>
              </a:rPr>
              <a:t>Used to determine need for institutional aid</a:t>
            </a:r>
          </a:p>
          <a:p>
            <a:r>
              <a:rPr lang="en-US" sz="3000" dirty="0">
                <a:solidFill>
                  <a:schemeClr val="tx1"/>
                </a:solidFill>
              </a:rPr>
              <a:t>Uses 2 years of financial data</a:t>
            </a:r>
          </a:p>
          <a:p>
            <a:pPr lvl="1"/>
            <a:r>
              <a:rPr lang="en-US" sz="2600" dirty="0"/>
              <a:t>Includes private assets in EFC calculation</a:t>
            </a:r>
          </a:p>
          <a:p>
            <a:r>
              <a:rPr lang="en-US" sz="3000" dirty="0">
                <a:solidFill>
                  <a:srgbClr val="000000"/>
                </a:solidFill>
              </a:rPr>
              <a:t>Fee for initial application and one college report is $25. 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Additional reports are $16.</a:t>
            </a:r>
          </a:p>
          <a:p>
            <a:r>
              <a:rPr lang="en-US" sz="3000" dirty="0">
                <a:solidFill>
                  <a:srgbClr val="000000"/>
                </a:solidFill>
              </a:rPr>
              <a:t>Used by approx. 400 colleges and scholarship programs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Only 3 in MD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465" y="838200"/>
            <a:ext cx="7756263" cy="1054250"/>
          </a:xfrm>
        </p:spPr>
        <p:txBody>
          <a:bodyPr/>
          <a:lstStyle/>
          <a:p>
            <a:r>
              <a:rPr lang="en-US" dirty="0"/>
              <a:t>CSS Profile</a:t>
            </a:r>
          </a:p>
        </p:txBody>
      </p:sp>
    </p:spTree>
    <p:extLst>
      <p:ext uri="{BB962C8B-B14F-4D97-AF65-F5344CB8AC3E}">
        <p14:creationId xmlns:p14="http://schemas.microsoft.com/office/powerpoint/2010/main" val="16224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3794124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Scholarships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Awarded for student achievement regardless of financial need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Universities will have separate scholarship applications for the different colleges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Grants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based funds offered to assist in covering CoA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732389"/>
            <a:ext cx="7756263" cy="1054250"/>
          </a:xfrm>
        </p:spPr>
        <p:txBody>
          <a:bodyPr/>
          <a:lstStyle/>
          <a:p>
            <a:r>
              <a:rPr lang="en-US" dirty="0"/>
              <a:t>Institutional Funding 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3794124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only be used for MD schools</a:t>
            </a:r>
          </a:p>
          <a:p>
            <a:r>
              <a:rPr lang="en-US" dirty="0">
                <a:solidFill>
                  <a:schemeClr val="tx1"/>
                </a:solidFill>
              </a:rPr>
              <a:t>Aid is awarded on the basis of both merit and need</a:t>
            </a:r>
          </a:p>
          <a:p>
            <a:r>
              <a:rPr lang="en-US" dirty="0">
                <a:solidFill>
                  <a:schemeClr val="tx1"/>
                </a:solidFill>
              </a:rPr>
              <a:t>FAFSA is required for some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March 1, 2020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MD funding check Maryland Higher Education Commission (MHEC)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www.mhec.state.md.us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/>
              <a:t>Legislative Scholarships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www.mdelect.net 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732389"/>
            <a:ext cx="7756263" cy="1054250"/>
          </a:xfrm>
        </p:spPr>
        <p:txBody>
          <a:bodyPr/>
          <a:lstStyle/>
          <a:p>
            <a:r>
              <a:rPr lang="en-US" dirty="0"/>
              <a:t>State Funding 	</a:t>
            </a:r>
          </a:p>
        </p:txBody>
      </p:sp>
    </p:spTree>
    <p:extLst>
      <p:ext uri="{BB962C8B-B14F-4D97-AF65-F5344CB8AC3E}">
        <p14:creationId xmlns:p14="http://schemas.microsoft.com/office/powerpoint/2010/main" val="32573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0"/>
            <a:ext cx="7745505" cy="3717924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Scholarship search engines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Fastweb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/>
              <a:t>Scholarships.com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Cappex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 err="1"/>
              <a:t>Scholly</a:t>
            </a:r>
            <a:endParaRPr lang="en-US" b="1" dirty="0"/>
          </a:p>
          <a:p>
            <a:pPr lvl="1"/>
            <a:r>
              <a:rPr lang="en-US" b="1" dirty="0"/>
              <a:t>Niche</a:t>
            </a:r>
          </a:p>
          <a:p>
            <a:pPr lvl="1"/>
            <a:r>
              <a:rPr lang="en-US" b="1" dirty="0"/>
              <a:t>Scholarship Monkey</a:t>
            </a:r>
          </a:p>
          <a:p>
            <a:r>
              <a:rPr lang="en-US" b="1" dirty="0">
                <a:solidFill>
                  <a:schemeClr val="tx1"/>
                </a:solidFill>
              </a:rPr>
              <a:t>Scholarships are everywhere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89" y="732389"/>
            <a:ext cx="7756263" cy="1054250"/>
          </a:xfrm>
        </p:spPr>
        <p:txBody>
          <a:bodyPr/>
          <a:lstStyle/>
          <a:p>
            <a:r>
              <a:rPr lang="en-US" dirty="0"/>
              <a:t>Outside Scholarships</a:t>
            </a:r>
          </a:p>
        </p:txBody>
      </p:sp>
    </p:spTree>
    <p:extLst>
      <p:ext uri="{BB962C8B-B14F-4D97-AF65-F5344CB8AC3E}">
        <p14:creationId xmlns:p14="http://schemas.microsoft.com/office/powerpoint/2010/main" val="14439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29071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868" y="732389"/>
            <a:ext cx="7756263" cy="10542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Loan Types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93069" y="2043339"/>
            <a:ext cx="4040188" cy="3941763"/>
          </a:xfrm>
        </p:spPr>
        <p:txBody>
          <a:bodyPr/>
          <a:lstStyle/>
          <a:p>
            <a:r>
              <a:rPr lang="en-US" sz="2800" dirty="0"/>
              <a:t>Stafford Loans</a:t>
            </a:r>
          </a:p>
          <a:p>
            <a:pPr lvl="1"/>
            <a:r>
              <a:rPr lang="en-US" sz="2800" dirty="0"/>
              <a:t>Student Loans</a:t>
            </a:r>
          </a:p>
          <a:p>
            <a:pPr lvl="2"/>
            <a:r>
              <a:rPr lang="en-US" sz="2800" dirty="0"/>
              <a:t>Subsidized </a:t>
            </a:r>
          </a:p>
          <a:p>
            <a:pPr lvl="2"/>
            <a:r>
              <a:rPr lang="en-US" sz="2800" dirty="0"/>
              <a:t>Unsubsidized</a:t>
            </a:r>
          </a:p>
          <a:p>
            <a:pPr lvl="1"/>
            <a:r>
              <a:rPr lang="en-US" sz="2800" dirty="0"/>
              <a:t>PLUS Loans (Parent) 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054225"/>
            <a:ext cx="4041775" cy="3941763"/>
          </a:xfrm>
        </p:spPr>
        <p:txBody>
          <a:bodyPr/>
          <a:lstStyle/>
          <a:p>
            <a:r>
              <a:rPr lang="en-US" sz="2800" dirty="0"/>
              <a:t>Private Source Loans</a:t>
            </a:r>
          </a:p>
          <a:p>
            <a:pPr lvl="1"/>
            <a:r>
              <a:rPr lang="en-US" sz="2800" dirty="0"/>
              <a:t>Banks</a:t>
            </a:r>
          </a:p>
          <a:p>
            <a:pPr lvl="1"/>
            <a:r>
              <a:rPr lang="en-US" sz="2800" dirty="0"/>
              <a:t>Credit Unions</a:t>
            </a:r>
          </a:p>
          <a:p>
            <a:pPr lvl="1"/>
            <a:r>
              <a:rPr lang="en-US" sz="2800" dirty="0"/>
              <a:t>Private Loan Servicer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82" y="722847"/>
            <a:ext cx="8229600" cy="96043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Subsidized   VS.   Unsubsidized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4525282" cy="416434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u="sng" dirty="0"/>
              <a:t>Direct Subsidized Loans </a:t>
            </a:r>
            <a:r>
              <a:rPr lang="en-US" dirty="0"/>
              <a:t>are available to undergraduate students </a:t>
            </a:r>
            <a:r>
              <a:rPr lang="en-US" dirty="0">
                <a:solidFill>
                  <a:srgbClr val="00B050"/>
                </a:solidFill>
              </a:rPr>
              <a:t>with financial need.</a:t>
            </a:r>
          </a:p>
          <a:p>
            <a:pPr fontAlgn="base"/>
            <a:r>
              <a:rPr lang="en-US" dirty="0"/>
              <a:t>Your school determines the amount you can borrow, and the amount may not exceed your financial need.</a:t>
            </a:r>
          </a:p>
          <a:p>
            <a:pPr fontAlgn="base"/>
            <a:r>
              <a:rPr lang="en-US" dirty="0"/>
              <a:t>The U.S. Department of Education pays the interest on a Direct Subsidized Loan</a:t>
            </a:r>
          </a:p>
          <a:p>
            <a:pPr lvl="1" fontAlgn="base"/>
            <a:r>
              <a:rPr lang="en-US" dirty="0"/>
              <a:t>while you’re in school at least half-time,</a:t>
            </a:r>
          </a:p>
          <a:p>
            <a:pPr lvl="1" fontAlgn="base"/>
            <a:r>
              <a:rPr lang="en-US" dirty="0"/>
              <a:t>for the first six months after you leave school</a:t>
            </a:r>
          </a:p>
          <a:p>
            <a:pPr lvl="1" fontAlgn="base"/>
            <a:r>
              <a:rPr lang="en-US" dirty="0"/>
              <a:t>during a period of </a:t>
            </a:r>
            <a:r>
              <a:rPr lang="en-US" b="1" i="1" dirty="0"/>
              <a:t>deferment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346575" cy="38862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u="sng" dirty="0"/>
              <a:t>Direct Unsubsidized Loans </a:t>
            </a:r>
            <a:r>
              <a:rPr lang="en-US" dirty="0"/>
              <a:t>are available to undergraduate and graduate students.</a:t>
            </a:r>
          </a:p>
          <a:p>
            <a:pPr fontAlgn="base"/>
            <a:r>
              <a:rPr lang="en-US" dirty="0"/>
              <a:t>Your school determines the amount you can borrow based on your cost of attendance.</a:t>
            </a:r>
          </a:p>
          <a:p>
            <a:pPr fontAlgn="base"/>
            <a:r>
              <a:rPr lang="en-US" dirty="0"/>
              <a:t>You are responsible for paying the interest on a Direct Unsubsidized Loan during all periods. </a:t>
            </a:r>
          </a:p>
          <a:p>
            <a:pPr lvl="1" fontAlgn="base"/>
            <a:r>
              <a:rPr lang="en-US" dirty="0"/>
              <a:t>If you choose not to pay the interest while you are in school and during grace periods, </a:t>
            </a:r>
            <a:r>
              <a:rPr lang="en-US" dirty="0">
                <a:solidFill>
                  <a:srgbClr val="FF0000"/>
                </a:solidFill>
              </a:rPr>
              <a:t>your interest will accrue and be capitalized</a:t>
            </a:r>
          </a:p>
        </p:txBody>
      </p:sp>
    </p:spTree>
    <p:extLst>
      <p:ext uri="{BB962C8B-B14F-4D97-AF65-F5344CB8AC3E}">
        <p14:creationId xmlns:p14="http://schemas.microsoft.com/office/powerpoint/2010/main" val="22153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chemeClr val="tx1"/>
                </a:solidFill>
              </a:rPr>
              <a:t>  Financial aid consists of funds provided to students and families to help pay for postsecondary educational expenses.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3854" y="852923"/>
            <a:ext cx="7756263" cy="1054250"/>
          </a:xfrm>
        </p:spPr>
        <p:txBody>
          <a:bodyPr>
            <a:normAutofit/>
          </a:bodyPr>
          <a:lstStyle/>
          <a:p>
            <a:r>
              <a:rPr lang="en-US" dirty="0"/>
              <a:t>What is Financial Aid?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181510"/>
            <a:ext cx="156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Loan fees change every year.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65213FE-4725-4787-BF1C-3E92EEA26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8428"/>
            <a:ext cx="8116996" cy="3844356"/>
          </a:xfrm>
        </p:spPr>
      </p:pic>
      <p:sp>
        <p:nvSpPr>
          <p:cNvPr id="5" name="TextBox 4"/>
          <p:cNvSpPr txBox="1"/>
          <p:nvPr/>
        </p:nvSpPr>
        <p:spPr>
          <a:xfrm>
            <a:off x="3048000" y="518151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1.059%</a:t>
            </a:r>
          </a:p>
          <a:p>
            <a:r>
              <a:rPr lang="en-US" dirty="0"/>
              <a:t>$5500 loan fees= $</a:t>
            </a:r>
            <a:r>
              <a:rPr lang="en-US" dirty="0">
                <a:solidFill>
                  <a:srgbClr val="FF0000"/>
                </a:solidFill>
              </a:rPr>
              <a:t>58.25</a:t>
            </a:r>
          </a:p>
          <a:p>
            <a:r>
              <a:rPr lang="en-US" dirty="0"/>
              <a:t>Total amount credited to your account= $5441.75</a:t>
            </a:r>
          </a:p>
        </p:txBody>
      </p:sp>
      <p:sp>
        <p:nvSpPr>
          <p:cNvPr id="2" name="Explosion 1 1"/>
          <p:cNvSpPr/>
          <p:nvPr/>
        </p:nvSpPr>
        <p:spPr>
          <a:xfrm>
            <a:off x="7467600" y="1805216"/>
            <a:ext cx="1371600" cy="1147465"/>
          </a:xfrm>
          <a:prstGeom prst="irregularSeal1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7467600" y="3442855"/>
            <a:ext cx="1371600" cy="1147465"/>
          </a:xfrm>
          <a:prstGeom prst="irregularSeal1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024938"/>
            <a:ext cx="2035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rates are fixed for the life of the loan.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5301937"/>
            <a:ext cx="61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Rates for 2020 and beyond will change annually.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F583F5-3C31-4BE2-9245-DD2A97714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3765"/>
            <a:ext cx="8044457" cy="3810000"/>
          </a:xfrm>
        </p:spPr>
      </p:pic>
    </p:spTree>
    <p:extLst>
      <p:ext uri="{BB962C8B-B14F-4D97-AF65-F5344CB8AC3E}">
        <p14:creationId xmlns:p14="http://schemas.microsoft.com/office/powerpoint/2010/main" val="13714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99" y="0"/>
            <a:ext cx="91904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6200"/>
            <a:ext cx="3429000" cy="6705600"/>
          </a:xfrm>
          <a:prstGeom prst="rect">
            <a:avLst/>
          </a:prstGeom>
          <a:noFill/>
          <a:ln w="66675">
            <a:solidFill>
              <a:srgbClr val="00B0F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0" y="1066800"/>
            <a:ext cx="3429000" cy="762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848600" cy="378474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Conditions exist that cannot be documented with the FAFSA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College will review and request additional information if necessary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32389"/>
            <a:ext cx="7756263" cy="1054250"/>
          </a:xfrm>
        </p:spPr>
        <p:txBody>
          <a:bodyPr/>
          <a:lstStyle/>
          <a:p>
            <a:r>
              <a:rPr lang="en-US" dirty="0"/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28711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9">
            <a:extLst>
              <a:ext uri="{FF2B5EF4-FFF2-40B4-BE49-F238E27FC236}">
                <a16:creationId xmlns:a16="http://schemas.microsoft.com/office/drawing/2014/main" id="{AD1A7855-605F-4512-BD0F-E7D7D7B7A74B}"/>
              </a:ext>
            </a:extLst>
          </p:cNvPr>
          <p:cNvSpPr/>
          <p:nvPr/>
        </p:nvSpPr>
        <p:spPr>
          <a:xfrm>
            <a:off x="6202883" y="609600"/>
            <a:ext cx="2847044" cy="1891963"/>
          </a:xfrm>
          <a:prstGeom prst="cloudCallout">
            <a:avLst>
              <a:gd name="adj1" fmla="val -23547"/>
              <a:gd name="adj2" fmla="val 148133"/>
            </a:avLst>
          </a:prstGeom>
          <a:solidFill>
            <a:srgbClr val="00206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Secondary school tuition</a:t>
            </a:r>
          </a:p>
        </p:txBody>
      </p:sp>
      <p:pic>
        <p:nvPicPr>
          <p:cNvPr id="8" name="Picture 7" descr="T:\NASFAA U\Video Design and Tools\Common Craft Cut-Outs\Pack_Scene_2_PNG_0\village_landscape.png">
            <a:extLst>
              <a:ext uri="{FF2B5EF4-FFF2-40B4-BE49-F238E27FC236}">
                <a16:creationId xmlns:a16="http://schemas.microsoft.com/office/drawing/2014/main" id="{5436E042-3DA2-407B-8543-685BC575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2" y="3933753"/>
            <a:ext cx="8686600" cy="189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2">
            <a:extLst>
              <a:ext uri="{FF2B5EF4-FFF2-40B4-BE49-F238E27FC236}">
                <a16:creationId xmlns:a16="http://schemas.microsoft.com/office/drawing/2014/main" id="{7DF0CE34-2DA4-481C-BDDE-929919F3D789}"/>
              </a:ext>
            </a:extLst>
          </p:cNvPr>
          <p:cNvSpPr/>
          <p:nvPr/>
        </p:nvSpPr>
        <p:spPr>
          <a:xfrm>
            <a:off x="239281" y="903592"/>
            <a:ext cx="4303405" cy="1783836"/>
          </a:xfrm>
          <a:prstGeom prst="cloudCallout">
            <a:avLst>
              <a:gd name="adj1" fmla="val 11247"/>
              <a:gd name="adj2" fmla="val 201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Unusual uncovered medical/dental expenses</a:t>
            </a:r>
          </a:p>
        </p:txBody>
      </p:sp>
      <p:sp>
        <p:nvSpPr>
          <p:cNvPr id="10" name="Cloud Callout 5">
            <a:extLst>
              <a:ext uri="{FF2B5EF4-FFF2-40B4-BE49-F238E27FC236}">
                <a16:creationId xmlns:a16="http://schemas.microsoft.com/office/drawing/2014/main" id="{E7A51DC1-5E69-4E24-B453-7DFDEA2017DA}"/>
              </a:ext>
            </a:extLst>
          </p:cNvPr>
          <p:cNvSpPr/>
          <p:nvPr/>
        </p:nvSpPr>
        <p:spPr>
          <a:xfrm>
            <a:off x="94072" y="2562495"/>
            <a:ext cx="2199712" cy="1404912"/>
          </a:xfrm>
          <a:prstGeom prst="cloudCallout">
            <a:avLst>
              <a:gd name="adj1" fmla="val -4410"/>
              <a:gd name="adj2" fmla="val 86662"/>
            </a:avLst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Parent or spouse death</a:t>
            </a:r>
          </a:p>
        </p:txBody>
      </p:sp>
      <p:sp>
        <p:nvSpPr>
          <p:cNvPr id="11" name="Cloud Callout 4">
            <a:extLst>
              <a:ext uri="{FF2B5EF4-FFF2-40B4-BE49-F238E27FC236}">
                <a16:creationId xmlns:a16="http://schemas.microsoft.com/office/drawing/2014/main" id="{20937B81-3858-43A5-BA0E-37F5EBEBAFB4}"/>
              </a:ext>
            </a:extLst>
          </p:cNvPr>
          <p:cNvSpPr/>
          <p:nvPr/>
        </p:nvSpPr>
        <p:spPr>
          <a:xfrm>
            <a:off x="3279596" y="1590201"/>
            <a:ext cx="3597046" cy="1414763"/>
          </a:xfrm>
          <a:prstGeom prst="cloudCallout">
            <a:avLst>
              <a:gd name="adj1" fmla="val 26825"/>
              <a:gd name="adj2" fmla="val 120209"/>
            </a:avLst>
          </a:prstGeom>
          <a:solidFill>
            <a:srgbClr val="7030A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Extraordinary dependent care </a:t>
            </a:r>
          </a:p>
        </p:txBody>
      </p: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B704AEED-A8D8-48A7-AB25-729EBD279045}"/>
              </a:ext>
            </a:extLst>
          </p:cNvPr>
          <p:cNvSpPr/>
          <p:nvPr/>
        </p:nvSpPr>
        <p:spPr>
          <a:xfrm>
            <a:off x="1766950" y="2761901"/>
            <a:ext cx="2658200" cy="1090999"/>
          </a:xfrm>
          <a:prstGeom prst="cloudCallout">
            <a:avLst>
              <a:gd name="adj1" fmla="val 22900"/>
              <a:gd name="adj2" fmla="val 15646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Loss of employment</a:t>
            </a:r>
          </a:p>
        </p:txBody>
      </p:sp>
      <p:sp>
        <p:nvSpPr>
          <p:cNvPr id="13" name="Cloud Callout 3">
            <a:extLst>
              <a:ext uri="{FF2B5EF4-FFF2-40B4-BE49-F238E27FC236}">
                <a16:creationId xmlns:a16="http://schemas.microsoft.com/office/drawing/2014/main" id="{2ADA539E-5AA4-4936-9152-EF35AA503312}"/>
              </a:ext>
            </a:extLst>
          </p:cNvPr>
          <p:cNvSpPr/>
          <p:nvPr/>
        </p:nvSpPr>
        <p:spPr>
          <a:xfrm>
            <a:off x="4148468" y="2768189"/>
            <a:ext cx="2728174" cy="878585"/>
          </a:xfrm>
          <a:prstGeom prst="cloudCallout">
            <a:avLst>
              <a:gd name="adj1" fmla="val -35368"/>
              <a:gd name="adj2" fmla="val 17994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Divorce</a:t>
            </a:r>
          </a:p>
        </p:txBody>
      </p:sp>
    </p:spTree>
    <p:extLst>
      <p:ext uri="{BB962C8B-B14F-4D97-AF65-F5344CB8AC3E}">
        <p14:creationId xmlns:p14="http://schemas.microsoft.com/office/powerpoint/2010/main" val="15001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7848600" cy="393714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Early Decision/Action Applicants</a:t>
            </a:r>
          </a:p>
          <a:p>
            <a:pPr lvl="1"/>
            <a:r>
              <a:rPr lang="en-US" dirty="0"/>
              <a:t>Financial Aid Packages included in admit packet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Regular Decision Applicants</a:t>
            </a:r>
          </a:p>
          <a:p>
            <a:pPr lvl="1"/>
            <a:r>
              <a:rPr lang="en-US" dirty="0"/>
              <a:t>Financial Aid Packages included in admit packet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Should include (if eligible)</a:t>
            </a:r>
          </a:p>
          <a:p>
            <a:pPr lvl="1"/>
            <a:r>
              <a:rPr lang="en-US" dirty="0"/>
              <a:t>Federal Grants</a:t>
            </a:r>
          </a:p>
          <a:p>
            <a:pPr lvl="1"/>
            <a:r>
              <a:rPr lang="en-US" dirty="0"/>
              <a:t>State Grants</a:t>
            </a:r>
          </a:p>
          <a:p>
            <a:pPr lvl="1"/>
            <a:r>
              <a:rPr lang="en-US" dirty="0"/>
              <a:t>Institutional Need Based Grants</a:t>
            </a:r>
          </a:p>
          <a:p>
            <a:pPr lvl="1"/>
            <a:r>
              <a:rPr lang="en-US" dirty="0"/>
              <a:t>Institutional Scholarships</a:t>
            </a:r>
          </a:p>
          <a:p>
            <a:pPr lvl="1"/>
            <a:r>
              <a:rPr lang="en-US" dirty="0"/>
              <a:t>Federal Loan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32389"/>
            <a:ext cx="7756263" cy="1054250"/>
          </a:xfrm>
        </p:spPr>
        <p:txBody>
          <a:bodyPr/>
          <a:lstStyle/>
          <a:p>
            <a:r>
              <a:rPr lang="en-US" dirty="0"/>
              <a:t>Financial Aid Packages</a:t>
            </a:r>
          </a:p>
        </p:txBody>
      </p:sp>
    </p:spTree>
    <p:extLst>
      <p:ext uri="{BB962C8B-B14F-4D97-AF65-F5344CB8AC3E}">
        <p14:creationId xmlns:p14="http://schemas.microsoft.com/office/powerpoint/2010/main" val="19579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40895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Federal Student Aid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https://studentaid.ed.gov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FAFSA4Caster</a:t>
            </a:r>
          </a:p>
          <a:p>
            <a:pPr lvl="1"/>
            <a:r>
              <a:rPr lang="en-US" dirty="0"/>
              <a:t>Help to get an idea of EFC/Need</a:t>
            </a:r>
          </a:p>
          <a:p>
            <a:pPr lvl="1"/>
            <a:r>
              <a:rPr lang="en-US" dirty="0"/>
              <a:t>“College Cost Worksheet”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Net Price Calculators (NPC)</a:t>
            </a:r>
          </a:p>
          <a:p>
            <a:pPr lvl="1"/>
            <a:r>
              <a:rPr lang="en-US" dirty="0"/>
              <a:t>Every Title IV school is required to have 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09600"/>
            <a:ext cx="7756263" cy="1054250"/>
          </a:xfrm>
        </p:spPr>
        <p:txBody>
          <a:bodyPr/>
          <a:lstStyle/>
          <a:p>
            <a:r>
              <a:rPr lang="en-US" dirty="0"/>
              <a:t>Tools You Can use</a:t>
            </a:r>
          </a:p>
        </p:txBody>
      </p:sp>
    </p:spTree>
    <p:extLst>
      <p:ext uri="{BB962C8B-B14F-4D97-AF65-F5344CB8AC3E}">
        <p14:creationId xmlns:p14="http://schemas.microsoft.com/office/powerpoint/2010/main" val="32943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077200" cy="4114799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/>
            </a:br>
            <a:r>
              <a:rPr lang="en-US" sz="6000" i="1"/>
              <a:t>Questions?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3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4835" y="11259"/>
            <a:ext cx="7356765" cy="1054250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Sources of Financial Aid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5146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4290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4864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1054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19050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3716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14475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362200"/>
            <a:ext cx="7745505" cy="34893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FSA ID gives you access to Federal Student Aid’s online systems and serve as your legal signature.</a:t>
            </a:r>
          </a:p>
          <a:p>
            <a:r>
              <a:rPr lang="en-US" dirty="0">
                <a:solidFill>
                  <a:schemeClr val="tx1"/>
                </a:solidFill>
              </a:rPr>
              <a:t>Both students and parents need to create one.</a:t>
            </a:r>
          </a:p>
          <a:p>
            <a:r>
              <a:rPr lang="en-US" dirty="0">
                <a:solidFill>
                  <a:schemeClr val="tx1"/>
                </a:solidFill>
              </a:rPr>
              <a:t>Will be used throughout the aid process, including </a:t>
            </a:r>
            <a:r>
              <a:rPr lang="en-US" dirty="0">
                <a:solidFill>
                  <a:srgbClr val="00B050"/>
                </a:solidFill>
              </a:rPr>
              <a:t>subsequent years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https://fsaid.ed.gov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898671"/>
            <a:ext cx="7756263" cy="721686"/>
          </a:xfrm>
        </p:spPr>
        <p:txBody>
          <a:bodyPr/>
          <a:lstStyle/>
          <a:p>
            <a:r>
              <a:rPr lang="en-US" dirty="0"/>
              <a:t>FSA ID	</a:t>
            </a:r>
          </a:p>
        </p:txBody>
      </p:sp>
    </p:spTree>
    <p:extLst>
      <p:ext uri="{BB962C8B-B14F-4D97-AF65-F5344CB8AC3E}">
        <p14:creationId xmlns:p14="http://schemas.microsoft.com/office/powerpoint/2010/main" val="14000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362200"/>
            <a:ext cx="7745505" cy="34893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MUST be filled to receive federal aid</a:t>
            </a:r>
          </a:p>
          <a:p>
            <a:pPr lvl="1"/>
            <a:r>
              <a:rPr lang="en-US" dirty="0"/>
              <a:t>Required for some state and institutional as well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standard federal form that collects demographic and financial information about student and family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May be filed at any time during an academic year, but no earlier than the October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prior to the academic year for which the student requests aid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1999" cy="1054250"/>
          </a:xfrm>
        </p:spPr>
        <p:txBody>
          <a:bodyPr>
            <a:normAutofit/>
          </a:bodyPr>
          <a:lstStyle/>
          <a:p>
            <a:r>
              <a:rPr lang="en-US" sz="2800" dirty="0"/>
              <a:t>Free Application for Federal Student Aid (FAFSA)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745505" cy="33369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Starting October 1, 2019, students can begin FAFSA for 2020-21 academic year using prior year info. </a:t>
            </a:r>
          </a:p>
          <a:p>
            <a:pPr lvl="1"/>
            <a:r>
              <a:rPr lang="en-US" dirty="0"/>
              <a:t>2018 Tax Info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732389"/>
            <a:ext cx="7756263" cy="1054250"/>
          </a:xfrm>
        </p:spPr>
        <p:txBody>
          <a:bodyPr/>
          <a:lstStyle/>
          <a:p>
            <a:r>
              <a:rPr lang="en-US" dirty="0"/>
              <a:t>FAFSA: Prior-Prior Year</a:t>
            </a:r>
          </a:p>
        </p:txBody>
      </p:sp>
    </p:spTree>
    <p:extLst>
      <p:ext uri="{BB962C8B-B14F-4D97-AF65-F5344CB8AC3E}">
        <p14:creationId xmlns:p14="http://schemas.microsoft.com/office/powerpoint/2010/main" val="2621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72AED-4D1F-4C08-8EB6-0A9E293E4A07}"/>
              </a:ext>
            </a:extLst>
          </p:cNvPr>
          <p:cNvSpPr/>
          <p:nvPr/>
        </p:nvSpPr>
        <p:spPr>
          <a:xfrm>
            <a:off x="2819400" y="1394499"/>
            <a:ext cx="3505200" cy="3046988"/>
          </a:xfrm>
          <a:prstGeom prst="rect">
            <a:avLst/>
          </a:prstGeom>
          <a:solidFill>
            <a:srgbClr val="EAEAE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FAFSA can now be completed on an app!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1ED60-52DE-435A-B405-DE7880683B0F}"/>
              </a:ext>
            </a:extLst>
          </p:cNvPr>
          <p:cNvGrpSpPr/>
          <p:nvPr/>
        </p:nvGrpSpPr>
        <p:grpSpPr>
          <a:xfrm>
            <a:off x="5665625" y="-121227"/>
            <a:ext cx="4160520" cy="5785247"/>
            <a:chOff x="344478" y="-95250"/>
            <a:chExt cx="3291840" cy="5169694"/>
          </a:xfrm>
        </p:grpSpPr>
        <p:pic>
          <p:nvPicPr>
            <p:cNvPr id="7" name="Picture 6" descr="iPhone6_mockup_front_white.png">
              <a:extLst>
                <a:ext uri="{FF2B5EF4-FFF2-40B4-BE49-F238E27FC236}">
                  <a16:creationId xmlns:a16="http://schemas.microsoft.com/office/drawing/2014/main" id="{17A5BD21-B951-473D-B564-D775B42D12A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BA5082-F9DF-4E10-8D6D-CE9ABE002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726018"/>
              <a:ext cx="1981199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D74D8A-272E-4BEA-A735-EF2FA425E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822" y="-152400"/>
            <a:ext cx="4160520" cy="61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851529"/>
            <a:ext cx="7756263" cy="74867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IRS Data Retrieval Tool (IRS DRT)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06743" y="2024241"/>
            <a:ext cx="3506788" cy="35939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IRS Data Retrieval Tool allows students and parents to access the IRS tax return information. </a:t>
            </a:r>
          </a:p>
          <a:p>
            <a:endParaRPr lang="en-US" dirty="0"/>
          </a:p>
          <a:p>
            <a:r>
              <a:rPr lang="en-US" dirty="0"/>
              <a:t>Transfer the data directly into their FAFSA from the IRS Web site.</a:t>
            </a:r>
          </a:p>
        </p:txBody>
      </p:sp>
      <p:pic>
        <p:nvPicPr>
          <p:cNvPr id="1028" name="Picture 4" descr="https://www.edvisors.com/media/images/fafsa-screen-shots/fafsa-student-tax-inform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051669"/>
            <a:ext cx="4213530" cy="48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 rot="1124087">
            <a:off x="6168412" y="2834284"/>
            <a:ext cx="1066800" cy="1524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5519501"/>
            <a:ext cx="1219200" cy="634371"/>
          </a:xfrm>
          <a:prstGeom prst="ellipse">
            <a:avLst/>
          </a:prstGeom>
          <a:noFill/>
          <a:ln w="76200" cmpd="sng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64172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Calculated by formula in FAFSA 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Stays the same regardless of college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Amount a family can </a:t>
            </a:r>
            <a:r>
              <a:rPr lang="en-US" sz="2800" u="sng" dirty="0">
                <a:solidFill>
                  <a:schemeClr val="tx1"/>
                </a:solidFill>
              </a:rPr>
              <a:t>reasonably be expected </a:t>
            </a:r>
            <a:r>
              <a:rPr lang="en-US" sz="2800" dirty="0">
                <a:solidFill>
                  <a:schemeClr val="tx1"/>
                </a:solidFill>
              </a:rPr>
              <a:t>to contribute per academic year of education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8011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What is the Expected Family Contribution (EFC)?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MCM PPT Template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rdcover">
  <a:themeElements>
    <a:clrScheme name="St. Mary Colors">
      <a:dk1>
        <a:sysClr val="windowText" lastClr="000000"/>
      </a:dk1>
      <a:lt1>
        <a:sysClr val="window" lastClr="FFFFFF"/>
      </a:lt1>
      <a:dk2>
        <a:srgbClr val="00205C"/>
      </a:dk2>
      <a:lt2>
        <a:srgbClr val="847870"/>
      </a:lt2>
      <a:accent1>
        <a:srgbClr val="F9E0A4"/>
      </a:accent1>
      <a:accent2>
        <a:srgbClr val="FFB81D"/>
      </a:accent2>
      <a:accent3>
        <a:srgbClr val="B7814F"/>
      </a:accent3>
      <a:accent4>
        <a:srgbClr val="0099A8"/>
      </a:accent4>
      <a:accent5>
        <a:srgbClr val="007935"/>
      </a:accent5>
      <a:accent6>
        <a:srgbClr val="D13238"/>
      </a:accent6>
      <a:hlink>
        <a:srgbClr val="CC9900"/>
      </a:hlink>
      <a:folHlink>
        <a:srgbClr val="FFFF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SMCM PPT Template 2017</Template>
  <TotalTime>4410</TotalTime>
  <Words>800</Words>
  <Application>Microsoft Office PowerPoint</Application>
  <PresentationFormat>On-screen Show (4:3)</PresentationFormat>
  <Paragraphs>169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Adobe Caslon Pro Bold</vt:lpstr>
      <vt:lpstr>Arial</vt:lpstr>
      <vt:lpstr>Book Antiqua</vt:lpstr>
      <vt:lpstr>Calibri</vt:lpstr>
      <vt:lpstr>Times New Roman</vt:lpstr>
      <vt:lpstr>Wingdings</vt:lpstr>
      <vt:lpstr>SMCM PPT Template 2017</vt:lpstr>
      <vt:lpstr>1_Office Theme</vt:lpstr>
      <vt:lpstr>Hardcover</vt:lpstr>
      <vt:lpstr>   Financing  a College Education    </vt:lpstr>
      <vt:lpstr>What is Financial Aid? </vt:lpstr>
      <vt:lpstr>Sources of Financial Aid </vt:lpstr>
      <vt:lpstr>FSA ID </vt:lpstr>
      <vt:lpstr>Free Application for Federal Student Aid (FAFSA) </vt:lpstr>
      <vt:lpstr>FAFSA: Prior-Prior Year</vt:lpstr>
      <vt:lpstr>PowerPoint Presentation</vt:lpstr>
      <vt:lpstr>IRS Data Retrieval Tool (IRS DRT)</vt:lpstr>
      <vt:lpstr>What is the Expected Family Contribution (EFC)? </vt:lpstr>
      <vt:lpstr>High Impact Information &amp; EFC </vt:lpstr>
      <vt:lpstr>What is Cost of Attendance (COA)?</vt:lpstr>
      <vt:lpstr>What is Financial Need? </vt:lpstr>
      <vt:lpstr>CSS Profile</vt:lpstr>
      <vt:lpstr>Institutional Funding  </vt:lpstr>
      <vt:lpstr>State Funding  </vt:lpstr>
      <vt:lpstr>Outside Scholarships</vt:lpstr>
      <vt:lpstr>Loans</vt:lpstr>
      <vt:lpstr>Loan Types </vt:lpstr>
      <vt:lpstr>Subsidized   VS.   Unsubsidized</vt:lpstr>
      <vt:lpstr>PowerPoint Presentation</vt:lpstr>
      <vt:lpstr>PowerPoint Presentation</vt:lpstr>
      <vt:lpstr>PowerPoint Presentation</vt:lpstr>
      <vt:lpstr>Special Circumstances</vt:lpstr>
      <vt:lpstr>PowerPoint Presentation</vt:lpstr>
      <vt:lpstr>Financial Aid Packages</vt:lpstr>
      <vt:lpstr>Tools You Can use</vt:lpstr>
      <vt:lpstr>   Questions?    </vt:lpstr>
    </vt:vector>
  </TitlesOfParts>
  <Company>St. Mary's College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jablofsky</dc:creator>
  <cp:lastModifiedBy>Prochnow, Deborah A</cp:lastModifiedBy>
  <cp:revision>174</cp:revision>
  <cp:lastPrinted>2016-09-20T12:56:35Z</cp:lastPrinted>
  <dcterms:created xsi:type="dcterms:W3CDTF">2013-08-13T13:43:13Z</dcterms:created>
  <dcterms:modified xsi:type="dcterms:W3CDTF">2019-10-04T00:35:31Z</dcterms:modified>
</cp:coreProperties>
</file>