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embeddedFontLst>
    <p:embeddedFont>
      <p:font typeface="Comfortaa"/>
      <p:regular r:id="rId8"/>
      <p:bold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Comfortaa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Comfortaa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56c867c3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56c867c3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1156c867c34_5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1156c867c34_5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montgomeryschoolsmd.org/departments/dtecps/title1/elo.aspx" TargetMode="External"/><Relationship Id="rId4" Type="http://schemas.openxmlformats.org/officeDocument/2006/relationships/image" Target="../media/image1.png"/><Relationship Id="rId5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montgomeryschoolsmd.org/departments/dtecps/title1/elo.aspx" TargetMode="External"/><Relationship Id="rId4" Type="http://schemas.openxmlformats.org/officeDocument/2006/relationships/image" Target="../media/image1.png"/><Relationship Id="rId5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2CC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1590250" y="117450"/>
            <a:ext cx="6162300" cy="1130100"/>
          </a:xfrm>
          <a:prstGeom prst="rect">
            <a:avLst/>
          </a:prstGeom>
          <a:solidFill>
            <a:srgbClr val="FFF2CC"/>
          </a:solidFill>
          <a:ln cap="flat" cmpd="sng" w="38100">
            <a:solidFill>
              <a:srgbClr val="FFD966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505475" y="117450"/>
            <a:ext cx="8176500" cy="14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SAVE THE DATE! 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Comfortaa"/>
                <a:ea typeface="Comfortaa"/>
                <a:cs typeface="Comfortaa"/>
                <a:sym typeface="Comfortaa"/>
              </a:rPr>
              <a:t>Title I Summer Programs</a:t>
            </a:r>
            <a:endParaRPr sz="16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Comfortaa"/>
                <a:ea typeface="Comfortaa"/>
                <a:cs typeface="Comfortaa"/>
                <a:sym typeface="Comfortaa"/>
              </a:rPr>
              <a:t>July </a:t>
            </a:r>
            <a:r>
              <a:rPr b="1" lang="en" sz="1600">
                <a:latin typeface="Comfortaa"/>
                <a:ea typeface="Comfortaa"/>
                <a:cs typeface="Comfortaa"/>
                <a:sym typeface="Comfortaa"/>
              </a:rPr>
              <a:t>6</a:t>
            </a:r>
            <a:r>
              <a:rPr lang="en" sz="1600">
                <a:latin typeface="Comfortaa"/>
                <a:ea typeface="Comfortaa"/>
                <a:cs typeface="Comfortaa"/>
                <a:sym typeface="Comfortaa"/>
              </a:rPr>
              <a:t>-August 5, 2022</a:t>
            </a:r>
            <a:endParaRPr sz="16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Comfortaa"/>
                <a:ea typeface="Comfortaa"/>
                <a:cs typeface="Comfortaa"/>
                <a:sym typeface="Comfortaa"/>
              </a:rPr>
              <a:t>Exploration - Learning - Fun!</a:t>
            </a:r>
            <a:endParaRPr sz="16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3120613" y="2221850"/>
            <a:ext cx="2853900" cy="21210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93C47D">
              <a:alpha val="49720"/>
            </a:srgbClr>
          </a:solidFill>
          <a:ln cap="flat" cmpd="sng" w="38100">
            <a:solidFill>
              <a:srgbClr val="38761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Comfortaa"/>
                <a:ea typeface="Comfortaa"/>
                <a:cs typeface="Comfortaa"/>
                <a:sym typeface="Comfortaa"/>
              </a:rPr>
              <a:t>ELO will be held in-person at Strawberry Knoll ES this summer</a:t>
            </a:r>
            <a:endParaRPr sz="16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mfortaa"/>
                <a:ea typeface="Comfortaa"/>
                <a:cs typeface="Comfortaa"/>
                <a:sym typeface="Comfortaa"/>
              </a:rPr>
              <a:t>Please verify you have activated your ParentVue account in preparation for registration.</a:t>
            </a:r>
            <a:endParaRPr sz="12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133150" y="1453000"/>
            <a:ext cx="2787900" cy="2510100"/>
          </a:xfrm>
          <a:prstGeom prst="rect">
            <a:avLst/>
          </a:prstGeom>
          <a:solidFill>
            <a:srgbClr val="FF9900">
              <a:alpha val="57540"/>
            </a:srgbClr>
          </a:solidFill>
          <a:ln cap="flat" cmpd="sng" w="3810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 u="sng">
                <a:latin typeface="Comfortaa"/>
                <a:ea typeface="Comfortaa"/>
                <a:cs typeface="Comfortaa"/>
                <a:sym typeface="Comfortaa"/>
              </a:rPr>
              <a:t>ELO K-5</a:t>
            </a:r>
            <a:endParaRPr b="1" sz="1500" u="sng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00">
              <a:latin typeface="Comfortaa"/>
              <a:ea typeface="Comfortaa"/>
              <a:cs typeface="Comfortaa"/>
              <a:sym typeface="Comfortaa"/>
            </a:endParaRPr>
          </a:p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Font typeface="Comfortaa"/>
              <a:buChar char="●"/>
            </a:pPr>
            <a:r>
              <a:rPr lang="en" sz="1500">
                <a:latin typeface="Comfortaa"/>
                <a:ea typeface="Comfortaa"/>
                <a:cs typeface="Comfortaa"/>
                <a:sym typeface="Comfortaa"/>
              </a:rPr>
              <a:t>All rising K-5th grade students enrolled in Title I schools are invited.</a:t>
            </a:r>
            <a:endParaRPr sz="1500">
              <a:latin typeface="Comfortaa"/>
              <a:ea typeface="Comfortaa"/>
              <a:cs typeface="Comfortaa"/>
              <a:sym typeface="Comfortaa"/>
            </a:endParaRPr>
          </a:p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Font typeface="Candara"/>
              <a:buChar char="●"/>
            </a:pPr>
            <a:r>
              <a:rPr lang="en" sz="1500">
                <a:latin typeface="Comfortaa"/>
                <a:ea typeface="Comfortaa"/>
                <a:cs typeface="Comfortaa"/>
                <a:sym typeface="Comfortaa"/>
              </a:rPr>
              <a:t>Literacy, math, enrichment opportunities, and </a:t>
            </a:r>
            <a:r>
              <a:rPr b="1" lang="en" sz="1500">
                <a:latin typeface="Comfortaa"/>
                <a:ea typeface="Comfortaa"/>
                <a:cs typeface="Comfortaa"/>
                <a:sym typeface="Comfortaa"/>
              </a:rPr>
              <a:t>hands-on </a:t>
            </a:r>
            <a:r>
              <a:rPr lang="en" sz="1500">
                <a:latin typeface="Comfortaa"/>
                <a:ea typeface="Comfortaa"/>
                <a:cs typeface="Comfortaa"/>
                <a:sym typeface="Comfortaa"/>
              </a:rPr>
              <a:t>exploration are included!</a:t>
            </a:r>
            <a:endParaRPr sz="7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6174100" y="1453000"/>
            <a:ext cx="2735100" cy="2774700"/>
          </a:xfrm>
          <a:prstGeom prst="rect">
            <a:avLst/>
          </a:prstGeom>
          <a:solidFill>
            <a:srgbClr val="9FC5E8"/>
          </a:solidFill>
          <a:ln cap="flat" cmpd="sng" w="38100">
            <a:solidFill>
              <a:srgbClr val="3C78D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91425">
            <a:noAutofit/>
          </a:bodyPr>
          <a:lstStyle/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 u="sng">
                <a:latin typeface="Comfortaa"/>
                <a:ea typeface="Comfortaa"/>
                <a:cs typeface="Comfortaa"/>
                <a:sym typeface="Comfortaa"/>
              </a:rPr>
              <a:t>Program Logistics</a:t>
            </a:r>
            <a:endParaRPr b="1" sz="1500" u="sng">
              <a:latin typeface="Comfortaa"/>
              <a:ea typeface="Comfortaa"/>
              <a:cs typeface="Comfortaa"/>
              <a:sym typeface="Comfortaa"/>
            </a:endParaRPr>
          </a:p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Font typeface="Comfortaa"/>
              <a:buChar char="●"/>
            </a:pPr>
            <a:r>
              <a:rPr lang="en" sz="1500">
                <a:latin typeface="Comfortaa"/>
                <a:ea typeface="Comfortaa"/>
                <a:cs typeface="Comfortaa"/>
                <a:sym typeface="Comfortaa"/>
              </a:rPr>
              <a:t>Bus t</a:t>
            </a:r>
            <a:r>
              <a:rPr lang="en" sz="1500">
                <a:latin typeface="Comfortaa"/>
                <a:ea typeface="Comfortaa"/>
                <a:cs typeface="Comfortaa"/>
                <a:sym typeface="Comfortaa"/>
              </a:rPr>
              <a:t>ransportation, breakfast, and lunch are provided. </a:t>
            </a:r>
            <a:endParaRPr sz="1500">
              <a:latin typeface="Comfortaa"/>
              <a:ea typeface="Comfortaa"/>
              <a:cs typeface="Comfortaa"/>
              <a:sym typeface="Comfortaa"/>
            </a:endParaRPr>
          </a:p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Font typeface="Comfortaa"/>
              <a:buChar char="●"/>
            </a:pPr>
            <a:r>
              <a:rPr lang="en" sz="1500">
                <a:latin typeface="Comfortaa"/>
                <a:ea typeface="Comfortaa"/>
                <a:cs typeface="Comfortaa"/>
                <a:sym typeface="Comfortaa"/>
              </a:rPr>
              <a:t>The</a:t>
            </a:r>
            <a:r>
              <a:rPr lang="en" sz="1500">
                <a:latin typeface="Comfortaa"/>
                <a:ea typeface="Comfortaa"/>
                <a:cs typeface="Comfortaa"/>
                <a:sym typeface="Comfortaa"/>
              </a:rPr>
              <a:t> program will be held 4.5 hours each day.  </a:t>
            </a:r>
            <a:endParaRPr sz="1500">
              <a:latin typeface="Comfortaa"/>
              <a:ea typeface="Comfortaa"/>
              <a:cs typeface="Comfortaa"/>
              <a:sym typeface="Comfortaa"/>
            </a:endParaRPr>
          </a:p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Font typeface="Comfortaa"/>
              <a:buChar char="●"/>
            </a:pPr>
            <a:r>
              <a:rPr lang="en" sz="1500">
                <a:latin typeface="Comfortaa"/>
                <a:ea typeface="Comfortaa"/>
                <a:cs typeface="Comfortaa"/>
                <a:sym typeface="Comfortaa"/>
              </a:rPr>
              <a:t>Bell times will be either</a:t>
            </a:r>
            <a:endParaRPr sz="1500">
              <a:latin typeface="Comfortaa"/>
              <a:ea typeface="Comfortaa"/>
              <a:cs typeface="Comfortaa"/>
              <a:sym typeface="Comfortaa"/>
            </a:endParaRPr>
          </a:p>
          <a:p>
            <a:pPr indent="-3111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Font typeface="Comfortaa"/>
              <a:buChar char="○"/>
            </a:pPr>
            <a:r>
              <a:rPr lang="en" sz="1300">
                <a:latin typeface="Comfortaa"/>
                <a:ea typeface="Comfortaa"/>
                <a:cs typeface="Comfortaa"/>
                <a:sym typeface="Comfortaa"/>
              </a:rPr>
              <a:t>8:45 a.m.-1:15 p.m. </a:t>
            </a:r>
            <a:r>
              <a:rPr b="1" lang="en" sz="1300">
                <a:latin typeface="Comfortaa"/>
                <a:ea typeface="Comfortaa"/>
                <a:cs typeface="Comfortaa"/>
                <a:sym typeface="Comfortaa"/>
              </a:rPr>
              <a:t>or</a:t>
            </a:r>
            <a:endParaRPr b="1" sz="1300">
              <a:latin typeface="Comfortaa"/>
              <a:ea typeface="Comfortaa"/>
              <a:cs typeface="Comfortaa"/>
              <a:sym typeface="Comfortaa"/>
            </a:endParaRPr>
          </a:p>
          <a:p>
            <a:pPr indent="-3111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Font typeface="Comfortaa"/>
              <a:buChar char="○"/>
            </a:pPr>
            <a:r>
              <a:rPr lang="en" sz="1300">
                <a:latin typeface="Comfortaa"/>
                <a:ea typeface="Comfortaa"/>
                <a:cs typeface="Comfortaa"/>
                <a:sym typeface="Comfortaa"/>
              </a:rPr>
              <a:t>9:30 a.m.-2:00 p.m.</a:t>
            </a:r>
            <a:endParaRPr sz="13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Comfortaa"/>
                <a:ea typeface="Comfortaa"/>
                <a:cs typeface="Comfortaa"/>
                <a:sym typeface="Comfortaa"/>
              </a:rPr>
              <a:t>*</a:t>
            </a:r>
            <a:r>
              <a:rPr lang="en" sz="1100">
                <a:latin typeface="Comfortaa"/>
                <a:ea typeface="Comfortaa"/>
                <a:cs typeface="Comfortaa"/>
                <a:sym typeface="Comfortaa"/>
              </a:rPr>
              <a:t>More information will be coming from your child’s school soon!</a:t>
            </a:r>
            <a:endParaRPr sz="11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-61225" y="4548350"/>
            <a:ext cx="9144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Comfortaa"/>
                <a:ea typeface="Comfortaa"/>
                <a:cs typeface="Comfortaa"/>
                <a:sym typeface="Comfortaa"/>
              </a:rPr>
              <a:t>Registration </a:t>
            </a:r>
            <a:r>
              <a:rPr b="1" lang="en" sz="1200">
                <a:latin typeface="Comfortaa"/>
                <a:ea typeface="Comfortaa"/>
                <a:cs typeface="Comfortaa"/>
                <a:sym typeface="Comfortaa"/>
              </a:rPr>
              <a:t>is</a:t>
            </a:r>
            <a:r>
              <a:rPr b="1" lang="en" sz="1200">
                <a:latin typeface="Comfortaa"/>
                <a:ea typeface="Comfortaa"/>
                <a:cs typeface="Comfortaa"/>
                <a:sym typeface="Comfortaa"/>
              </a:rPr>
              <a:t> coming soon! For more information, please visit the Title I webpage at </a:t>
            </a:r>
            <a:r>
              <a:rPr b="1" lang="en" sz="1200" u="sng">
                <a:latin typeface="Comfortaa"/>
                <a:ea typeface="Comfortaa"/>
                <a:cs typeface="Comfortaa"/>
                <a:sym typeface="Comfortaa"/>
                <a:hlinkClick r:id="rId3"/>
              </a:rPr>
              <a:t>https://www.montgomeryschoolsmd.org/departments/dtecps/title1/elo.aspx</a:t>
            </a:r>
            <a:r>
              <a:rPr b="1" lang="en" sz="1200">
                <a:latin typeface="Comfortaa"/>
                <a:ea typeface="Comfortaa"/>
                <a:cs typeface="Comfortaa"/>
                <a:sym typeface="Comfortaa"/>
              </a:rPr>
              <a:t> or scan the QR Code</a:t>
            </a:r>
            <a:endParaRPr sz="1200"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60" name="Google Shape;60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07375" y="4274425"/>
            <a:ext cx="675400" cy="675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 rotWithShape="1">
          <a:blip r:embed="rId5">
            <a:alphaModFix/>
          </a:blip>
          <a:srcRect b="0" l="1922" r="1932" t="0"/>
          <a:stretch/>
        </p:blipFill>
        <p:spPr>
          <a:xfrm>
            <a:off x="1945925" y="44606"/>
            <a:ext cx="1156549" cy="1202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 rotWithShape="1">
          <a:blip r:embed="rId5">
            <a:alphaModFix/>
          </a:blip>
          <a:srcRect b="0" l="1922" r="1932" t="0"/>
          <a:stretch/>
        </p:blipFill>
        <p:spPr>
          <a:xfrm>
            <a:off x="6433350" y="44600"/>
            <a:ext cx="1156549" cy="1202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2CC"/>
        </a:solid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/>
          <p:nvPr/>
        </p:nvSpPr>
        <p:spPr>
          <a:xfrm>
            <a:off x="1590250" y="117450"/>
            <a:ext cx="6162300" cy="1130100"/>
          </a:xfrm>
          <a:prstGeom prst="rect">
            <a:avLst/>
          </a:prstGeom>
          <a:solidFill>
            <a:srgbClr val="FFF2CC"/>
          </a:solidFill>
          <a:ln cap="flat" cmpd="sng" w="38100">
            <a:solidFill>
              <a:srgbClr val="FFD966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4"/>
          <p:cNvSpPr txBox="1"/>
          <p:nvPr/>
        </p:nvSpPr>
        <p:spPr>
          <a:xfrm>
            <a:off x="505475" y="117450"/>
            <a:ext cx="8176500" cy="14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Comfortaa"/>
                <a:ea typeface="Comfortaa"/>
                <a:cs typeface="Comfortaa"/>
                <a:sym typeface="Comfortaa"/>
              </a:rPr>
              <a:t>¡Aparta la fecha!</a:t>
            </a:r>
            <a:endParaRPr b="1" sz="18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Comfortaa"/>
                <a:ea typeface="Comfortaa"/>
                <a:cs typeface="Comfortaa"/>
                <a:sym typeface="Comfortaa"/>
              </a:rPr>
              <a:t> Programas de Verano de Título I</a:t>
            </a:r>
            <a:endParaRPr sz="16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latin typeface="Comfortaa"/>
                <a:ea typeface="Comfortaa"/>
                <a:cs typeface="Comfortaa"/>
                <a:sym typeface="Comfortaa"/>
              </a:rPr>
              <a:t>6 </a:t>
            </a:r>
            <a:r>
              <a:rPr lang="en" sz="1600">
                <a:latin typeface="Comfortaa"/>
                <a:ea typeface="Comfortaa"/>
                <a:cs typeface="Comfortaa"/>
                <a:sym typeface="Comfortaa"/>
              </a:rPr>
              <a:t>de julio</a:t>
            </a:r>
            <a:r>
              <a:rPr lang="en" sz="1600">
                <a:latin typeface="Comfortaa"/>
                <a:ea typeface="Comfortaa"/>
                <a:cs typeface="Comfortaa"/>
                <a:sym typeface="Comfortaa"/>
              </a:rPr>
              <a:t>- 5 de agosto, 2022</a:t>
            </a:r>
            <a:endParaRPr sz="16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Comfortaa"/>
                <a:ea typeface="Comfortaa"/>
                <a:cs typeface="Comfortaa"/>
                <a:sym typeface="Comfortaa"/>
              </a:rPr>
              <a:t>Exploración - Aprendizaje - ¡Diversión!</a:t>
            </a:r>
            <a:endParaRPr sz="16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9" name="Google Shape;69;p14"/>
          <p:cNvSpPr/>
          <p:nvPr/>
        </p:nvSpPr>
        <p:spPr>
          <a:xfrm>
            <a:off x="3120625" y="2152075"/>
            <a:ext cx="2853900" cy="2271900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93C47D">
              <a:alpha val="49720"/>
            </a:srgbClr>
          </a:solidFill>
          <a:ln cap="flat" cmpd="sng" w="38100">
            <a:solidFill>
              <a:srgbClr val="38761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Comfortaa"/>
                <a:ea typeface="Comfortaa"/>
                <a:cs typeface="Comfortaa"/>
                <a:sym typeface="Comfortaa"/>
              </a:rPr>
              <a:t>ELO se llevará a cabo en persona en Strawberry Knoll ES este verano.</a:t>
            </a:r>
            <a:endParaRPr sz="16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mfortaa"/>
                <a:ea typeface="Comfortaa"/>
                <a:cs typeface="Comfortaa"/>
                <a:sym typeface="Comfortaa"/>
              </a:rPr>
              <a:t>Por favor verifique que haya activado su cuenta de ParentVue en preparación para el registro.</a:t>
            </a:r>
            <a:endParaRPr sz="12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0" name="Google Shape;70;p14"/>
          <p:cNvSpPr txBox="1"/>
          <p:nvPr/>
        </p:nvSpPr>
        <p:spPr>
          <a:xfrm>
            <a:off x="133150" y="1453000"/>
            <a:ext cx="2787900" cy="2510100"/>
          </a:xfrm>
          <a:prstGeom prst="rect">
            <a:avLst/>
          </a:prstGeom>
          <a:solidFill>
            <a:srgbClr val="FF9900">
              <a:alpha val="57540"/>
            </a:srgbClr>
          </a:solidFill>
          <a:ln cap="flat" cmpd="sng" w="3810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 u="sng">
                <a:latin typeface="Comfortaa"/>
                <a:ea typeface="Comfortaa"/>
                <a:cs typeface="Comfortaa"/>
                <a:sym typeface="Comfortaa"/>
              </a:rPr>
              <a:t>ELO K-5</a:t>
            </a:r>
            <a:endParaRPr b="1" sz="1500" u="sng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00">
              <a:latin typeface="Comfortaa"/>
              <a:ea typeface="Comfortaa"/>
              <a:cs typeface="Comfortaa"/>
              <a:sym typeface="Comfortaa"/>
            </a:endParaRPr>
          </a:p>
          <a:p>
            <a:pPr indent="-3111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Font typeface="Comfortaa"/>
              <a:buChar char="●"/>
            </a:pPr>
            <a:r>
              <a:rPr lang="en" sz="1300">
                <a:latin typeface="Comfortaa"/>
                <a:ea typeface="Comfortaa"/>
                <a:cs typeface="Comfortaa"/>
                <a:sym typeface="Comfortaa"/>
              </a:rPr>
              <a:t>Todos los estudiantes en ascenso de K-5to grado inscritos en las escuelas de Título I están invitados.</a:t>
            </a:r>
            <a:endParaRPr sz="1300">
              <a:latin typeface="Comfortaa"/>
              <a:ea typeface="Comfortaa"/>
              <a:cs typeface="Comfortaa"/>
              <a:sym typeface="Comfortaa"/>
            </a:endParaRPr>
          </a:p>
          <a:p>
            <a:pPr indent="-3111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Font typeface="Candara"/>
              <a:buChar char="●"/>
            </a:pPr>
            <a:r>
              <a:rPr lang="en" sz="1300">
                <a:latin typeface="Comfortaa"/>
                <a:ea typeface="Comfortaa"/>
                <a:cs typeface="Comfortaa"/>
                <a:sym typeface="Comfortaa"/>
              </a:rPr>
              <a:t>¡Se incluyen alfabetización, matemáticas, oportunidades de enriquecimiento y exploración práctica!</a:t>
            </a:r>
            <a:endParaRPr sz="5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1" name="Google Shape;71;p14"/>
          <p:cNvSpPr/>
          <p:nvPr/>
        </p:nvSpPr>
        <p:spPr>
          <a:xfrm>
            <a:off x="6174100" y="1453000"/>
            <a:ext cx="2735100" cy="2774700"/>
          </a:xfrm>
          <a:prstGeom prst="rect">
            <a:avLst/>
          </a:prstGeom>
          <a:solidFill>
            <a:srgbClr val="9FC5E8"/>
          </a:solidFill>
          <a:ln cap="flat" cmpd="sng" w="38100">
            <a:solidFill>
              <a:srgbClr val="3C78D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latin typeface="Comfortaa"/>
                <a:ea typeface="Comfortaa"/>
                <a:cs typeface="Comfortaa"/>
                <a:sym typeface="Comfortaa"/>
              </a:rPr>
              <a:t>    </a:t>
            </a:r>
            <a:r>
              <a:rPr b="1" lang="en" sz="1500" u="sng">
                <a:latin typeface="Comfortaa"/>
                <a:ea typeface="Comfortaa"/>
                <a:cs typeface="Comfortaa"/>
                <a:sym typeface="Comfortaa"/>
              </a:rPr>
              <a:t>Logística del programa</a:t>
            </a:r>
            <a:endParaRPr b="1" sz="1500" u="sng">
              <a:latin typeface="Comfortaa"/>
              <a:ea typeface="Comfortaa"/>
              <a:cs typeface="Comfortaa"/>
              <a:sym typeface="Comfortaa"/>
            </a:endParaRPr>
          </a:p>
          <a:p>
            <a:pPr indent="-3111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Font typeface="Comfortaa"/>
              <a:buChar char="●"/>
            </a:pPr>
            <a:r>
              <a:rPr lang="en" sz="1300">
                <a:latin typeface="Comfortaa"/>
                <a:ea typeface="Comfortaa"/>
                <a:cs typeface="Comfortaa"/>
                <a:sym typeface="Comfortaa"/>
              </a:rPr>
              <a:t>Se proporciona transporte en autobús, desayuno y almuerzo.</a:t>
            </a:r>
            <a:endParaRPr sz="1300">
              <a:latin typeface="Comfortaa"/>
              <a:ea typeface="Comfortaa"/>
              <a:cs typeface="Comfortaa"/>
              <a:sym typeface="Comfortaa"/>
            </a:endParaRPr>
          </a:p>
          <a:p>
            <a:pPr indent="-3111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Font typeface="Comfortaa"/>
              <a:buChar char="●"/>
            </a:pPr>
            <a:r>
              <a:rPr lang="en" sz="1300">
                <a:latin typeface="Comfortaa"/>
                <a:ea typeface="Comfortaa"/>
                <a:cs typeface="Comfortaa"/>
                <a:sym typeface="Comfortaa"/>
              </a:rPr>
              <a:t>El programa se llevará a cabo 4.5 horas cada día.</a:t>
            </a:r>
            <a:endParaRPr sz="1300">
              <a:latin typeface="Comfortaa"/>
              <a:ea typeface="Comfortaa"/>
              <a:cs typeface="Comfortaa"/>
              <a:sym typeface="Comfortaa"/>
            </a:endParaRPr>
          </a:p>
          <a:p>
            <a:pPr indent="-3111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Font typeface="Comfortaa"/>
              <a:buChar char="●"/>
            </a:pPr>
            <a:r>
              <a:rPr lang="en" sz="1300">
                <a:latin typeface="Comfortaa"/>
                <a:ea typeface="Comfortaa"/>
                <a:cs typeface="Comfortaa"/>
                <a:sym typeface="Comfortaa"/>
              </a:rPr>
              <a:t>Los tiempos de campana serán los siguientes:</a:t>
            </a:r>
            <a:endParaRPr sz="1300">
              <a:latin typeface="Comfortaa"/>
              <a:ea typeface="Comfortaa"/>
              <a:cs typeface="Comfortaa"/>
              <a:sym typeface="Comfortaa"/>
            </a:endParaRPr>
          </a:p>
          <a:p>
            <a:pPr indent="-3238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Font typeface="Comfortaa"/>
              <a:buChar char="○"/>
            </a:pPr>
            <a:r>
              <a:rPr lang="en" sz="1500">
                <a:latin typeface="Comfortaa"/>
                <a:ea typeface="Comfortaa"/>
                <a:cs typeface="Comfortaa"/>
                <a:sym typeface="Comfortaa"/>
              </a:rPr>
              <a:t>8:45-1:15 </a:t>
            </a:r>
            <a:r>
              <a:rPr b="1" lang="en" sz="1500">
                <a:latin typeface="Comfortaa"/>
                <a:ea typeface="Comfortaa"/>
                <a:cs typeface="Comfortaa"/>
                <a:sym typeface="Comfortaa"/>
              </a:rPr>
              <a:t>o</a:t>
            </a:r>
            <a:endParaRPr b="1" sz="1500">
              <a:latin typeface="Comfortaa"/>
              <a:ea typeface="Comfortaa"/>
              <a:cs typeface="Comfortaa"/>
              <a:sym typeface="Comfortaa"/>
            </a:endParaRPr>
          </a:p>
          <a:p>
            <a:pPr indent="-3238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Font typeface="Comfortaa"/>
              <a:buChar char="○"/>
            </a:pPr>
            <a:r>
              <a:rPr lang="en" sz="1500">
                <a:latin typeface="Comfortaa"/>
                <a:ea typeface="Comfortaa"/>
                <a:cs typeface="Comfortaa"/>
                <a:sym typeface="Comfortaa"/>
              </a:rPr>
              <a:t>9:30-2:00</a:t>
            </a:r>
            <a:br>
              <a:rPr lang="en" sz="1500">
                <a:latin typeface="Comfortaa"/>
                <a:ea typeface="Comfortaa"/>
                <a:cs typeface="Comfortaa"/>
                <a:sym typeface="Comfortaa"/>
              </a:rPr>
            </a:br>
            <a:endParaRPr sz="15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Comfortaa"/>
                <a:ea typeface="Comfortaa"/>
                <a:cs typeface="Comfortaa"/>
                <a:sym typeface="Comfortaa"/>
              </a:rPr>
              <a:t>*</a:t>
            </a:r>
            <a:r>
              <a:rPr lang="en" sz="1100">
                <a:latin typeface="Comfortaa"/>
                <a:ea typeface="Comfortaa"/>
                <a:cs typeface="Comfortaa"/>
                <a:sym typeface="Comfortaa"/>
              </a:rPr>
              <a:t>¡Pronto recibirá más información de   la escuela de su hijo!</a:t>
            </a:r>
            <a:endParaRPr sz="11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2" name="Google Shape;72;p14"/>
          <p:cNvSpPr txBox="1"/>
          <p:nvPr/>
        </p:nvSpPr>
        <p:spPr>
          <a:xfrm>
            <a:off x="-61225" y="4548350"/>
            <a:ext cx="9144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Comfortaa"/>
                <a:ea typeface="Comfortaa"/>
                <a:cs typeface="Comfortaa"/>
                <a:sym typeface="Comfortaa"/>
              </a:rPr>
              <a:t>¡La inscripción llegará pronto! Para obtener más información, visite la página web del Título I en</a:t>
            </a:r>
            <a:r>
              <a:rPr b="1" lang="en" sz="1200">
                <a:latin typeface="Comfortaa"/>
                <a:ea typeface="Comfortaa"/>
                <a:cs typeface="Comfortaa"/>
                <a:sym typeface="Comfortaa"/>
              </a:rPr>
              <a:t> </a:t>
            </a:r>
            <a:r>
              <a:rPr b="1" lang="en" sz="1200" u="sng">
                <a:latin typeface="Comfortaa"/>
                <a:ea typeface="Comfortaa"/>
                <a:cs typeface="Comfortaa"/>
                <a:sym typeface="Comfortaa"/>
                <a:hlinkClick r:id="rId3"/>
              </a:rPr>
              <a:t>https://www.montgomeryschoolsmd.org/departments/dtecps/title1/elo.aspx</a:t>
            </a:r>
            <a:r>
              <a:rPr b="1" lang="en" sz="1200">
                <a:latin typeface="Comfortaa"/>
                <a:ea typeface="Comfortaa"/>
                <a:cs typeface="Comfortaa"/>
                <a:sym typeface="Comfortaa"/>
              </a:rPr>
              <a:t> o e</a:t>
            </a:r>
            <a:r>
              <a:rPr b="1" lang="en" sz="1200">
                <a:latin typeface="Comfortaa"/>
                <a:ea typeface="Comfortaa"/>
                <a:cs typeface="Comfortaa"/>
                <a:sym typeface="Comfortaa"/>
              </a:rPr>
              <a:t>scanee el código QR</a:t>
            </a:r>
            <a:endParaRPr sz="1200"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73" name="Google Shape;73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05425" y="4388025"/>
            <a:ext cx="675400" cy="675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4"/>
          <p:cNvPicPr preferRelativeResize="0"/>
          <p:nvPr/>
        </p:nvPicPr>
        <p:blipFill rotWithShape="1">
          <a:blip r:embed="rId5">
            <a:alphaModFix/>
          </a:blip>
          <a:srcRect b="0" l="1922" r="1932" t="0"/>
          <a:stretch/>
        </p:blipFill>
        <p:spPr>
          <a:xfrm>
            <a:off x="1625675" y="44606"/>
            <a:ext cx="1156549" cy="1202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4"/>
          <p:cNvPicPr preferRelativeResize="0"/>
          <p:nvPr/>
        </p:nvPicPr>
        <p:blipFill rotWithShape="1">
          <a:blip r:embed="rId5">
            <a:alphaModFix/>
          </a:blip>
          <a:srcRect b="0" l="1922" r="1932" t="0"/>
          <a:stretch/>
        </p:blipFill>
        <p:spPr>
          <a:xfrm>
            <a:off x="6534325" y="81037"/>
            <a:ext cx="1156549" cy="1202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