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7" r:id="rId1"/>
  </p:sldMasterIdLst>
  <p:notesMasterIdLst>
    <p:notesMasterId r:id="rId17"/>
  </p:notesMasterIdLst>
  <p:handoutMasterIdLst>
    <p:handoutMasterId r:id="rId18"/>
  </p:handoutMasterIdLst>
  <p:sldIdLst>
    <p:sldId id="256" r:id="rId2"/>
    <p:sldId id="269" r:id="rId3"/>
    <p:sldId id="267" r:id="rId4"/>
    <p:sldId id="266" r:id="rId5"/>
    <p:sldId id="259" r:id="rId6"/>
    <p:sldId id="262" r:id="rId7"/>
    <p:sldId id="273" r:id="rId8"/>
    <p:sldId id="274" r:id="rId9"/>
    <p:sldId id="276" r:id="rId10"/>
    <p:sldId id="265" r:id="rId11"/>
    <p:sldId id="275" r:id="rId12"/>
    <p:sldId id="272" r:id="rId13"/>
    <p:sldId id="270" r:id="rId14"/>
    <p:sldId id="268" r:id="rId15"/>
    <p:sldId id="271" r:id="rId16"/>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81503" autoAdjust="0"/>
  </p:normalViewPr>
  <p:slideViewPr>
    <p:cSldViewPr snapToGrid="0">
      <p:cViewPr varScale="1">
        <p:scale>
          <a:sx n="92" d="100"/>
          <a:sy n="92" d="100"/>
        </p:scale>
        <p:origin x="10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FF5B364C-BD9E-4F94-88B1-CC086EFC3DF7}" type="datetimeFigureOut">
              <a:rPr lang="en-US" smtClean="0"/>
              <a:t>4/21/2023</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D151925C-0216-45A2-8E2B-321DA25306BF}" type="slidenum">
              <a:rPr lang="en-US" smtClean="0"/>
              <a:t>‹#›</a:t>
            </a:fld>
            <a:endParaRPr lang="en-US"/>
          </a:p>
        </p:txBody>
      </p:sp>
    </p:spTree>
    <p:extLst>
      <p:ext uri="{BB962C8B-B14F-4D97-AF65-F5344CB8AC3E}">
        <p14:creationId xmlns:p14="http://schemas.microsoft.com/office/powerpoint/2010/main" val="3049216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A1AF6A85-7FC1-4F2A-99BC-1CF8BF7F448F}" type="datetimeFigureOut">
              <a:rPr lang="en-US" smtClean="0"/>
              <a:t>4/21/2023</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EA1881BF-E561-4C98-8E0F-9D403F706B12}" type="slidenum">
              <a:rPr lang="en-US" smtClean="0"/>
              <a:t>‹#›</a:t>
            </a:fld>
            <a:endParaRPr lang="en-US"/>
          </a:p>
        </p:txBody>
      </p:sp>
    </p:spTree>
    <p:extLst>
      <p:ext uri="{BB962C8B-B14F-4D97-AF65-F5344CB8AC3E}">
        <p14:creationId xmlns:p14="http://schemas.microsoft.com/office/powerpoint/2010/main" val="47550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160EA64-D806-43AC-9DF2-F8C432F32B4C}" type="datetimeFigureOut">
              <a:rPr lang="en-US" smtClean="0"/>
              <a:t>4/21/2023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0241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192980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577208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50878504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911966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126590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4046176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F9C37B-1D36-470B-8223-D6C91242EC14}"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54501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7C6F52A-A82B-47A2-A83A-8C4C91F2D59F}"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0216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6624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2200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1386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6411628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4604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320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732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9123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160EA64-D806-43AC-9DF2-F8C432F32B4C}" type="datetimeFigureOut">
              <a:rPr lang="en-US" smtClean="0"/>
              <a:t>4/21/2023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07368429"/>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Yolanda_Stanislaus@mcpsmd.org" TargetMode="External"/><Relationship Id="rId2" Type="http://schemas.openxmlformats.org/officeDocument/2006/relationships/hyperlink" Target="mailto:Andrea_M_Gates@mcpsmd.org"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mailto:RForkert@mcaapmd.org" TargetMode="External"/><Relationship Id="rId2" Type="http://schemas.openxmlformats.org/officeDocument/2006/relationships/hyperlink" Target="mailto:Carlene_M_Butt-Pruitt@mcpsmd.org" TargetMode="External"/><Relationship Id="rId1" Type="http://schemas.openxmlformats.org/officeDocument/2006/relationships/slideLayout" Target="../slideLayouts/slideLayout8.xml"/><Relationship Id="rId5" Type="http://schemas.openxmlformats.org/officeDocument/2006/relationships/hyperlink" Target="mailto:Yolanda_Stanislaus@mcpsmd.org" TargetMode="External"/><Relationship Id="rId4" Type="http://schemas.openxmlformats.org/officeDocument/2006/relationships/hyperlink" Target="mailto:Andrea_M_Gates@mcpsmd.or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montgomeryschoolsmd.org/departments/forms/pdf/430-9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2.montgomeryschoolsmd.org/siteassets/district/departments/professionalgrowth/supporting/final-sspgs-handbook-2022-2023.pd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ontgomeryschoolsmd.org/departments/professionalgrowth/default.aspx?id=451115" TargetMode="Externa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2632" y="2499566"/>
            <a:ext cx="8991600" cy="2232893"/>
          </a:xfrm>
        </p:spPr>
        <p:txBody>
          <a:bodyPr>
            <a:noAutofit/>
          </a:bodyPr>
          <a:lstStyle/>
          <a:p>
            <a:pPr>
              <a:lnSpc>
                <a:spcPct val="150000"/>
              </a:lnSpc>
            </a:pPr>
            <a:r>
              <a:rPr lang="en-US" sz="4400" dirty="0">
                <a:solidFill>
                  <a:schemeClr val="bg1"/>
                </a:solidFill>
              </a:rPr>
              <a:t>Supporting Services </a:t>
            </a:r>
            <a:br>
              <a:rPr lang="en-US" sz="4400" dirty="0">
                <a:solidFill>
                  <a:schemeClr val="bg1"/>
                </a:solidFill>
              </a:rPr>
            </a:br>
            <a:r>
              <a:rPr lang="en-US" sz="4400" dirty="0">
                <a:solidFill>
                  <a:schemeClr val="bg1"/>
                </a:solidFill>
              </a:rPr>
              <a:t>Professional Growth System </a:t>
            </a:r>
            <a:br>
              <a:rPr lang="en-US" sz="4400" dirty="0">
                <a:solidFill>
                  <a:schemeClr val="bg1"/>
                </a:solidFill>
              </a:rPr>
            </a:br>
            <a:r>
              <a:rPr lang="en-US" sz="4400" dirty="0">
                <a:solidFill>
                  <a:schemeClr val="bg1"/>
                </a:solidFill>
              </a:rPr>
              <a:t>Evaluation Highlights</a:t>
            </a:r>
          </a:p>
        </p:txBody>
      </p:sp>
    </p:spTree>
    <p:extLst>
      <p:ext uri="{BB962C8B-B14F-4D97-AF65-F5344CB8AC3E}">
        <p14:creationId xmlns:p14="http://schemas.microsoft.com/office/powerpoint/2010/main" val="45173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68" y="451263"/>
            <a:ext cx="9788854" cy="1188720"/>
          </a:xfrm>
        </p:spPr>
        <p:txBody>
          <a:bodyPr>
            <a:normAutofit/>
          </a:bodyPr>
          <a:lstStyle/>
          <a:p>
            <a:r>
              <a:rPr lang="en-US" dirty="0">
                <a:solidFill>
                  <a:schemeClr val="bg1"/>
                </a:solidFill>
              </a:rPr>
              <a:t>Regular Evaluations-Meets Competency</a:t>
            </a:r>
          </a:p>
        </p:txBody>
      </p:sp>
      <p:sp>
        <p:nvSpPr>
          <p:cNvPr id="7" name="TextBox 6"/>
          <p:cNvSpPr txBox="1"/>
          <p:nvPr/>
        </p:nvSpPr>
        <p:spPr>
          <a:xfrm>
            <a:off x="491968" y="2388128"/>
            <a:ext cx="11205227" cy="3421449"/>
          </a:xfrm>
          <a:prstGeom prst="rect">
            <a:avLst/>
          </a:prstGeom>
          <a:noFill/>
        </p:spPr>
        <p:txBody>
          <a:bodyPr wrap="square" rtlCol="0">
            <a:spAutoFit/>
          </a:bodyPr>
          <a:lstStyle/>
          <a:p>
            <a:pPr marL="285750" indent="-285750">
              <a:lnSpc>
                <a:spcPct val="200000"/>
              </a:lnSpc>
              <a:spcBef>
                <a:spcPts val="1000"/>
              </a:spcBef>
              <a:buClr>
                <a:schemeClr val="accent1"/>
              </a:buClr>
              <a:buSzPct val="80000"/>
              <a:buFont typeface="Wingdings 3" charset="2"/>
              <a:buChar char=""/>
            </a:pPr>
            <a:r>
              <a:rPr lang="en-US" sz="2600" dirty="0"/>
              <a:t>For a meets competency evaluation submission, ensure the examples/evidence statements reflect the employee’s performance during the time period noted for the evaluation.</a:t>
            </a:r>
          </a:p>
          <a:p>
            <a:pPr marL="285750" indent="-285750">
              <a:lnSpc>
                <a:spcPct val="200000"/>
              </a:lnSpc>
              <a:spcBef>
                <a:spcPts val="1000"/>
              </a:spcBef>
              <a:buClr>
                <a:schemeClr val="accent1"/>
              </a:buClr>
              <a:buSzPct val="80000"/>
              <a:buFont typeface="Wingdings 3" charset="2"/>
              <a:buChar char=""/>
            </a:pPr>
            <a:r>
              <a:rPr lang="en-US" sz="2600" dirty="0"/>
              <a:t>Evaluations need to be submitted by </a:t>
            </a:r>
            <a:r>
              <a:rPr lang="en-US" sz="2600" u="sng" dirty="0"/>
              <a:t>June 16, 2023</a:t>
            </a:r>
            <a:r>
              <a:rPr lang="en-US" sz="2600" dirty="0"/>
              <a:t>.</a:t>
            </a:r>
          </a:p>
        </p:txBody>
      </p:sp>
    </p:spTree>
    <p:extLst>
      <p:ext uri="{BB962C8B-B14F-4D97-AF65-F5344CB8AC3E}">
        <p14:creationId xmlns:p14="http://schemas.microsoft.com/office/powerpoint/2010/main" val="3202495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68" y="747825"/>
            <a:ext cx="11205227" cy="1188720"/>
          </a:xfrm>
        </p:spPr>
        <p:txBody>
          <a:bodyPr>
            <a:normAutofit/>
          </a:bodyPr>
          <a:lstStyle/>
          <a:p>
            <a:r>
              <a:rPr lang="en-US" dirty="0">
                <a:solidFill>
                  <a:schemeClr val="bg1"/>
                </a:solidFill>
              </a:rPr>
              <a:t>Regular Evaluations-Does Not Meet Competency</a:t>
            </a:r>
          </a:p>
        </p:txBody>
      </p:sp>
      <p:sp>
        <p:nvSpPr>
          <p:cNvPr id="7" name="TextBox 6"/>
          <p:cNvSpPr txBox="1"/>
          <p:nvPr/>
        </p:nvSpPr>
        <p:spPr>
          <a:xfrm>
            <a:off x="491968" y="2388128"/>
            <a:ext cx="11205227" cy="3421449"/>
          </a:xfrm>
          <a:prstGeom prst="rect">
            <a:avLst/>
          </a:prstGeom>
          <a:noFill/>
        </p:spPr>
        <p:txBody>
          <a:bodyPr wrap="square" rtlCol="0">
            <a:spAutoFit/>
          </a:bodyPr>
          <a:lstStyle/>
          <a:p>
            <a:pPr marL="285750" indent="-285750">
              <a:lnSpc>
                <a:spcPct val="200000"/>
              </a:lnSpc>
              <a:spcBef>
                <a:spcPts val="1000"/>
              </a:spcBef>
              <a:buClr>
                <a:schemeClr val="accent1"/>
              </a:buClr>
              <a:buSzPct val="80000"/>
              <a:buFont typeface="Wingdings 3" charset="2"/>
              <a:buChar char=""/>
            </a:pPr>
            <a:r>
              <a:rPr lang="en-US" sz="2600" dirty="0"/>
              <a:t>For a does not meets competency evaluation submission, ensure the examples/evidence statements reflect the employee’s performance during the time period noted for the evaluation.</a:t>
            </a:r>
          </a:p>
          <a:p>
            <a:pPr marL="285750" indent="-285750">
              <a:lnSpc>
                <a:spcPct val="200000"/>
              </a:lnSpc>
              <a:spcBef>
                <a:spcPts val="1000"/>
              </a:spcBef>
              <a:buClr>
                <a:schemeClr val="accent1"/>
              </a:buClr>
              <a:buSzPct val="80000"/>
              <a:buFont typeface="Wingdings 3" charset="2"/>
              <a:buChar char=""/>
            </a:pPr>
            <a:r>
              <a:rPr lang="en-US" sz="2600" dirty="0"/>
              <a:t>Evaluations need to be submitted by </a:t>
            </a:r>
            <a:r>
              <a:rPr lang="en-US" sz="2600" u="sng" dirty="0"/>
              <a:t>March 3, 2023.</a:t>
            </a:r>
          </a:p>
        </p:txBody>
      </p:sp>
    </p:spTree>
    <p:extLst>
      <p:ext uri="{BB962C8B-B14F-4D97-AF65-F5344CB8AC3E}">
        <p14:creationId xmlns:p14="http://schemas.microsoft.com/office/powerpoint/2010/main" val="3690330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98" y="562076"/>
            <a:ext cx="3837810" cy="4129927"/>
          </a:xfrm>
        </p:spPr>
        <p:txBody>
          <a:bodyPr/>
          <a:lstStyle/>
          <a:p>
            <a:pPr>
              <a:lnSpc>
                <a:spcPct val="150000"/>
              </a:lnSpc>
            </a:pPr>
            <a:r>
              <a:rPr lang="en-US" sz="3600" dirty="0"/>
              <a:t>How To Submit </a:t>
            </a:r>
            <a:br>
              <a:rPr lang="en-US" sz="3600" dirty="0"/>
            </a:br>
            <a:r>
              <a:rPr lang="en-US" sz="3600" dirty="0">
                <a:solidFill>
                  <a:schemeClr val="accent1"/>
                </a:solidFill>
              </a:rPr>
              <a:t>Does</a:t>
            </a:r>
            <a:r>
              <a:rPr lang="en-US" sz="3600" dirty="0"/>
              <a:t> </a:t>
            </a:r>
            <a:r>
              <a:rPr lang="en-US" sz="3600" dirty="0">
                <a:solidFill>
                  <a:schemeClr val="accent1"/>
                </a:solidFill>
              </a:rPr>
              <a:t>Not</a:t>
            </a:r>
            <a:br>
              <a:rPr lang="en-US" sz="3600" dirty="0">
                <a:solidFill>
                  <a:schemeClr val="accent1"/>
                </a:solidFill>
              </a:rPr>
            </a:br>
            <a:r>
              <a:rPr lang="en-US" sz="3600" dirty="0">
                <a:solidFill>
                  <a:schemeClr val="accent1"/>
                </a:solidFill>
              </a:rPr>
              <a:t>Meet</a:t>
            </a:r>
            <a:br>
              <a:rPr lang="en-US" sz="3600" dirty="0">
                <a:solidFill>
                  <a:schemeClr val="accent1"/>
                </a:solidFill>
              </a:rPr>
            </a:br>
            <a:r>
              <a:rPr lang="en-US" sz="3600" dirty="0">
                <a:solidFill>
                  <a:schemeClr val="accent1"/>
                </a:solidFill>
              </a:rPr>
              <a:t>Competency</a:t>
            </a:r>
            <a:br>
              <a:rPr lang="en-US" sz="3600" dirty="0"/>
            </a:br>
            <a:r>
              <a:rPr lang="en-US" sz="3600" dirty="0"/>
              <a:t>Evaluations</a:t>
            </a:r>
          </a:p>
        </p:txBody>
      </p:sp>
      <p:sp>
        <p:nvSpPr>
          <p:cNvPr id="6" name="Content Placeholder 2"/>
          <p:cNvSpPr txBox="1">
            <a:spLocks/>
          </p:cNvSpPr>
          <p:nvPr/>
        </p:nvSpPr>
        <p:spPr>
          <a:xfrm>
            <a:off x="5262464" y="562076"/>
            <a:ext cx="7240555" cy="5894708"/>
          </a:xfrm>
          <a:prstGeom prst="rect">
            <a:avLst/>
          </a:prstGeom>
        </p:spPr>
        <p:txBody>
          <a:bodyPr vert="horz" lIns="91440" tIns="45720" rIns="91440" bIns="45720" rtlCol="0" anchor="ct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nSpc>
                <a:spcPct val="200000"/>
              </a:lnSpc>
              <a:buFont typeface="Wingdings 3" charset="2"/>
              <a:buNone/>
            </a:pPr>
            <a:r>
              <a:rPr lang="en-US" sz="2800" dirty="0">
                <a:solidFill>
                  <a:schemeClr val="tx1"/>
                </a:solidFill>
              </a:rPr>
              <a:t>All evaluations marked as</a:t>
            </a:r>
          </a:p>
          <a:p>
            <a:pPr marL="0" indent="0">
              <a:lnSpc>
                <a:spcPct val="200000"/>
              </a:lnSpc>
              <a:buFont typeface="Wingdings 3" charset="2"/>
              <a:buNone/>
            </a:pPr>
            <a:r>
              <a:rPr lang="en-US" sz="2800" b="1" dirty="0">
                <a:solidFill>
                  <a:schemeClr val="tx1"/>
                </a:solidFill>
              </a:rPr>
              <a:t>Does Not Meet Competency </a:t>
            </a:r>
            <a:r>
              <a:rPr lang="en-US" sz="2800" dirty="0">
                <a:solidFill>
                  <a:schemeClr val="tx1"/>
                </a:solidFill>
              </a:rPr>
              <a:t>are to be </a:t>
            </a:r>
          </a:p>
          <a:p>
            <a:pPr marL="0" indent="0">
              <a:lnSpc>
                <a:spcPct val="200000"/>
              </a:lnSpc>
              <a:buFont typeface="Wingdings 3" charset="2"/>
              <a:buNone/>
            </a:pPr>
            <a:r>
              <a:rPr lang="en-US" sz="2800" dirty="0">
                <a:solidFill>
                  <a:schemeClr val="tx1"/>
                </a:solidFill>
              </a:rPr>
              <a:t>submitted electronically by emailing:</a:t>
            </a:r>
          </a:p>
          <a:p>
            <a:pPr marL="285750" indent="-285750">
              <a:lnSpc>
                <a:spcPct val="200000"/>
              </a:lnSpc>
            </a:pPr>
            <a:r>
              <a:rPr lang="en-US" sz="2800" dirty="0">
                <a:solidFill>
                  <a:schemeClr val="tx1"/>
                </a:solidFill>
              </a:rPr>
              <a:t>Andrea Gates @  (</a:t>
            </a:r>
            <a:r>
              <a:rPr lang="en-US" sz="2800" dirty="0">
                <a:solidFill>
                  <a:schemeClr val="tx1"/>
                </a:solidFill>
                <a:hlinkClick r:id="rId2"/>
              </a:rPr>
              <a:t>Andrea_M_Gates@mcpsmd.org</a:t>
            </a:r>
            <a:r>
              <a:rPr lang="en-US" sz="2800" dirty="0">
                <a:solidFill>
                  <a:schemeClr val="tx1"/>
                </a:solidFill>
              </a:rPr>
              <a:t>)</a:t>
            </a:r>
          </a:p>
          <a:p>
            <a:pPr marL="285750" indent="-285750">
              <a:lnSpc>
                <a:spcPct val="200000"/>
              </a:lnSpc>
            </a:pPr>
            <a:r>
              <a:rPr lang="en-US" sz="2800" dirty="0">
                <a:solidFill>
                  <a:schemeClr val="tx1"/>
                </a:solidFill>
              </a:rPr>
              <a:t>Yolanda Stanislaus @ (</a:t>
            </a:r>
            <a:r>
              <a:rPr lang="en-US" sz="2800" dirty="0">
                <a:solidFill>
                  <a:schemeClr val="tx1"/>
                </a:solidFill>
                <a:hlinkClick r:id="rId3"/>
              </a:rPr>
              <a:t>Yolanda_Stanislaus@mcpsmd.org</a:t>
            </a:r>
            <a:r>
              <a:rPr lang="en-US" sz="2800" dirty="0">
                <a:solidFill>
                  <a:schemeClr val="tx1"/>
                </a:solidFill>
              </a:rPr>
              <a:t>)</a:t>
            </a:r>
          </a:p>
        </p:txBody>
      </p:sp>
    </p:spTree>
    <p:extLst>
      <p:ext uri="{BB962C8B-B14F-4D97-AF65-F5344CB8AC3E}">
        <p14:creationId xmlns:p14="http://schemas.microsoft.com/office/powerpoint/2010/main" val="1175290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204" y="1711035"/>
            <a:ext cx="3403473" cy="4129927"/>
          </a:xfrm>
        </p:spPr>
        <p:txBody>
          <a:bodyPr/>
          <a:lstStyle/>
          <a:p>
            <a:pPr>
              <a:lnSpc>
                <a:spcPct val="150000"/>
              </a:lnSpc>
            </a:pPr>
            <a:r>
              <a:rPr lang="en-US" sz="3600" dirty="0"/>
              <a:t>How </a:t>
            </a:r>
            <a:br>
              <a:rPr lang="en-US" sz="3600" dirty="0"/>
            </a:br>
            <a:r>
              <a:rPr lang="en-US" sz="3600" dirty="0"/>
              <a:t>To </a:t>
            </a:r>
            <a:br>
              <a:rPr lang="en-US" sz="3600" dirty="0"/>
            </a:br>
            <a:r>
              <a:rPr lang="en-US" sz="3600" dirty="0"/>
              <a:t>Submit </a:t>
            </a:r>
            <a:br>
              <a:rPr lang="en-US" sz="3600" dirty="0"/>
            </a:br>
            <a:r>
              <a:rPr lang="en-US" sz="3600" dirty="0">
                <a:solidFill>
                  <a:schemeClr val="accent1"/>
                </a:solidFill>
              </a:rPr>
              <a:t>Meet</a:t>
            </a:r>
            <a:br>
              <a:rPr lang="en-US" sz="3600" dirty="0">
                <a:solidFill>
                  <a:schemeClr val="accent1"/>
                </a:solidFill>
              </a:rPr>
            </a:br>
            <a:r>
              <a:rPr lang="en-US" sz="3600" dirty="0">
                <a:solidFill>
                  <a:schemeClr val="accent1"/>
                </a:solidFill>
              </a:rPr>
              <a:t>Competency</a:t>
            </a:r>
            <a:br>
              <a:rPr lang="en-US" sz="3600" dirty="0"/>
            </a:br>
            <a:r>
              <a:rPr lang="en-US" sz="3600" dirty="0"/>
              <a:t>Evaluations</a:t>
            </a:r>
          </a:p>
        </p:txBody>
      </p:sp>
      <p:sp>
        <p:nvSpPr>
          <p:cNvPr id="3" name="Content Placeholder 2"/>
          <p:cNvSpPr>
            <a:spLocks noGrp="1"/>
          </p:cNvSpPr>
          <p:nvPr>
            <p:ph idx="1"/>
          </p:nvPr>
        </p:nvSpPr>
        <p:spPr>
          <a:xfrm>
            <a:off x="5309117" y="804672"/>
            <a:ext cx="7240555" cy="5248656"/>
          </a:xfrm>
        </p:spPr>
        <p:txBody>
          <a:bodyPr>
            <a:normAutofit/>
          </a:bodyPr>
          <a:lstStyle/>
          <a:p>
            <a:pPr marL="0" indent="0">
              <a:lnSpc>
                <a:spcPct val="200000"/>
              </a:lnSpc>
              <a:buNone/>
            </a:pPr>
            <a:r>
              <a:rPr lang="en-US" sz="2800" dirty="0">
                <a:solidFill>
                  <a:schemeClr val="tx1"/>
                </a:solidFill>
              </a:rPr>
              <a:t>All evaluations marked as</a:t>
            </a:r>
          </a:p>
          <a:p>
            <a:pPr marL="0" indent="0">
              <a:lnSpc>
                <a:spcPct val="200000"/>
              </a:lnSpc>
              <a:buNone/>
            </a:pPr>
            <a:r>
              <a:rPr lang="en-US" sz="2800" b="1" dirty="0">
                <a:solidFill>
                  <a:schemeClr val="tx1"/>
                </a:solidFill>
              </a:rPr>
              <a:t>Meet Competency </a:t>
            </a:r>
            <a:r>
              <a:rPr lang="en-US" sz="2800" dirty="0">
                <a:solidFill>
                  <a:schemeClr val="tx1"/>
                </a:solidFill>
              </a:rPr>
              <a:t>are to be </a:t>
            </a:r>
          </a:p>
          <a:p>
            <a:pPr marL="0" indent="0">
              <a:lnSpc>
                <a:spcPct val="200000"/>
              </a:lnSpc>
              <a:buNone/>
            </a:pPr>
            <a:r>
              <a:rPr lang="en-US" sz="2800" dirty="0">
                <a:solidFill>
                  <a:schemeClr val="tx1"/>
                </a:solidFill>
              </a:rPr>
              <a:t>submitted through the PONY Mail to: </a:t>
            </a:r>
          </a:p>
          <a:p>
            <a:pPr marL="285750" indent="-285750">
              <a:lnSpc>
                <a:spcPct val="200000"/>
              </a:lnSpc>
            </a:pPr>
            <a:r>
              <a:rPr lang="en-US" sz="2800" dirty="0">
                <a:solidFill>
                  <a:schemeClr val="tx1"/>
                </a:solidFill>
              </a:rPr>
              <a:t>Andrea Gates</a:t>
            </a:r>
          </a:p>
          <a:p>
            <a:pPr marL="285750" indent="-285750">
              <a:lnSpc>
                <a:spcPct val="200000"/>
              </a:lnSpc>
            </a:pPr>
            <a:r>
              <a:rPr lang="en-US" sz="2800" dirty="0">
                <a:solidFill>
                  <a:schemeClr val="tx1"/>
                </a:solidFill>
              </a:rPr>
              <a:t>OHRD/DPGS, Suite 2100</a:t>
            </a:r>
          </a:p>
        </p:txBody>
      </p:sp>
    </p:spTree>
    <p:extLst>
      <p:ext uri="{BB962C8B-B14F-4D97-AF65-F5344CB8AC3E}">
        <p14:creationId xmlns:p14="http://schemas.microsoft.com/office/powerpoint/2010/main" val="417545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Questions?</a:t>
            </a:r>
          </a:p>
        </p:txBody>
      </p:sp>
      <p:sp>
        <p:nvSpPr>
          <p:cNvPr id="3" name="Content Placeholder 2"/>
          <p:cNvSpPr>
            <a:spLocks noGrp="1"/>
          </p:cNvSpPr>
          <p:nvPr>
            <p:ph idx="1"/>
          </p:nvPr>
        </p:nvSpPr>
        <p:spPr>
          <a:xfrm>
            <a:off x="5029200" y="160566"/>
            <a:ext cx="7016620" cy="6477739"/>
          </a:xfrm>
        </p:spPr>
        <p:txBody>
          <a:bodyPr>
            <a:normAutofit/>
          </a:bodyPr>
          <a:lstStyle/>
          <a:p>
            <a:pPr marL="0" indent="0">
              <a:lnSpc>
                <a:spcPct val="200000"/>
              </a:lnSpc>
              <a:buNone/>
            </a:pPr>
            <a:r>
              <a:rPr lang="en-US" sz="2200" b="1" dirty="0">
                <a:solidFill>
                  <a:schemeClr val="tx1"/>
                </a:solidFill>
              </a:rPr>
              <a:t>Evaluation Writing Format:</a:t>
            </a:r>
          </a:p>
          <a:p>
            <a:pPr>
              <a:lnSpc>
                <a:spcPct val="200000"/>
              </a:lnSpc>
            </a:pPr>
            <a:r>
              <a:rPr lang="en-US" dirty="0">
                <a:solidFill>
                  <a:schemeClr val="tx1"/>
                </a:solidFill>
              </a:rPr>
              <a:t>Carlene Butt-Pruitt @ (</a:t>
            </a:r>
            <a:r>
              <a:rPr lang="en-US" dirty="0">
                <a:solidFill>
                  <a:schemeClr val="tx1"/>
                </a:solidFill>
                <a:hlinkClick r:id="rId2"/>
              </a:rPr>
              <a:t>Carlene_M_Butt-Pruitt@mcpsmd.org</a:t>
            </a:r>
            <a:r>
              <a:rPr lang="en-US" dirty="0">
                <a:solidFill>
                  <a:schemeClr val="tx1"/>
                </a:solidFill>
              </a:rPr>
              <a:t>)</a:t>
            </a:r>
          </a:p>
          <a:p>
            <a:pPr>
              <a:lnSpc>
                <a:spcPct val="200000"/>
              </a:lnSpc>
            </a:pPr>
            <a:r>
              <a:rPr lang="en-US" dirty="0">
                <a:solidFill>
                  <a:schemeClr val="tx1"/>
                </a:solidFill>
              </a:rPr>
              <a:t>Ryan Forkert @ (</a:t>
            </a:r>
            <a:r>
              <a:rPr lang="en-US" dirty="0">
                <a:solidFill>
                  <a:schemeClr val="tx1"/>
                </a:solidFill>
                <a:hlinkClick r:id="rId3"/>
              </a:rPr>
              <a:t>RForkert@mcaapmd.org</a:t>
            </a:r>
            <a:r>
              <a:rPr lang="en-US" dirty="0">
                <a:solidFill>
                  <a:schemeClr val="tx1"/>
                </a:solidFill>
              </a:rPr>
              <a:t>)</a:t>
            </a:r>
          </a:p>
          <a:p>
            <a:pPr marL="0" indent="0">
              <a:lnSpc>
                <a:spcPct val="200000"/>
              </a:lnSpc>
              <a:buNone/>
            </a:pPr>
            <a:endParaRPr lang="en-US" dirty="0">
              <a:solidFill>
                <a:schemeClr val="tx1"/>
              </a:solidFill>
            </a:endParaRPr>
          </a:p>
          <a:p>
            <a:pPr marL="0" indent="0">
              <a:lnSpc>
                <a:spcPct val="200000"/>
              </a:lnSpc>
              <a:buNone/>
            </a:pPr>
            <a:r>
              <a:rPr lang="en-US" sz="2200" b="1" dirty="0">
                <a:solidFill>
                  <a:schemeClr val="tx1"/>
                </a:solidFill>
              </a:rPr>
              <a:t>Evaluations due dates and submission process:</a:t>
            </a:r>
          </a:p>
          <a:p>
            <a:pPr marL="285750" indent="-285750">
              <a:lnSpc>
                <a:spcPct val="200000"/>
              </a:lnSpc>
            </a:pPr>
            <a:r>
              <a:rPr lang="en-US" dirty="0">
                <a:solidFill>
                  <a:schemeClr val="tx1"/>
                </a:solidFill>
              </a:rPr>
              <a:t>Andrea Gates @  (</a:t>
            </a:r>
            <a:r>
              <a:rPr lang="en-US" dirty="0">
                <a:solidFill>
                  <a:schemeClr val="tx1"/>
                </a:solidFill>
                <a:hlinkClick r:id="rId4"/>
              </a:rPr>
              <a:t>Andrea_M_Gates@mcpsmd.org</a:t>
            </a:r>
            <a:r>
              <a:rPr lang="en-US" dirty="0">
                <a:solidFill>
                  <a:schemeClr val="tx1"/>
                </a:solidFill>
              </a:rPr>
              <a:t>)</a:t>
            </a:r>
          </a:p>
          <a:p>
            <a:pPr marL="285750" indent="-285750">
              <a:lnSpc>
                <a:spcPct val="200000"/>
              </a:lnSpc>
            </a:pPr>
            <a:r>
              <a:rPr lang="en-US" dirty="0">
                <a:solidFill>
                  <a:schemeClr val="tx1"/>
                </a:solidFill>
              </a:rPr>
              <a:t>Yolanda Stanislaus @ (</a:t>
            </a:r>
            <a:r>
              <a:rPr lang="en-US" dirty="0">
                <a:solidFill>
                  <a:schemeClr val="tx1"/>
                </a:solidFill>
                <a:hlinkClick r:id="rId5"/>
              </a:rPr>
              <a:t>Yolanda_Stanislaus@mcpsmd.org</a:t>
            </a:r>
            <a:r>
              <a:rPr lang="en-US" dirty="0">
                <a:solidFill>
                  <a:schemeClr val="tx1"/>
                </a:solidFill>
              </a:rPr>
              <a:t>)</a:t>
            </a:r>
          </a:p>
        </p:txBody>
      </p:sp>
      <p:sp>
        <p:nvSpPr>
          <p:cNvPr id="4" name="Text Placeholder 3"/>
          <p:cNvSpPr>
            <a:spLocks noGrp="1"/>
          </p:cNvSpPr>
          <p:nvPr>
            <p:ph type="body" sz="half" idx="2"/>
          </p:nvPr>
        </p:nvSpPr>
        <p:spPr>
          <a:xfrm>
            <a:off x="1273707" y="2666143"/>
            <a:ext cx="2793158" cy="2895599"/>
          </a:xfrm>
        </p:spPr>
        <p:txBody>
          <a:bodyPr>
            <a:normAutofit/>
          </a:bodyPr>
          <a:lstStyle/>
          <a:p>
            <a:endParaRPr lang="en-US" sz="2400" dirty="0"/>
          </a:p>
          <a:p>
            <a:r>
              <a:rPr lang="en-US" sz="2400" dirty="0"/>
              <a:t>If you have additional questions, please contact the staff members indicated.</a:t>
            </a:r>
          </a:p>
        </p:txBody>
      </p:sp>
    </p:spTree>
    <p:extLst>
      <p:ext uri="{BB962C8B-B14F-4D97-AF65-F5344CB8AC3E}">
        <p14:creationId xmlns:p14="http://schemas.microsoft.com/office/powerpoint/2010/main" val="580887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6975" y="2452065"/>
            <a:ext cx="9532069" cy="2232893"/>
          </a:xfrm>
        </p:spPr>
        <p:txBody>
          <a:bodyPr>
            <a:noAutofit/>
          </a:bodyPr>
          <a:lstStyle/>
          <a:p>
            <a:pPr algn="ctr">
              <a:lnSpc>
                <a:spcPct val="150000"/>
              </a:lnSpc>
            </a:pPr>
            <a:r>
              <a:rPr lang="en-US" sz="4400" dirty="0">
                <a:solidFill>
                  <a:schemeClr val="bg1"/>
                </a:solidFill>
              </a:rPr>
              <a:t>Department of </a:t>
            </a:r>
            <a:br>
              <a:rPr lang="en-US" sz="4400" dirty="0">
                <a:solidFill>
                  <a:schemeClr val="bg1"/>
                </a:solidFill>
              </a:rPr>
            </a:br>
            <a:r>
              <a:rPr lang="en-US" sz="4400" dirty="0">
                <a:solidFill>
                  <a:schemeClr val="bg1"/>
                </a:solidFill>
              </a:rPr>
              <a:t>Professional Growth Systems</a:t>
            </a:r>
            <a:br>
              <a:rPr lang="en-US" sz="4400" dirty="0">
                <a:solidFill>
                  <a:schemeClr val="bg1"/>
                </a:solidFill>
              </a:rPr>
            </a:br>
            <a:r>
              <a:rPr lang="en-US" sz="4400" dirty="0">
                <a:solidFill>
                  <a:schemeClr val="bg1"/>
                </a:solidFill>
              </a:rPr>
              <a:t>301-217-5123</a:t>
            </a:r>
          </a:p>
        </p:txBody>
      </p:sp>
    </p:spTree>
    <p:extLst>
      <p:ext uri="{BB962C8B-B14F-4D97-AF65-F5344CB8AC3E}">
        <p14:creationId xmlns:p14="http://schemas.microsoft.com/office/powerpoint/2010/main" val="636182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5105" y="468885"/>
            <a:ext cx="8991600" cy="2232893"/>
          </a:xfrm>
        </p:spPr>
        <p:txBody>
          <a:bodyPr>
            <a:noAutofit/>
          </a:bodyPr>
          <a:lstStyle/>
          <a:p>
            <a:pPr>
              <a:lnSpc>
                <a:spcPct val="150000"/>
              </a:lnSpc>
            </a:pPr>
            <a:r>
              <a:rPr lang="en-US" sz="4400" dirty="0">
                <a:solidFill>
                  <a:schemeClr val="bg1"/>
                </a:solidFill>
              </a:rPr>
              <a:t>Topics/Points to Consider</a:t>
            </a:r>
            <a:br>
              <a:rPr lang="en-US" sz="4400" dirty="0">
                <a:solidFill>
                  <a:schemeClr val="bg1"/>
                </a:solidFill>
              </a:rPr>
            </a:br>
            <a:endParaRPr lang="en-US" sz="4400" dirty="0">
              <a:solidFill>
                <a:schemeClr val="bg1"/>
              </a:solidFill>
            </a:endParaRPr>
          </a:p>
        </p:txBody>
      </p:sp>
      <p:sp>
        <p:nvSpPr>
          <p:cNvPr id="3" name="TextBox 2"/>
          <p:cNvSpPr txBox="1"/>
          <p:nvPr/>
        </p:nvSpPr>
        <p:spPr>
          <a:xfrm>
            <a:off x="1405105" y="1966554"/>
            <a:ext cx="9137073" cy="3816429"/>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800" dirty="0">
                <a:solidFill>
                  <a:schemeClr val="bg1"/>
                </a:solidFill>
              </a:rPr>
              <a:t>Seven Core Competencies</a:t>
            </a:r>
          </a:p>
          <a:p>
            <a:pPr marL="285750" indent="-285750">
              <a:lnSpc>
                <a:spcPct val="200000"/>
              </a:lnSpc>
              <a:buFont typeface="Arial" panose="020B0604020202020204" pitchFamily="34" charset="0"/>
              <a:buChar char="•"/>
            </a:pPr>
            <a:r>
              <a:rPr lang="en-US" sz="2800" dirty="0">
                <a:solidFill>
                  <a:schemeClr val="bg1"/>
                </a:solidFill>
              </a:rPr>
              <a:t>The  </a:t>
            </a:r>
            <a:r>
              <a:rPr lang="en-US" sz="2800" dirty="0" err="1">
                <a:solidFill>
                  <a:schemeClr val="bg1"/>
                </a:solidFill>
              </a:rPr>
              <a:t>C.E.I</a:t>
            </a:r>
            <a:r>
              <a:rPr lang="en-US" sz="2800" dirty="0">
                <a:solidFill>
                  <a:schemeClr val="bg1"/>
                </a:solidFill>
              </a:rPr>
              <a:t>. writing format</a:t>
            </a:r>
          </a:p>
          <a:p>
            <a:pPr marL="285750" indent="-285750">
              <a:lnSpc>
                <a:spcPct val="200000"/>
              </a:lnSpc>
              <a:buFont typeface="Arial" panose="020B0604020202020204" pitchFamily="34" charset="0"/>
              <a:buChar char="•"/>
            </a:pPr>
            <a:r>
              <a:rPr lang="en-US" sz="2800" dirty="0">
                <a:solidFill>
                  <a:schemeClr val="bg1"/>
                </a:solidFill>
              </a:rPr>
              <a:t>Evaluations due dates</a:t>
            </a:r>
          </a:p>
          <a:p>
            <a:pPr marL="285750" indent="-285750">
              <a:lnSpc>
                <a:spcPct val="200000"/>
              </a:lnSpc>
              <a:buFont typeface="Arial" panose="020B0604020202020204" pitchFamily="34" charset="0"/>
              <a:buChar char="•"/>
            </a:pPr>
            <a:r>
              <a:rPr lang="en-US" sz="2800" dirty="0">
                <a:solidFill>
                  <a:schemeClr val="bg1"/>
                </a:solidFill>
              </a:rPr>
              <a:t>The evaluation submission process</a:t>
            </a:r>
          </a:p>
          <a:p>
            <a:endParaRPr lang="en-US" b="1" dirty="0"/>
          </a:p>
        </p:txBody>
      </p:sp>
    </p:spTree>
    <p:extLst>
      <p:ext uri="{BB962C8B-B14F-4D97-AF65-F5344CB8AC3E}">
        <p14:creationId xmlns:p14="http://schemas.microsoft.com/office/powerpoint/2010/main" val="2306916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936" y="456351"/>
            <a:ext cx="9905998" cy="1478570"/>
          </a:xfrm>
        </p:spPr>
        <p:txBody>
          <a:bodyPr>
            <a:normAutofit fontScale="90000"/>
          </a:bodyPr>
          <a:lstStyle/>
          <a:p>
            <a:r>
              <a:rPr lang="en-US" dirty="0">
                <a:solidFill>
                  <a:schemeClr val="bg1"/>
                </a:solidFill>
              </a:rPr>
              <a:t>MCPS Form 430-90 </a:t>
            </a:r>
            <a:br>
              <a:rPr lang="en-US" dirty="0">
                <a:solidFill>
                  <a:schemeClr val="bg1"/>
                </a:solidFill>
              </a:rPr>
            </a:br>
            <a:r>
              <a:rPr lang="en-US" dirty="0">
                <a:solidFill>
                  <a:schemeClr val="bg1"/>
                </a:solidFill>
              </a:rPr>
              <a:t>Evaluation Form: Supporting Services Professional Growth System</a:t>
            </a:r>
          </a:p>
        </p:txBody>
      </p:sp>
      <p:sp>
        <p:nvSpPr>
          <p:cNvPr id="3" name="Content Placeholder 2"/>
          <p:cNvSpPr>
            <a:spLocks noGrp="1"/>
          </p:cNvSpPr>
          <p:nvPr>
            <p:ph idx="1"/>
          </p:nvPr>
        </p:nvSpPr>
        <p:spPr>
          <a:xfrm>
            <a:off x="489936" y="2460996"/>
            <a:ext cx="11195383" cy="3416300"/>
          </a:xfrm>
        </p:spPr>
        <p:txBody>
          <a:bodyPr>
            <a:normAutofit/>
          </a:bodyPr>
          <a:lstStyle/>
          <a:p>
            <a:pPr>
              <a:lnSpc>
                <a:spcPct val="150000"/>
              </a:lnSpc>
            </a:pPr>
            <a:r>
              <a:rPr lang="en-US" sz="2800" dirty="0">
                <a:solidFill>
                  <a:schemeClr val="tx1"/>
                </a:solidFill>
              </a:rPr>
              <a:t>Use the most recent MCPS Form 430-90, dated June 2018. </a:t>
            </a:r>
            <a:r>
              <a:rPr lang="en-US" sz="2800" dirty="0">
                <a:solidFill>
                  <a:schemeClr val="tx1"/>
                </a:solidFill>
                <a:hlinkClick r:id="rId2"/>
              </a:rPr>
              <a:t>https://www.montgomeryschoolsmd.org/departments/forms/pdf/430-90.pdf</a:t>
            </a:r>
            <a:endParaRPr lang="en-US" sz="2800" dirty="0">
              <a:solidFill>
                <a:schemeClr val="tx1"/>
              </a:solidFill>
            </a:endParaRPr>
          </a:p>
          <a:p>
            <a:pPr>
              <a:lnSpc>
                <a:spcPct val="150000"/>
              </a:lnSpc>
            </a:pPr>
            <a:r>
              <a:rPr lang="en-US" sz="2800" dirty="0">
                <a:solidFill>
                  <a:schemeClr val="tx1"/>
                </a:solidFill>
              </a:rPr>
              <a:t>Each section of the form must be completed.</a:t>
            </a:r>
          </a:p>
          <a:p>
            <a:endParaRPr lang="en-US" dirty="0"/>
          </a:p>
        </p:txBody>
      </p:sp>
    </p:spTree>
    <p:extLst>
      <p:ext uri="{BB962C8B-B14F-4D97-AF65-F5344CB8AC3E}">
        <p14:creationId xmlns:p14="http://schemas.microsoft.com/office/powerpoint/2010/main" val="3341702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4436" y="475013"/>
            <a:ext cx="9905998" cy="1478570"/>
          </a:xfrm>
        </p:spPr>
        <p:txBody>
          <a:bodyPr/>
          <a:lstStyle/>
          <a:p>
            <a:r>
              <a:rPr lang="en-US" dirty="0">
                <a:solidFill>
                  <a:schemeClr val="bg1"/>
                </a:solidFill>
              </a:rPr>
              <a:t>Seven Core Competencies</a:t>
            </a:r>
          </a:p>
        </p:txBody>
      </p:sp>
      <p:sp>
        <p:nvSpPr>
          <p:cNvPr id="3" name="Content Placeholder 2"/>
          <p:cNvSpPr>
            <a:spLocks noGrp="1"/>
          </p:cNvSpPr>
          <p:nvPr>
            <p:ph idx="1"/>
          </p:nvPr>
        </p:nvSpPr>
        <p:spPr>
          <a:xfrm>
            <a:off x="474436" y="2315686"/>
            <a:ext cx="5146833" cy="4430345"/>
          </a:xfrm>
        </p:spPr>
        <p:txBody>
          <a:bodyPr>
            <a:noAutofit/>
          </a:bodyPr>
          <a:lstStyle/>
          <a:p>
            <a:pPr marL="457200" indent="-457200">
              <a:buFont typeface="+mj-lt"/>
              <a:buAutoNum type="arabicPeriod"/>
            </a:pPr>
            <a:r>
              <a:rPr lang="en-US" sz="2800" dirty="0">
                <a:solidFill>
                  <a:schemeClr val="tx1"/>
                </a:solidFill>
              </a:rPr>
              <a:t>Commitment to Students</a:t>
            </a:r>
          </a:p>
          <a:p>
            <a:pPr marL="457200" indent="-457200">
              <a:buFont typeface="+mj-lt"/>
              <a:buAutoNum type="arabicPeriod"/>
            </a:pPr>
            <a:r>
              <a:rPr lang="en-US" sz="2800" dirty="0">
                <a:solidFill>
                  <a:schemeClr val="tx1"/>
                </a:solidFill>
              </a:rPr>
              <a:t>Knowledge of Job</a:t>
            </a:r>
          </a:p>
          <a:p>
            <a:pPr marL="457200" indent="-457200">
              <a:buFont typeface="+mj-lt"/>
              <a:buAutoNum type="arabicPeriod"/>
            </a:pPr>
            <a:r>
              <a:rPr lang="en-US" sz="2800" dirty="0">
                <a:solidFill>
                  <a:schemeClr val="tx1"/>
                </a:solidFill>
              </a:rPr>
              <a:t>Professionalism</a:t>
            </a:r>
          </a:p>
          <a:p>
            <a:pPr marL="457200" indent="-457200">
              <a:buFont typeface="+mj-lt"/>
              <a:buAutoNum type="arabicPeriod"/>
            </a:pPr>
            <a:r>
              <a:rPr lang="en-US" sz="2800" dirty="0">
                <a:solidFill>
                  <a:schemeClr val="tx1"/>
                </a:solidFill>
              </a:rPr>
              <a:t>Interpersonal</a:t>
            </a:r>
          </a:p>
          <a:p>
            <a:pPr marL="457200" indent="-457200">
              <a:buFont typeface="+mj-lt"/>
              <a:buAutoNum type="arabicPeriod"/>
            </a:pPr>
            <a:r>
              <a:rPr lang="en-US" sz="2800" dirty="0">
                <a:solidFill>
                  <a:schemeClr val="tx1"/>
                </a:solidFill>
              </a:rPr>
              <a:t>Communication</a:t>
            </a:r>
          </a:p>
          <a:p>
            <a:pPr marL="457200" indent="-457200">
              <a:buFont typeface="+mj-lt"/>
              <a:buAutoNum type="arabicPeriod"/>
            </a:pPr>
            <a:r>
              <a:rPr lang="en-US" sz="2800" dirty="0">
                <a:solidFill>
                  <a:schemeClr val="tx1"/>
                </a:solidFill>
              </a:rPr>
              <a:t>Organization</a:t>
            </a:r>
          </a:p>
          <a:p>
            <a:pPr marL="457200" indent="-457200">
              <a:buFont typeface="+mj-lt"/>
              <a:buAutoNum type="arabicPeriod"/>
            </a:pPr>
            <a:r>
              <a:rPr lang="en-US" sz="2800" dirty="0">
                <a:solidFill>
                  <a:schemeClr val="tx1"/>
                </a:solidFill>
              </a:rPr>
              <a:t>Problem Solving</a:t>
            </a:r>
          </a:p>
        </p:txBody>
      </p:sp>
      <p:sp>
        <p:nvSpPr>
          <p:cNvPr id="4" name="TextBox 3"/>
          <p:cNvSpPr txBox="1"/>
          <p:nvPr/>
        </p:nvSpPr>
        <p:spPr>
          <a:xfrm>
            <a:off x="6369415" y="2622643"/>
            <a:ext cx="4933901" cy="3816429"/>
          </a:xfrm>
          <a:prstGeom prst="rect">
            <a:avLst/>
          </a:prstGeom>
          <a:noFill/>
          <a:ln w="38100">
            <a:solidFill>
              <a:schemeClr val="accent1"/>
            </a:solidFill>
          </a:ln>
        </p:spPr>
        <p:txBody>
          <a:bodyPr wrap="square" rtlCol="0">
            <a:spAutoFit/>
          </a:bodyPr>
          <a:lstStyle/>
          <a:p>
            <a:pPr algn="ctr"/>
            <a:r>
              <a:rPr lang="en-US" sz="2800" dirty="0"/>
              <a:t>Performance criteria for all seven of the core competencies can be found on pages 15 - 21 within the </a:t>
            </a:r>
            <a:r>
              <a:rPr lang="en-US" sz="2800" dirty="0">
                <a:hlinkClick r:id="rId3"/>
              </a:rPr>
              <a:t>Supporting Services Professional Growth System (SSPGS) Handbook. </a:t>
            </a:r>
            <a:endParaRPr lang="en-US" sz="2800" dirty="0"/>
          </a:p>
          <a:p>
            <a:endParaRPr lang="en-US" dirty="0"/>
          </a:p>
        </p:txBody>
      </p:sp>
    </p:spTree>
    <p:extLst>
      <p:ext uri="{BB962C8B-B14F-4D97-AF65-F5344CB8AC3E}">
        <p14:creationId xmlns:p14="http://schemas.microsoft.com/office/powerpoint/2010/main" val="846295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7875" y="475013"/>
            <a:ext cx="7729728" cy="1188720"/>
          </a:xfrm>
        </p:spPr>
        <p:txBody>
          <a:bodyPr/>
          <a:lstStyle/>
          <a:p>
            <a:r>
              <a:rPr lang="en-US" dirty="0" err="1">
                <a:solidFill>
                  <a:schemeClr val="bg1"/>
                </a:solidFill>
              </a:rPr>
              <a:t>C.E.I</a:t>
            </a:r>
            <a:r>
              <a:rPr lang="en-US" dirty="0">
                <a:solidFill>
                  <a:schemeClr val="bg1"/>
                </a:solidFill>
              </a:rPr>
              <a:t>. Writing format</a:t>
            </a:r>
          </a:p>
        </p:txBody>
      </p:sp>
      <p:sp>
        <p:nvSpPr>
          <p:cNvPr id="3" name="Content Placeholder 2"/>
          <p:cNvSpPr>
            <a:spLocks noGrp="1"/>
          </p:cNvSpPr>
          <p:nvPr>
            <p:ph idx="1"/>
          </p:nvPr>
        </p:nvSpPr>
        <p:spPr>
          <a:xfrm>
            <a:off x="527875" y="2125682"/>
            <a:ext cx="11169320" cy="5000047"/>
          </a:xfrm>
        </p:spPr>
        <p:txBody>
          <a:bodyPr>
            <a:normAutofit/>
          </a:bodyPr>
          <a:lstStyle/>
          <a:p>
            <a:pPr>
              <a:lnSpc>
                <a:spcPct val="120000"/>
              </a:lnSpc>
              <a:spcBef>
                <a:spcPts val="600"/>
              </a:spcBef>
              <a:buNone/>
            </a:pPr>
            <a:r>
              <a:rPr lang="en-US" sz="2200" b="1" u="sng" dirty="0">
                <a:solidFill>
                  <a:schemeClr val="tx1"/>
                </a:solidFill>
              </a:rPr>
              <a:t>Claim </a:t>
            </a:r>
          </a:p>
          <a:p>
            <a:pPr>
              <a:lnSpc>
                <a:spcPct val="120000"/>
              </a:lnSpc>
              <a:spcBef>
                <a:spcPts val="600"/>
              </a:spcBef>
            </a:pPr>
            <a:r>
              <a:rPr lang="en-US" sz="2200" dirty="0">
                <a:solidFill>
                  <a:schemeClr val="tx1"/>
                </a:solidFill>
              </a:rPr>
              <a:t>A general statement that describes the employee’s performance in that core competency. </a:t>
            </a:r>
          </a:p>
          <a:p>
            <a:pPr>
              <a:lnSpc>
                <a:spcPct val="120000"/>
              </a:lnSpc>
              <a:spcBef>
                <a:spcPts val="600"/>
              </a:spcBef>
              <a:buNone/>
            </a:pPr>
            <a:r>
              <a:rPr lang="en-US" sz="2200" b="1" u="sng" dirty="0">
                <a:solidFill>
                  <a:schemeClr val="tx1"/>
                </a:solidFill>
              </a:rPr>
              <a:t>Examples/Evidence</a:t>
            </a:r>
          </a:p>
          <a:p>
            <a:pPr>
              <a:lnSpc>
                <a:spcPct val="120000"/>
              </a:lnSpc>
              <a:spcBef>
                <a:spcPts val="600"/>
              </a:spcBef>
            </a:pPr>
            <a:r>
              <a:rPr lang="en-US" sz="2200" dirty="0">
                <a:solidFill>
                  <a:schemeClr val="tx1"/>
                </a:solidFill>
              </a:rPr>
              <a:t>A quote or literal description of something said or done along with the date and  type of documentation collected which reflects the specific action. </a:t>
            </a:r>
          </a:p>
          <a:p>
            <a:pPr>
              <a:lnSpc>
                <a:spcPct val="120000"/>
              </a:lnSpc>
              <a:spcBef>
                <a:spcPts val="600"/>
              </a:spcBef>
            </a:pPr>
            <a:r>
              <a:rPr lang="en-US" sz="2200" dirty="0">
                <a:solidFill>
                  <a:schemeClr val="tx1"/>
                </a:solidFill>
              </a:rPr>
              <a:t>There should be at least three-five different examples per core competency.</a:t>
            </a:r>
          </a:p>
          <a:p>
            <a:pPr>
              <a:lnSpc>
                <a:spcPct val="120000"/>
              </a:lnSpc>
              <a:spcBef>
                <a:spcPts val="600"/>
              </a:spcBef>
              <a:buNone/>
            </a:pPr>
            <a:r>
              <a:rPr lang="en-US" sz="2200" b="1" u="sng" dirty="0">
                <a:solidFill>
                  <a:schemeClr val="tx1"/>
                </a:solidFill>
              </a:rPr>
              <a:t>Impact</a:t>
            </a:r>
          </a:p>
          <a:p>
            <a:pPr>
              <a:lnSpc>
                <a:spcPct val="120000"/>
              </a:lnSpc>
              <a:spcBef>
                <a:spcPts val="600"/>
              </a:spcBef>
            </a:pPr>
            <a:r>
              <a:rPr lang="en-US" sz="2200" dirty="0">
                <a:solidFill>
                  <a:schemeClr val="tx1"/>
                </a:solidFill>
              </a:rPr>
              <a:t>An impact statement describing the results of the employee’s performance in that core competency.</a:t>
            </a:r>
          </a:p>
        </p:txBody>
      </p:sp>
    </p:spTree>
    <p:extLst>
      <p:ext uri="{BB962C8B-B14F-4D97-AF65-F5344CB8AC3E}">
        <p14:creationId xmlns:p14="http://schemas.microsoft.com/office/powerpoint/2010/main" val="1119372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duotone>
              <a:schemeClr val="bg2">
                <a:shade val="88000"/>
                <a:hueMod val="106000"/>
                <a:satMod val="140000"/>
                <a:lumMod val="54000"/>
              </a:schemeClr>
              <a:schemeClr val="bg2">
                <a:tint val="98000"/>
                <a:hueMod val="90000"/>
                <a:satMod val="150000"/>
                <a:lumMod val="16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58679" y="-165446"/>
            <a:ext cx="6562615" cy="1579418"/>
          </a:xfrm>
        </p:spPr>
        <p:txBody>
          <a:bodyPr/>
          <a:lstStyle/>
          <a:p>
            <a:r>
              <a:rPr lang="en-US" sz="3200" dirty="0" err="1">
                <a:solidFill>
                  <a:schemeClr val="tx1"/>
                </a:solidFill>
              </a:rPr>
              <a:t>C.E.I</a:t>
            </a:r>
            <a:r>
              <a:rPr lang="en-US" sz="3200" dirty="0">
                <a:solidFill>
                  <a:schemeClr val="tx1"/>
                </a:solidFill>
              </a:rPr>
              <a:t>. Paragraph Example</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5158680" y="1296106"/>
            <a:ext cx="6408246" cy="5140320"/>
          </a:xfrm>
          <a:ln w="28575">
            <a:solidFill>
              <a:schemeClr val="accent1"/>
            </a:solidFill>
          </a:ln>
        </p:spPr>
        <p:txBody>
          <a:bodyPr>
            <a:noAutofit/>
          </a:bodyPr>
          <a:lstStyle/>
          <a:p>
            <a:pPr marL="0" indent="0" algn="just">
              <a:spcBef>
                <a:spcPts val="600"/>
              </a:spcBef>
              <a:buNone/>
            </a:pPr>
            <a:r>
              <a:rPr lang="en-US" sz="1600" b="1" dirty="0">
                <a:solidFill>
                  <a:schemeClr val="tx1"/>
                </a:solidFill>
              </a:rPr>
              <a:t>Professionalism—Cafeteria Worker </a:t>
            </a:r>
            <a:endParaRPr lang="en-US" sz="1600" dirty="0">
              <a:solidFill>
                <a:schemeClr val="tx1"/>
              </a:solidFill>
            </a:endParaRPr>
          </a:p>
          <a:p>
            <a:pPr marL="0" indent="0" algn="just">
              <a:spcBef>
                <a:spcPts val="600"/>
              </a:spcBef>
              <a:buNone/>
            </a:pPr>
            <a:r>
              <a:rPr lang="en-US" sz="1600" b="1" dirty="0">
                <a:solidFill>
                  <a:schemeClr val="tx1"/>
                </a:solidFill>
              </a:rPr>
              <a:t>Meets Competency </a:t>
            </a:r>
            <a:endParaRPr lang="en-US" sz="1600" dirty="0">
              <a:solidFill>
                <a:schemeClr val="tx1"/>
              </a:solidFill>
            </a:endParaRPr>
          </a:p>
          <a:p>
            <a:pPr marL="0" indent="0" algn="just">
              <a:buNone/>
            </a:pPr>
            <a:r>
              <a:rPr lang="en-US" sz="1600" dirty="0"/>
              <a:t>Ms. Yu is extremely dependable and regularly demonstrates her abilities in treating all people equitably. She arrives to work on time and is ready to begin her job duties. She completes her work efficiently and thoroughly (observations—1/18/XX and 5/4/XX). She regularly takes initiative to help colleagues complete their duties when necessary to make sure that all students are fed each day on time (e-mails—10/10/XX and 3/23/XX). On several occasions Ms. Yu assisted upset students who had no money in their lunch accounts to problem solve their issue and to get them fed without causing them embarrassment (Records of Conference—11/12/XX and 12/16/XX, and 2/10/XX). Ms. Yu also remains calm in high stress situations, which helps coworkers and ensures that the work flow is maintained. As a result of her efforts, both students and staff feel respected and willingly come to her for assistance. Ms. Yu meets competency in Professionalism. </a:t>
            </a:r>
          </a:p>
        </p:txBody>
      </p:sp>
      <p:sp>
        <p:nvSpPr>
          <p:cNvPr id="4" name="Text Placeholder 3"/>
          <p:cNvSpPr>
            <a:spLocks noGrp="1"/>
          </p:cNvSpPr>
          <p:nvPr>
            <p:ph type="body" sz="half" idx="2"/>
          </p:nvPr>
        </p:nvSpPr>
        <p:spPr>
          <a:xfrm>
            <a:off x="637901" y="624263"/>
            <a:ext cx="3856037" cy="5430548"/>
          </a:xfrm>
        </p:spPr>
        <p:txBody>
          <a:bodyPr>
            <a:normAutofit/>
          </a:bodyPr>
          <a:lstStyle/>
          <a:p>
            <a:r>
              <a:rPr lang="en-US" sz="2000" dirty="0">
                <a:solidFill>
                  <a:schemeClr val="bg1"/>
                </a:solidFill>
              </a:rPr>
              <a:t>Click on the link below for additional examples contained within the         Tools for Evaluators section.</a:t>
            </a:r>
          </a:p>
          <a:p>
            <a:r>
              <a:rPr lang="en-US" sz="2000" dirty="0">
                <a:solidFill>
                  <a:schemeClr val="bg1"/>
                </a:solidFill>
                <a:hlinkClick r:id="rId3"/>
              </a:rPr>
              <a:t>https://www.montgomeryschoolsmd.org/departments/professionalgrowth/default.aspx?id=451115</a:t>
            </a:r>
            <a:endParaRPr lang="en-US" sz="2000" dirty="0">
              <a:solidFill>
                <a:schemeClr val="bg1"/>
              </a:solidFill>
            </a:endParaRPr>
          </a:p>
        </p:txBody>
      </p:sp>
    </p:spTree>
    <p:extLst>
      <p:ext uri="{BB962C8B-B14F-4D97-AF65-F5344CB8AC3E}">
        <p14:creationId xmlns:p14="http://schemas.microsoft.com/office/powerpoint/2010/main" val="3576392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672" y="304800"/>
            <a:ext cx="3582437" cy="2671328"/>
          </a:xfrm>
        </p:spPr>
        <p:txBody>
          <a:bodyPr/>
          <a:lstStyle/>
          <a:p>
            <a:pPr>
              <a:lnSpc>
                <a:spcPct val="150000"/>
              </a:lnSpc>
            </a:pPr>
            <a:r>
              <a:rPr lang="en-US" sz="3600" dirty="0"/>
              <a:t>Roles and Responsibilities: </a:t>
            </a:r>
            <a:r>
              <a:rPr lang="en-US" sz="3600" dirty="0">
                <a:solidFill>
                  <a:schemeClr val="accent1"/>
                </a:solidFill>
              </a:rPr>
              <a:t>Evaluator</a:t>
            </a:r>
          </a:p>
        </p:txBody>
      </p:sp>
      <p:sp>
        <p:nvSpPr>
          <p:cNvPr id="6" name="Content Placeholder 2"/>
          <p:cNvSpPr txBox="1">
            <a:spLocks/>
          </p:cNvSpPr>
          <p:nvPr/>
        </p:nvSpPr>
        <p:spPr>
          <a:xfrm>
            <a:off x="4893782" y="617838"/>
            <a:ext cx="7199364" cy="5939481"/>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nSpc>
                <a:spcPct val="120000"/>
              </a:lnSpc>
              <a:buFont typeface="Wingdings 3" charset="2"/>
              <a:buNone/>
            </a:pPr>
            <a:r>
              <a:rPr lang="en-US" sz="2000" b="1" dirty="0">
                <a:solidFill>
                  <a:schemeClr val="tx1"/>
                </a:solidFill>
              </a:rPr>
              <a:t>Evaluator:</a:t>
            </a:r>
          </a:p>
          <a:p>
            <a:pPr marL="0" indent="0">
              <a:lnSpc>
                <a:spcPct val="120000"/>
              </a:lnSpc>
              <a:buNone/>
            </a:pPr>
            <a:r>
              <a:rPr lang="en-US" sz="2000" dirty="0">
                <a:solidFill>
                  <a:schemeClr val="tx1"/>
                </a:solidFill>
              </a:rPr>
              <a:t>The person who is the direct supervisor of                       the employee. When possible, the evaluator should be one supervisory level above the employee. </a:t>
            </a:r>
          </a:p>
          <a:p>
            <a:pPr marL="0" indent="0">
              <a:lnSpc>
                <a:spcPct val="120000"/>
              </a:lnSpc>
              <a:buNone/>
            </a:pPr>
            <a:endParaRPr lang="en-US" sz="500" dirty="0">
              <a:solidFill>
                <a:schemeClr val="tx1"/>
              </a:solidFill>
            </a:endParaRPr>
          </a:p>
          <a:p>
            <a:pPr marL="0" indent="0">
              <a:lnSpc>
                <a:spcPct val="120000"/>
              </a:lnSpc>
              <a:buNone/>
            </a:pPr>
            <a:r>
              <a:rPr lang="en-US" sz="2000" b="1" dirty="0">
                <a:solidFill>
                  <a:schemeClr val="tx1"/>
                </a:solidFill>
              </a:rPr>
              <a:t>For example:</a:t>
            </a:r>
          </a:p>
          <a:p>
            <a:pPr marL="285750" indent="-285750">
              <a:lnSpc>
                <a:spcPct val="120000"/>
              </a:lnSpc>
            </a:pPr>
            <a:r>
              <a:rPr lang="en-US" sz="2000" dirty="0">
                <a:solidFill>
                  <a:schemeClr val="tx1"/>
                </a:solidFill>
              </a:rPr>
              <a:t>A building service manager would be the evaluator for a building service worker. </a:t>
            </a:r>
          </a:p>
          <a:p>
            <a:pPr marL="285750" indent="-285750">
              <a:lnSpc>
                <a:spcPct val="120000"/>
              </a:lnSpc>
            </a:pPr>
            <a:r>
              <a:rPr lang="en-US" sz="2000" dirty="0">
                <a:solidFill>
                  <a:schemeClr val="tx1"/>
                </a:solidFill>
              </a:rPr>
              <a:t>A paraeducator would be evaluated by the school principal or assistant principal.</a:t>
            </a:r>
            <a:endParaRPr lang="en-US" sz="500" dirty="0">
              <a:solidFill>
                <a:schemeClr val="tx1"/>
              </a:solidFill>
            </a:endParaRPr>
          </a:p>
          <a:p>
            <a:pPr marL="0" indent="0">
              <a:lnSpc>
                <a:spcPct val="120000"/>
              </a:lnSpc>
              <a:buNone/>
            </a:pPr>
            <a:r>
              <a:rPr lang="en-US" sz="2000" b="1" dirty="0">
                <a:solidFill>
                  <a:schemeClr val="tx1"/>
                </a:solidFill>
              </a:rPr>
              <a:t>Note:</a:t>
            </a:r>
          </a:p>
          <a:p>
            <a:pPr marL="0" indent="0">
              <a:lnSpc>
                <a:spcPct val="120000"/>
              </a:lnSpc>
              <a:buNone/>
            </a:pPr>
            <a:r>
              <a:rPr lang="en-US" sz="2000" dirty="0">
                <a:solidFill>
                  <a:schemeClr val="tx1"/>
                </a:solidFill>
              </a:rPr>
              <a:t>Montgomery County Education Association (MCEA) employees do not write evaluations and are not evaluators or reviewers but may provide indirect feedback. </a:t>
            </a:r>
          </a:p>
        </p:txBody>
      </p:sp>
    </p:spTree>
    <p:extLst>
      <p:ext uri="{BB962C8B-B14F-4D97-AF65-F5344CB8AC3E}">
        <p14:creationId xmlns:p14="http://schemas.microsoft.com/office/powerpoint/2010/main" val="1595511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672" y="304800"/>
            <a:ext cx="3582437" cy="2671328"/>
          </a:xfrm>
        </p:spPr>
        <p:txBody>
          <a:bodyPr/>
          <a:lstStyle/>
          <a:p>
            <a:pPr>
              <a:lnSpc>
                <a:spcPct val="150000"/>
              </a:lnSpc>
            </a:pPr>
            <a:r>
              <a:rPr lang="en-US" sz="3600" dirty="0"/>
              <a:t>Roles and Responsibilities: </a:t>
            </a:r>
            <a:r>
              <a:rPr lang="en-US" sz="3600" dirty="0">
                <a:solidFill>
                  <a:schemeClr val="accent1"/>
                </a:solidFill>
              </a:rPr>
              <a:t>Reviewer</a:t>
            </a:r>
          </a:p>
        </p:txBody>
      </p:sp>
      <p:sp>
        <p:nvSpPr>
          <p:cNvPr id="6" name="Content Placeholder 2"/>
          <p:cNvSpPr txBox="1">
            <a:spLocks/>
          </p:cNvSpPr>
          <p:nvPr/>
        </p:nvSpPr>
        <p:spPr>
          <a:xfrm>
            <a:off x="4934971" y="420130"/>
            <a:ext cx="7199364" cy="5939481"/>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2000" b="1" dirty="0">
                <a:solidFill>
                  <a:schemeClr val="tx1"/>
                </a:solidFill>
              </a:rPr>
              <a:t>Reviewer:</a:t>
            </a:r>
          </a:p>
          <a:p>
            <a:pPr marL="0" indent="0">
              <a:spcBef>
                <a:spcPts val="0"/>
              </a:spcBef>
              <a:buNone/>
            </a:pPr>
            <a:r>
              <a:rPr lang="en-US" sz="2000" dirty="0">
                <a:solidFill>
                  <a:schemeClr val="tx1"/>
                </a:solidFill>
              </a:rPr>
              <a:t>The </a:t>
            </a:r>
            <a:r>
              <a:rPr lang="en-US" sz="2000" dirty="0"/>
              <a:t>person who is ultimately responsible for                     the overall operations and performance of                       a division, department, or facility/school. When possible, the reviewer should be two supervisory levels above the employee.</a:t>
            </a:r>
          </a:p>
          <a:p>
            <a:pPr marL="0" indent="0">
              <a:spcBef>
                <a:spcPts val="0"/>
              </a:spcBef>
              <a:buNone/>
            </a:pPr>
            <a:endParaRPr lang="en-US" sz="500" dirty="0">
              <a:solidFill>
                <a:schemeClr val="tx1"/>
              </a:solidFill>
            </a:endParaRPr>
          </a:p>
          <a:p>
            <a:pPr marL="0" indent="0">
              <a:spcBef>
                <a:spcPts val="0"/>
              </a:spcBef>
              <a:buNone/>
            </a:pPr>
            <a:endParaRPr lang="en-US" sz="500" dirty="0">
              <a:solidFill>
                <a:schemeClr val="tx1"/>
              </a:solidFill>
            </a:endParaRPr>
          </a:p>
          <a:p>
            <a:pPr marL="0" indent="0">
              <a:spcBef>
                <a:spcPts val="0"/>
              </a:spcBef>
              <a:buNone/>
            </a:pPr>
            <a:r>
              <a:rPr lang="en-US" sz="2000" b="1" dirty="0">
                <a:solidFill>
                  <a:schemeClr val="tx1"/>
                </a:solidFill>
              </a:rPr>
              <a:t>For example:</a:t>
            </a:r>
          </a:p>
          <a:p>
            <a:pPr marL="285750" indent="-285750">
              <a:spcBef>
                <a:spcPts val="0"/>
              </a:spcBef>
            </a:pPr>
            <a:r>
              <a:rPr lang="en-US" sz="2000" dirty="0">
                <a:solidFill>
                  <a:schemeClr val="tx1"/>
                </a:solidFill>
              </a:rPr>
              <a:t>T</a:t>
            </a:r>
            <a:r>
              <a:rPr lang="en-US" sz="2000" dirty="0"/>
              <a:t>he building service manager would ask a principal or designee to be the reviewer for a building service worker. </a:t>
            </a:r>
          </a:p>
          <a:p>
            <a:pPr marL="285750" indent="-285750">
              <a:spcBef>
                <a:spcPts val="0"/>
              </a:spcBef>
            </a:pPr>
            <a:r>
              <a:rPr lang="en-US" sz="2000" dirty="0"/>
              <a:t>In addition, the reviewer is responsible for ensuring that the evaluation accurately reflects an employee’s job performance. </a:t>
            </a:r>
          </a:p>
          <a:p>
            <a:pPr marL="285750" indent="-285750">
              <a:spcBef>
                <a:spcPts val="0"/>
              </a:spcBef>
            </a:pPr>
            <a:endParaRPr lang="en-US" sz="1000" dirty="0">
              <a:solidFill>
                <a:schemeClr val="tx1"/>
              </a:solidFill>
            </a:endParaRPr>
          </a:p>
          <a:p>
            <a:pPr marL="0" indent="0">
              <a:spcBef>
                <a:spcPts val="0"/>
              </a:spcBef>
              <a:buNone/>
            </a:pPr>
            <a:r>
              <a:rPr lang="en-US" sz="2000" b="1" dirty="0">
                <a:solidFill>
                  <a:schemeClr val="tx1"/>
                </a:solidFill>
              </a:rPr>
              <a:t>Note:</a:t>
            </a:r>
          </a:p>
          <a:p>
            <a:pPr marL="0" indent="0">
              <a:spcBef>
                <a:spcPts val="0"/>
              </a:spcBef>
              <a:buNone/>
            </a:pPr>
            <a:r>
              <a:rPr lang="en-US" sz="2000" dirty="0"/>
              <a:t>In schools where there are no assistant principals, the roles of evaluator and reviewer may be performed by the principal. In this case, no reviewer signature is required on the evaluation form.</a:t>
            </a:r>
            <a:endParaRPr lang="en-US" sz="2000" dirty="0">
              <a:solidFill>
                <a:schemeClr val="tx1"/>
              </a:solidFill>
            </a:endParaRPr>
          </a:p>
        </p:txBody>
      </p:sp>
    </p:spTree>
    <p:extLst>
      <p:ext uri="{BB962C8B-B14F-4D97-AF65-F5344CB8AC3E}">
        <p14:creationId xmlns:p14="http://schemas.microsoft.com/office/powerpoint/2010/main" val="3227885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391" y="488658"/>
            <a:ext cx="9948988" cy="1188720"/>
          </a:xfrm>
        </p:spPr>
        <p:txBody>
          <a:bodyPr/>
          <a:lstStyle/>
          <a:p>
            <a:r>
              <a:rPr lang="en-US" dirty="0"/>
              <a:t>Permanent Status Evaluation-</a:t>
            </a:r>
            <a:br>
              <a:rPr lang="en-US" dirty="0"/>
            </a:br>
            <a:r>
              <a:rPr lang="en-US" dirty="0"/>
              <a:t>Employee in their probationary period</a:t>
            </a:r>
          </a:p>
        </p:txBody>
      </p:sp>
      <p:sp>
        <p:nvSpPr>
          <p:cNvPr id="7" name="TextBox 6"/>
          <p:cNvSpPr txBox="1"/>
          <p:nvPr/>
        </p:nvSpPr>
        <p:spPr>
          <a:xfrm>
            <a:off x="394347" y="2100822"/>
            <a:ext cx="11657609" cy="4893647"/>
          </a:xfrm>
          <a:prstGeom prst="rect">
            <a:avLst/>
          </a:prstGeom>
          <a:noFill/>
        </p:spPr>
        <p:txBody>
          <a:bodyPr wrap="square" rtlCol="0">
            <a:spAutoFit/>
          </a:bodyPr>
          <a:lstStyle/>
          <a:p>
            <a:pPr marL="285750" indent="-285750">
              <a:lnSpc>
                <a:spcPct val="150000"/>
              </a:lnSpc>
              <a:buClr>
                <a:schemeClr val="accent1"/>
              </a:buClr>
              <a:buSzPct val="80000"/>
              <a:buFont typeface="Wingdings 3" charset="2"/>
              <a:buChar char=""/>
            </a:pPr>
            <a:r>
              <a:rPr lang="en-US" sz="2600" dirty="0"/>
              <a:t>For employees in their probationary period, evaluation submission can be accepted by the Office of Human Resources and Development when the employee has worked in the new position at a school/worksite for 5 ½- 6 months.</a:t>
            </a:r>
          </a:p>
          <a:p>
            <a:pPr marL="285750" indent="-285750">
              <a:lnSpc>
                <a:spcPct val="150000"/>
              </a:lnSpc>
              <a:buClr>
                <a:schemeClr val="accent1"/>
              </a:buClr>
              <a:buSzPct val="80000"/>
              <a:buFont typeface="Wingdings 3" charset="2"/>
              <a:buChar char=""/>
            </a:pPr>
            <a:r>
              <a:rPr lang="en-US" sz="2600" dirty="0"/>
              <a:t>Evaluations </a:t>
            </a:r>
            <a:r>
              <a:rPr lang="en-US" sz="2600" u="sng" dirty="0"/>
              <a:t>must</a:t>
            </a:r>
            <a:r>
              <a:rPr lang="en-US" sz="2600" dirty="0"/>
              <a:t> be completed, signed, and submitted by all parties no later than the </a:t>
            </a:r>
            <a:r>
              <a:rPr lang="en-US" sz="2600" u="sng" dirty="0"/>
              <a:t>established due date. </a:t>
            </a:r>
            <a:endParaRPr lang="en-US" sz="1200" u="sng" dirty="0"/>
          </a:p>
          <a:p>
            <a:pPr>
              <a:lnSpc>
                <a:spcPct val="150000"/>
              </a:lnSpc>
              <a:buClr>
                <a:schemeClr val="accent1"/>
              </a:buClr>
              <a:buSzPct val="80000"/>
            </a:pPr>
            <a:r>
              <a:rPr lang="en-US" sz="2600" b="1" dirty="0"/>
              <a:t>Note: </a:t>
            </a:r>
            <a:r>
              <a:rPr lang="en-US" sz="2600" dirty="0"/>
              <a:t>Employees obtain permanent status following a meet competency evaluation or the day following the six month date of hire.</a:t>
            </a:r>
          </a:p>
        </p:txBody>
      </p:sp>
    </p:spTree>
    <p:extLst>
      <p:ext uri="{BB962C8B-B14F-4D97-AF65-F5344CB8AC3E}">
        <p14:creationId xmlns:p14="http://schemas.microsoft.com/office/powerpoint/2010/main" val="759604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972</TotalTime>
  <Words>1002</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 Boardroom</vt:lpstr>
      <vt:lpstr>Supporting Services  Professional Growth System  Evaluation Highlights</vt:lpstr>
      <vt:lpstr>Topics/Points to Consider </vt:lpstr>
      <vt:lpstr>MCPS Form 430-90  Evaluation Form: Supporting Services Professional Growth System</vt:lpstr>
      <vt:lpstr>Seven Core Competencies</vt:lpstr>
      <vt:lpstr>C.E.I. Writing format</vt:lpstr>
      <vt:lpstr>C.E.I. Paragraph Example </vt:lpstr>
      <vt:lpstr>Roles and Responsibilities: Evaluator</vt:lpstr>
      <vt:lpstr>Roles and Responsibilities: Reviewer</vt:lpstr>
      <vt:lpstr>Permanent Status Evaluation- Employee in their probationary period</vt:lpstr>
      <vt:lpstr>Regular Evaluations-Meets Competency</vt:lpstr>
      <vt:lpstr>Regular Evaluations-Does Not Meet Competency</vt:lpstr>
      <vt:lpstr>How To Submit  Does Not Meet Competency Evaluations</vt:lpstr>
      <vt:lpstr>How  To  Submit  Meet Competency Evaluations</vt:lpstr>
      <vt:lpstr>Questions?</vt:lpstr>
      <vt:lpstr>Department of  Professional Growth Systems 301-217-5123</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Services Evaluations During Extended Learning 2020</dc:title>
  <dc:creator>Butt-Pruitt, Carlene M</dc:creator>
  <cp:lastModifiedBy>Melson, Marsha A</cp:lastModifiedBy>
  <cp:revision>55</cp:revision>
  <cp:lastPrinted>2023-01-31T18:44:13Z</cp:lastPrinted>
  <dcterms:created xsi:type="dcterms:W3CDTF">2020-05-11T15:10:45Z</dcterms:created>
  <dcterms:modified xsi:type="dcterms:W3CDTF">2023-04-21T13:26:29Z</dcterms:modified>
</cp:coreProperties>
</file>